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4" r:id="rId25"/>
    <p:sldId id="281" r:id="rId26"/>
    <p:sldId id="280" r:id="rId27"/>
    <p:sldId id="282" r:id="rId28"/>
    <p:sldId id="283" r:id="rId29"/>
  </p:sldIdLst>
  <p:sldSz cx="9144000" cy="6858000" type="screen4x3"/>
  <p:notesSz cx="6858000" cy="98742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3265" autoAdjust="0"/>
  </p:normalViewPr>
  <p:slideViewPr>
    <p:cSldViewPr>
      <p:cViewPr varScale="1">
        <p:scale>
          <a:sx n="28" d="100"/>
          <a:sy n="28" d="100"/>
        </p:scale>
        <p:origin x="238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371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93712"/>
          </a:xfrm>
          <a:prstGeom prst="rect">
            <a:avLst/>
          </a:prstGeom>
        </p:spPr>
        <p:txBody>
          <a:bodyPr vert="horz" lIns="91440" tIns="45720" rIns="91440" bIns="45720" rtlCol="0"/>
          <a:lstStyle>
            <a:lvl1pPr algn="r">
              <a:defRPr sz="1200"/>
            </a:lvl1pPr>
          </a:lstStyle>
          <a:p>
            <a:fld id="{1B691551-8DF4-4A9A-876B-4B88A98BEF2D}" type="datetimeFigureOut">
              <a:rPr lang="fr-FR" smtClean="0"/>
              <a:t>30/01/2024</a:t>
            </a:fld>
            <a:endParaRPr lang="fr-FR"/>
          </a:p>
        </p:txBody>
      </p:sp>
      <p:sp>
        <p:nvSpPr>
          <p:cNvPr id="4" name="Espace réservé de l'image des diapositives 3"/>
          <p:cNvSpPr>
            <a:spLocks noGrp="1" noRot="1" noChangeAspect="1"/>
          </p:cNvSpPr>
          <p:nvPr>
            <p:ph type="sldImg" idx="2"/>
          </p:nvPr>
        </p:nvSpPr>
        <p:spPr>
          <a:xfrm>
            <a:off x="960438" y="741363"/>
            <a:ext cx="4937125" cy="37020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690270"/>
            <a:ext cx="5486400" cy="4443413"/>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8824"/>
            <a:ext cx="2971800" cy="49371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378824"/>
            <a:ext cx="2971800" cy="493712"/>
          </a:xfrm>
          <a:prstGeom prst="rect">
            <a:avLst/>
          </a:prstGeom>
        </p:spPr>
        <p:txBody>
          <a:bodyPr vert="horz" lIns="91440" tIns="45720" rIns="91440" bIns="45720" rtlCol="0" anchor="b"/>
          <a:lstStyle>
            <a:lvl1pPr algn="r">
              <a:defRPr sz="1200"/>
            </a:lvl1pPr>
          </a:lstStyle>
          <a:p>
            <a:fld id="{4E12B80B-02AE-4376-90DA-9091603CA9E1}" type="slidenum">
              <a:rPr lang="fr-FR" smtClean="0"/>
              <a:t>‹N°›</a:t>
            </a:fld>
            <a:endParaRPr lang="fr-FR"/>
          </a:p>
        </p:txBody>
      </p:sp>
    </p:spTree>
    <p:extLst>
      <p:ext uri="{BB962C8B-B14F-4D97-AF65-F5344CB8AC3E}">
        <p14:creationId xmlns:p14="http://schemas.microsoft.com/office/powerpoint/2010/main" val="1253857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fr.wikipedia.org/wiki/Raison"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www.europarl.europa.eu/RegData/etudes/STUD/2017/583114/IPOL_STU(2017)583114_FR.pdf" TargetMode="External"/><Relationship Id="rId4" Type="http://schemas.openxmlformats.org/officeDocument/2006/relationships/hyperlink" Target="http://www.csap.cam.ac.uk/network/donald-broom/"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fr.wikipedia.org/wiki/Intelligence" TargetMode="External"/><Relationship Id="rId13" Type="http://schemas.openxmlformats.org/officeDocument/2006/relationships/hyperlink" Target="https://fr.wikipedia.org/wiki/Syst%C3%A8me" TargetMode="External"/><Relationship Id="rId3" Type="http://schemas.openxmlformats.org/officeDocument/2006/relationships/hyperlink" Target="https://fr.wikipedia.org/wiki/Connaissance" TargetMode="External"/><Relationship Id="rId7" Type="http://schemas.openxmlformats.org/officeDocument/2006/relationships/hyperlink" Target="https://fr.wikipedia.org/wiki/Apprentissage" TargetMode="External"/><Relationship Id="rId12" Type="http://schemas.openxmlformats.org/officeDocument/2006/relationships/hyperlink" Target="https://fr.wikipedia.org/wiki/Attention" TargetMode="External"/><Relationship Id="rId17" Type="http://schemas.openxmlformats.org/officeDocument/2006/relationships/hyperlink" Target="https://fr.wikipedia.org/wiki/Apprentissage_automatique" TargetMode="External"/><Relationship Id="rId2" Type="http://schemas.openxmlformats.org/officeDocument/2006/relationships/slide" Target="../slides/slide11.xml"/><Relationship Id="rId16" Type="http://schemas.openxmlformats.org/officeDocument/2006/relationships/hyperlink" Target="https://fr.wikipedia.org/wiki/Adaptation_(biologie)" TargetMode="External"/><Relationship Id="rId1" Type="http://schemas.openxmlformats.org/officeDocument/2006/relationships/notesMaster" Target="../notesMasters/notesMaster1.xml"/><Relationship Id="rId6" Type="http://schemas.openxmlformats.org/officeDocument/2006/relationships/hyperlink" Target="https://fr.wikipedia.org/wiki/Raisonnement" TargetMode="External"/><Relationship Id="rId11" Type="http://schemas.openxmlformats.org/officeDocument/2006/relationships/hyperlink" Target="https://fr.wikipedia.org/wiki/Perception" TargetMode="External"/><Relationship Id="rId5" Type="http://schemas.openxmlformats.org/officeDocument/2006/relationships/hyperlink" Target="https://fr.wikipedia.org/wiki/Langage" TargetMode="External"/><Relationship Id="rId15" Type="http://schemas.openxmlformats.org/officeDocument/2006/relationships/hyperlink" Target="https://fr.wikipedia.org/wiki/Vie" TargetMode="External"/><Relationship Id="rId10" Type="http://schemas.openxmlformats.org/officeDocument/2006/relationships/hyperlink" Target="https://fr.wikipedia.org/wiki/Prise_de_d%C3%A9cision" TargetMode="External"/><Relationship Id="rId4" Type="http://schemas.openxmlformats.org/officeDocument/2006/relationships/hyperlink" Target="https://fr.wikipedia.org/wiki/M%C3%A9moire_(psychologie)" TargetMode="External"/><Relationship Id="rId9" Type="http://schemas.openxmlformats.org/officeDocument/2006/relationships/hyperlink" Target="https://fr.wikipedia.org/wiki/R%C3%A9solution_de_probl%C3%A8mes" TargetMode="External"/><Relationship Id="rId14" Type="http://schemas.openxmlformats.org/officeDocument/2006/relationships/hyperlink" Target="https://fr.wikipedia.org/wiki/Syst%C3%A8me_complex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oie.int/index.php?id=169&amp;L=1&amp;htmfile=titre_1.7.htm"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oie.int/index.php?id=171&amp;L=1&amp;htmfile=titre_1.7.htm"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fr.wikipedia.org/wiki/Eukaryota" TargetMode="External"/><Relationship Id="rId13" Type="http://schemas.openxmlformats.org/officeDocument/2006/relationships/hyperlink" Target="https://fr.wikipedia.org/wiki/Classification_scientifique_des_esp%C3%A8ces" TargetMode="External"/><Relationship Id="rId3" Type="http://schemas.openxmlformats.org/officeDocument/2006/relationships/hyperlink" Target="https://fr.wikipedia.org/wiki/Non-humain" TargetMode="External"/><Relationship Id="rId7" Type="http://schemas.openxmlformats.org/officeDocument/2006/relationships/hyperlink" Target="https://fr.wikipedia.org/wiki/Organisme_(physiologie)" TargetMode="External"/><Relationship Id="rId12" Type="http://schemas.openxmlformats.org/officeDocument/2006/relationships/hyperlink" Target="https://fr.wikipedia.org/wiki/Protozoaire"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fr.wikipedia.org/wiki/Classification_classique" TargetMode="External"/><Relationship Id="rId11" Type="http://schemas.openxmlformats.org/officeDocument/2006/relationships/hyperlink" Target="https://fr.wikipedia.org/wiki/Organisme_multicellulaire" TargetMode="External"/><Relationship Id="rId5" Type="http://schemas.openxmlformats.org/officeDocument/2006/relationships/hyperlink" Target="https://fr.wikipedia.org/wiki/Animal#cite_note-3" TargetMode="External"/><Relationship Id="rId10" Type="http://schemas.openxmlformats.org/officeDocument/2006/relationships/hyperlink" Target="https://fr.wikipedia.org/wiki/Chimie_organique" TargetMode="External"/><Relationship Id="rId4" Type="http://schemas.openxmlformats.org/officeDocument/2006/relationships/hyperlink" Target="https://fr.wikipedia.org/wiki/Homo" TargetMode="External"/><Relationship Id="rId9" Type="http://schemas.openxmlformats.org/officeDocument/2006/relationships/hyperlink" Target="https://fr.wikipedia.org/wiki/H%C3%A9t%C3%A9rotrophie" TargetMode="External"/><Relationship Id="rId14" Type="http://schemas.openxmlformats.org/officeDocument/2006/relationships/hyperlink" Target="https://fr.wikipedia.org/wiki/Taxo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cerveau.mcgill.ca/flash/d/d_01/d_01_cr/d_01_cr_ana/d_01_cr_ana.html#2"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iasp-pain.org/index.aspx" TargetMode="External"/><Relationship Id="rId5" Type="http://schemas.openxmlformats.org/officeDocument/2006/relationships/hyperlink" Target="https://fr.wikipedia.org/wiki/Enc%C3%A9phale" TargetMode="External"/><Relationship Id="rId4" Type="http://schemas.openxmlformats.org/officeDocument/2006/relationships/hyperlink" Target="https://fr.wikipedia.org/wiki/Nerf"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fr.wikipedia.org/wiki/Psychisme" TargetMode="External"/><Relationship Id="rId3" Type="http://schemas.openxmlformats.org/officeDocument/2006/relationships/hyperlink" Target="https://fr.wikipedia.org/wiki/Connaissance" TargetMode="External"/><Relationship Id="rId7" Type="http://schemas.openxmlformats.org/officeDocument/2006/relationships/hyperlink" Target="https://fr.wikipedia.org/wiki/Pens%C3%A9e" TargetMode="External"/><Relationship Id="rId12" Type="http://schemas.openxmlformats.org/officeDocument/2006/relationships/hyperlink" Target="https://fr.wikipedia.org/wiki/R%C3%A9flexivit%C3%A9_(socio-anthropologi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fr.wikipedia.org/wiki/Intuition" TargetMode="External"/><Relationship Id="rId11" Type="http://schemas.openxmlformats.org/officeDocument/2006/relationships/hyperlink" Target="https://fr.wikipedia.org/wiki/Sensation" TargetMode="External"/><Relationship Id="rId5" Type="http://schemas.openxmlformats.org/officeDocument/2006/relationships/hyperlink" Target="https://fr.wikipedia.org/wiki/Existence" TargetMode="External"/><Relationship Id="rId10" Type="http://schemas.openxmlformats.org/officeDocument/2006/relationships/hyperlink" Target="https://fr.wikipedia.org/wiki/Subjectivit%C3%A9" TargetMode="External"/><Relationship Id="rId4" Type="http://schemas.openxmlformats.org/officeDocument/2006/relationships/hyperlink" Target="https://fr.wikipedia.org/wiki/%C3%89motion" TargetMode="External"/><Relationship Id="rId9" Type="http://schemas.openxmlformats.org/officeDocument/2006/relationships/hyperlink" Target="https://fr.wikipedia.org/wiki/Ph%C3%A9nom%C3%A8ne"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fr.wikipedia.org/wiki/Personnalit%C3%A9" TargetMode="External"/><Relationship Id="rId3" Type="http://schemas.openxmlformats.org/officeDocument/2006/relationships/hyperlink" Target="https://fr.wikipedia.org/wiki/Psychophysiologie" TargetMode="External"/><Relationship Id="rId7" Type="http://schemas.openxmlformats.org/officeDocument/2006/relationships/hyperlink" Target="https://fr.wikipedia.org/wiki/Temp%C3%A9rament_(psychologie)"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fr.wikipedia.org/wiki/Humeur" TargetMode="External"/><Relationship Id="rId11" Type="http://schemas.openxmlformats.org/officeDocument/2006/relationships/hyperlink" Target="https://fr.wikipedia.org/wiki/Fran%C3%A7ais" TargetMode="External"/><Relationship Id="rId5" Type="http://schemas.openxmlformats.org/officeDocument/2006/relationships/hyperlink" Target="https://fr.wikipedia.org/wiki/Environnement" TargetMode="External"/><Relationship Id="rId10" Type="http://schemas.openxmlformats.org/officeDocument/2006/relationships/hyperlink" Target="https://fr.wikipedia.org/wiki/Motivation" TargetMode="External"/><Relationship Id="rId4" Type="http://schemas.openxmlformats.org/officeDocument/2006/relationships/hyperlink" Target="https://fr.wikipedia.org/wiki/Biochimie" TargetMode="External"/><Relationship Id="rId9" Type="http://schemas.openxmlformats.org/officeDocument/2006/relationships/hyperlink" Target="https://fr.wikipedia.org/wiki/Disposition_(sociologi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eriod"/>
            </a:pPr>
            <a:r>
              <a:rPr lang="fr-FR" dirty="0"/>
              <a:t>Titre.   </a:t>
            </a:r>
          </a:p>
          <a:p>
            <a:pPr marL="228600" indent="-228600">
              <a:buAutoNum type="arabicPeriod"/>
            </a:pPr>
            <a:endParaRPr lang="fr-FR" dirty="0"/>
          </a:p>
          <a:p>
            <a:pPr marL="0" indent="0">
              <a:buNone/>
            </a:pPr>
            <a:r>
              <a:rPr lang="fr-FR" dirty="0"/>
              <a:t>L’an dernier: approche générale de la relation homme-animal. </a:t>
            </a:r>
          </a:p>
          <a:p>
            <a:pPr marL="0" indent="0">
              <a:buNone/>
            </a:pPr>
            <a:r>
              <a:rPr lang="fr-FR" dirty="0"/>
              <a:t>Pas un exposé scientifique ni philosophique.</a:t>
            </a:r>
          </a:p>
          <a:p>
            <a:pPr marL="0" indent="0">
              <a:buNone/>
            </a:pPr>
            <a:r>
              <a:rPr lang="fr-FR" dirty="0"/>
              <a:t>Un petit vétérinaire de province.</a:t>
            </a:r>
          </a:p>
        </p:txBody>
      </p:sp>
      <p:sp>
        <p:nvSpPr>
          <p:cNvPr id="4" name="Espace réservé du numéro de diapositive 3"/>
          <p:cNvSpPr>
            <a:spLocks noGrp="1"/>
          </p:cNvSpPr>
          <p:nvPr>
            <p:ph type="sldNum" sz="quarter" idx="10"/>
          </p:nvPr>
        </p:nvSpPr>
        <p:spPr/>
        <p:txBody>
          <a:bodyPr/>
          <a:lstStyle/>
          <a:p>
            <a:fld id="{4E12B80B-02AE-4376-90DA-9091603CA9E1}" type="slidenum">
              <a:rPr lang="fr-FR" smtClean="0"/>
              <a:t>1</a:t>
            </a:fld>
            <a:endParaRPr lang="fr-FR"/>
          </a:p>
        </p:txBody>
      </p:sp>
    </p:spTree>
    <p:extLst>
      <p:ext uri="{BB962C8B-B14F-4D97-AF65-F5344CB8AC3E}">
        <p14:creationId xmlns:p14="http://schemas.microsoft.com/office/powerpoint/2010/main" val="2398831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eriod" startAt="10"/>
            </a:pPr>
            <a:r>
              <a:rPr lang="fr-FR" dirty="0"/>
              <a:t> Définition du mot </a:t>
            </a:r>
            <a:r>
              <a:rPr lang="fr-FR" dirty="0" err="1"/>
              <a:t>sentience</a:t>
            </a:r>
            <a:endParaRPr lang="fr-FR" dirty="0"/>
          </a:p>
          <a:p>
            <a:pPr marL="0" indent="0">
              <a:buNone/>
            </a:pPr>
            <a:endParaRPr lang="fr-FR" dirty="0"/>
          </a:p>
          <a:p>
            <a:pPr marL="0" indent="0">
              <a:buNone/>
            </a:pPr>
            <a:r>
              <a:rPr lang="fr-FR" dirty="0"/>
              <a:t>Ce mot est entré en 2020 dans le dictionnaire Larousse.</a:t>
            </a:r>
          </a:p>
          <a:p>
            <a:pPr marL="0" indent="0">
              <a:buNone/>
            </a:pPr>
            <a:endParaRPr lang="fr-FR" dirty="0"/>
          </a:p>
          <a:p>
            <a:pPr marL="0" indent="0">
              <a:buNone/>
            </a:pPr>
            <a:r>
              <a:rPr lang="fr-FR" dirty="0"/>
              <a:t>En raccourci on pourrait dire qu’il est l’amalgame de la sensibilité et de la conscience.</a:t>
            </a:r>
          </a:p>
          <a:p>
            <a:pPr marL="0" indent="0">
              <a:buNone/>
            </a:pPr>
            <a:endParaRPr lang="fr-FR" dirty="0"/>
          </a:p>
          <a:p>
            <a:r>
              <a:rPr lang="fr-FR" sz="1200" b="0" i="0" kern="1200" dirty="0">
                <a:solidFill>
                  <a:schemeClr val="tx1"/>
                </a:solidFill>
                <a:effectLst/>
                <a:latin typeface="+mn-lt"/>
                <a:ea typeface="+mn-ea"/>
                <a:cs typeface="+mn-cs"/>
              </a:rPr>
              <a:t>La </a:t>
            </a:r>
            <a:r>
              <a:rPr lang="fr-FR" sz="1200" b="1" i="0" kern="1200" dirty="0" err="1">
                <a:solidFill>
                  <a:schemeClr val="tx1"/>
                </a:solidFill>
                <a:effectLst/>
                <a:latin typeface="+mn-lt"/>
                <a:ea typeface="+mn-ea"/>
                <a:cs typeface="+mn-cs"/>
              </a:rPr>
              <a:t>sentience</a:t>
            </a:r>
            <a:r>
              <a:rPr lang="fr-FR" sz="1200" b="0" i="0" kern="1200" dirty="0">
                <a:solidFill>
                  <a:schemeClr val="tx1"/>
                </a:solidFill>
                <a:effectLst/>
                <a:latin typeface="+mn-lt"/>
                <a:ea typeface="+mn-ea"/>
                <a:cs typeface="+mn-cs"/>
              </a:rPr>
              <a:t> (du latin </a:t>
            </a:r>
            <a:r>
              <a:rPr lang="fr-FR" sz="1200" b="0" i="1" kern="1200" dirty="0" err="1">
                <a:solidFill>
                  <a:schemeClr val="tx1"/>
                </a:solidFill>
                <a:effectLst/>
                <a:latin typeface="+mn-lt"/>
                <a:ea typeface="+mn-ea"/>
                <a:cs typeface="+mn-cs"/>
              </a:rPr>
              <a:t>sentio</a:t>
            </a:r>
            <a:r>
              <a:rPr lang="fr-FR" sz="1200" b="0" i="1" kern="1200" dirty="0">
                <a:solidFill>
                  <a:schemeClr val="tx1"/>
                </a:solidFill>
                <a:effectLst/>
                <a:latin typeface="+mn-lt"/>
                <a:ea typeface="+mn-ea"/>
                <a:cs typeface="+mn-cs"/>
              </a:rPr>
              <a:t>, sentis</a:t>
            </a:r>
            <a:r>
              <a:rPr lang="fr-FR" sz="1200" b="0" i="0" kern="1200" dirty="0">
                <a:solidFill>
                  <a:schemeClr val="tx1"/>
                </a:solidFill>
                <a:effectLst/>
                <a:latin typeface="+mn-lt"/>
                <a:ea typeface="+mn-ea"/>
                <a:cs typeface="+mn-cs"/>
              </a:rPr>
              <a:t> « percevoir par les sens ») désigne la capacité d'éprouver des choses subjectivement, d'avoir des </a:t>
            </a:r>
            <a:r>
              <a:rPr lang="fr-FR" sz="1200" b="0" i="1" kern="1200" dirty="0">
                <a:solidFill>
                  <a:schemeClr val="tx1"/>
                </a:solidFill>
                <a:effectLst/>
                <a:latin typeface="+mn-lt"/>
                <a:ea typeface="+mn-ea"/>
                <a:cs typeface="+mn-cs"/>
              </a:rPr>
              <a:t>expériences vécues</a:t>
            </a:r>
            <a:r>
              <a:rPr lang="fr-FR" sz="1200" b="0" i="0" kern="1200" dirty="0">
                <a:solidFill>
                  <a:schemeClr val="tx1"/>
                </a:solidFill>
                <a:effectLst/>
                <a:latin typeface="+mn-lt"/>
                <a:ea typeface="+mn-ea"/>
                <a:cs typeface="+mn-cs"/>
              </a:rPr>
              <a:t>. Les philosophes du </a:t>
            </a:r>
            <a:r>
              <a:rPr lang="fr-FR" sz="1200" b="0" i="0" kern="1200" cap="small" dirty="0" err="1">
                <a:solidFill>
                  <a:schemeClr val="tx1"/>
                </a:solidFill>
                <a:effectLst/>
                <a:latin typeface="+mn-lt"/>
                <a:ea typeface="+mn-ea"/>
                <a:cs typeface="+mn-cs"/>
              </a:rPr>
              <a:t>xviii</a:t>
            </a:r>
            <a:r>
              <a:rPr lang="fr-FR" sz="1200" b="0" i="0" kern="1200" baseline="30000" dirty="0" err="1">
                <a:solidFill>
                  <a:schemeClr val="tx1"/>
                </a:solidFill>
                <a:effectLst/>
                <a:latin typeface="+mn-lt"/>
                <a:ea typeface="+mn-ea"/>
                <a:cs typeface="+mn-cs"/>
              </a:rPr>
              <a:t>e</a:t>
            </a:r>
            <a:r>
              <a:rPr lang="fr-FR" sz="1200" b="0" i="0" kern="1200" dirty="0">
                <a:solidFill>
                  <a:schemeClr val="tx1"/>
                </a:solidFill>
                <a:effectLst/>
                <a:latin typeface="+mn-lt"/>
                <a:ea typeface="+mn-ea"/>
                <a:cs typeface="+mn-cs"/>
              </a:rPr>
              <a:t> siècle utilisaient ce concept pour distinguer la capacité de penser (la </a:t>
            </a:r>
            <a:r>
              <a:rPr lang="fr-FR" sz="1200" b="0" i="0" u="none" strike="noStrike" kern="1200" dirty="0">
                <a:solidFill>
                  <a:schemeClr val="tx1"/>
                </a:solidFill>
                <a:effectLst/>
                <a:latin typeface="+mn-lt"/>
                <a:ea typeface="+mn-ea"/>
                <a:cs typeface="+mn-cs"/>
                <a:hlinkClick r:id="rId3" tooltip="Raison"/>
              </a:rPr>
              <a:t>raison</a:t>
            </a:r>
            <a:r>
              <a:rPr lang="fr-FR" sz="1200" b="0" i="0" kern="1200" dirty="0">
                <a:solidFill>
                  <a:schemeClr val="tx1"/>
                </a:solidFill>
                <a:effectLst/>
                <a:latin typeface="+mn-lt"/>
                <a:ea typeface="+mn-ea"/>
                <a:cs typeface="+mn-cs"/>
              </a:rPr>
              <a:t>) de la capacité de ressentir (</a:t>
            </a:r>
            <a:r>
              <a:rPr lang="fr-FR" sz="1200" b="0" i="0" kern="1200" dirty="0" err="1">
                <a:solidFill>
                  <a:schemeClr val="tx1"/>
                </a:solidFill>
                <a:effectLst/>
                <a:latin typeface="+mn-lt"/>
                <a:ea typeface="+mn-ea"/>
                <a:cs typeface="+mn-cs"/>
              </a:rPr>
              <a:t>sentience</a:t>
            </a:r>
            <a:r>
              <a:rPr lang="fr-FR" sz="1200" b="0" i="0" kern="1200" dirty="0">
                <a:solidFill>
                  <a:schemeClr val="tx1"/>
                </a:solidFill>
                <a:effectLst/>
                <a:latin typeface="+mn-lt"/>
                <a:ea typeface="+mn-ea"/>
                <a:cs typeface="+mn-cs"/>
              </a:rPr>
              <a:t>). </a:t>
            </a:r>
          </a:p>
          <a:p>
            <a:endParaRPr lang="fr-FR" sz="1200" b="0" i="0" kern="1200" dirty="0">
              <a:solidFill>
                <a:schemeClr val="tx1"/>
              </a:solidFill>
              <a:effectLst/>
              <a:latin typeface="+mn-lt"/>
              <a:ea typeface="+mn-ea"/>
              <a:cs typeface="+mn-cs"/>
            </a:endParaRPr>
          </a:p>
          <a:p>
            <a:pPr fontAlgn="base"/>
            <a:r>
              <a:rPr lang="fr-FR" sz="1200" b="0" i="0" kern="1200" dirty="0">
                <a:solidFill>
                  <a:schemeClr val="tx1"/>
                </a:solidFill>
                <a:effectLst/>
                <a:latin typeface="+mn-lt"/>
                <a:ea typeface="+mn-ea"/>
                <a:cs typeface="+mn-cs"/>
              </a:rPr>
              <a:t>Si l’on se réfère aux travaux de </a:t>
            </a:r>
            <a:r>
              <a:rPr lang="fr-FR" sz="1200" b="0" i="0" u="sng" kern="1200" dirty="0">
                <a:solidFill>
                  <a:schemeClr val="tx1"/>
                </a:solidFill>
                <a:effectLst/>
                <a:latin typeface="+mn-lt"/>
                <a:ea typeface="+mn-ea"/>
                <a:cs typeface="+mn-cs"/>
                <a:hlinkClick r:id="rId4"/>
              </a:rPr>
              <a:t>Donald M. </a:t>
            </a:r>
            <a:r>
              <a:rPr lang="fr-FR" sz="1200" b="0" i="0" u="sng" kern="1200" dirty="0" err="1">
                <a:solidFill>
                  <a:schemeClr val="tx1"/>
                </a:solidFill>
                <a:effectLst/>
                <a:latin typeface="+mn-lt"/>
                <a:ea typeface="+mn-ea"/>
                <a:cs typeface="+mn-cs"/>
                <a:hlinkClick r:id="rId4"/>
              </a:rPr>
              <a:t>Broom</a:t>
            </a:r>
            <a:r>
              <a:rPr lang="fr-FR" sz="1200" b="0" i="0" kern="1200" dirty="0">
                <a:solidFill>
                  <a:schemeClr val="tx1"/>
                </a:solidFill>
                <a:effectLst/>
                <a:latin typeface="+mn-lt"/>
                <a:ea typeface="+mn-ea"/>
                <a:cs typeface="+mn-cs"/>
              </a:rPr>
              <a:t>, biologiste émérite de l’Université de Cambridge, auteur en 2014 de </a:t>
            </a:r>
            <a:r>
              <a:rPr lang="fr-FR" sz="1200" b="0" i="1" kern="1200" dirty="0" err="1">
                <a:solidFill>
                  <a:schemeClr val="tx1"/>
                </a:solidFill>
                <a:effectLst/>
                <a:latin typeface="+mn-lt"/>
                <a:ea typeface="+mn-ea"/>
                <a:cs typeface="+mn-cs"/>
              </a:rPr>
              <a:t>Sentience</a:t>
            </a:r>
            <a:r>
              <a:rPr lang="fr-FR" sz="1200" b="0" i="1" kern="1200" dirty="0">
                <a:solidFill>
                  <a:schemeClr val="tx1"/>
                </a:solidFill>
                <a:effectLst/>
                <a:latin typeface="+mn-lt"/>
                <a:ea typeface="+mn-ea"/>
                <a:cs typeface="+mn-cs"/>
              </a:rPr>
              <a:t> and Animal </a:t>
            </a:r>
            <a:r>
              <a:rPr lang="fr-FR" sz="1200" b="0" i="1" kern="1200" dirty="0" err="1">
                <a:solidFill>
                  <a:schemeClr val="tx1"/>
                </a:solidFill>
                <a:effectLst/>
                <a:latin typeface="+mn-lt"/>
                <a:ea typeface="+mn-ea"/>
                <a:cs typeface="+mn-cs"/>
              </a:rPr>
              <a:t>Welfare</a:t>
            </a:r>
            <a:r>
              <a:rPr lang="fr-FR" sz="1200" b="0" i="0" kern="1200" dirty="0">
                <a:solidFill>
                  <a:schemeClr val="tx1"/>
                </a:solidFill>
                <a:effectLst/>
                <a:latin typeface="+mn-lt"/>
                <a:ea typeface="+mn-ea"/>
                <a:cs typeface="+mn-cs"/>
              </a:rPr>
              <a:t> et en 2017 du rapport européen </a:t>
            </a:r>
            <a:r>
              <a:rPr lang="fr-FR" sz="1200" b="0" i="0" u="sng" kern="1200" dirty="0">
                <a:solidFill>
                  <a:schemeClr val="tx1"/>
                </a:solidFill>
                <a:effectLst/>
                <a:latin typeface="+mn-lt"/>
                <a:ea typeface="+mn-ea"/>
                <a:cs typeface="+mn-cs"/>
                <a:hlinkClick r:id="rId5"/>
              </a:rPr>
              <a:t>« Le bien-être animal dans l’Union européenne »</a:t>
            </a:r>
            <a:r>
              <a:rPr lang="fr-FR" sz="1200" b="0" i="0" kern="1200" dirty="0">
                <a:solidFill>
                  <a:schemeClr val="tx1"/>
                </a:solidFill>
                <a:effectLst/>
                <a:latin typeface="+mn-lt"/>
                <a:ea typeface="+mn-ea"/>
                <a:cs typeface="+mn-cs"/>
              </a:rPr>
              <a:t>, un être « </a:t>
            </a:r>
            <a:r>
              <a:rPr lang="fr-FR" sz="1200" b="0" i="0" kern="1200" dirty="0" err="1">
                <a:solidFill>
                  <a:schemeClr val="tx1"/>
                </a:solidFill>
                <a:effectLst/>
                <a:latin typeface="+mn-lt"/>
                <a:ea typeface="+mn-ea"/>
                <a:cs typeface="+mn-cs"/>
              </a:rPr>
              <a:t>sentient</a:t>
            </a:r>
            <a:r>
              <a:rPr lang="fr-FR" sz="1200" b="0" i="0" kern="1200" dirty="0">
                <a:solidFill>
                  <a:schemeClr val="tx1"/>
                </a:solidFill>
                <a:effectLst/>
                <a:latin typeface="+mn-lt"/>
                <a:ea typeface="+mn-ea"/>
                <a:cs typeface="+mn-cs"/>
              </a:rPr>
              <a:t> » est capable : </a:t>
            </a:r>
          </a:p>
          <a:p>
            <a:pPr fontAlgn="base"/>
            <a:r>
              <a:rPr lang="fr-FR" sz="1200" b="0" i="0" kern="1200" dirty="0">
                <a:solidFill>
                  <a:schemeClr val="tx1"/>
                </a:solidFill>
                <a:effectLst/>
                <a:latin typeface="+mn-lt"/>
                <a:ea typeface="+mn-ea"/>
                <a:cs typeface="+mn-cs"/>
              </a:rPr>
              <a:t>-d’évaluer les actions des autres en relation avec les siennes et de tiers ; </a:t>
            </a:r>
          </a:p>
          <a:p>
            <a:pPr fontAlgn="base"/>
            <a:r>
              <a:rPr lang="fr-FR" sz="1200" b="0" i="0" kern="1200" dirty="0">
                <a:solidFill>
                  <a:schemeClr val="tx1"/>
                </a:solidFill>
                <a:effectLst/>
                <a:latin typeface="+mn-lt"/>
                <a:ea typeface="+mn-ea"/>
                <a:cs typeface="+mn-cs"/>
              </a:rPr>
              <a:t>-de se souvenir de ses actions et de leurs conséquences ; </a:t>
            </a:r>
          </a:p>
          <a:p>
            <a:pPr fontAlgn="base"/>
            <a:r>
              <a:rPr lang="fr-FR" sz="1200" b="0" i="0" kern="1200" dirty="0">
                <a:solidFill>
                  <a:schemeClr val="tx1"/>
                </a:solidFill>
                <a:effectLst/>
                <a:latin typeface="+mn-lt"/>
                <a:ea typeface="+mn-ea"/>
                <a:cs typeface="+mn-cs"/>
              </a:rPr>
              <a:t>-d’en évaluer les risques et les bénéfices ; </a:t>
            </a:r>
          </a:p>
          <a:p>
            <a:pPr fontAlgn="base"/>
            <a:r>
              <a:rPr lang="fr-FR" sz="1200" b="0" i="0" kern="1200" dirty="0">
                <a:solidFill>
                  <a:schemeClr val="tx1"/>
                </a:solidFill>
                <a:effectLst/>
                <a:latin typeface="+mn-lt"/>
                <a:ea typeface="+mn-ea"/>
                <a:cs typeface="+mn-cs"/>
              </a:rPr>
              <a:t>-de ressentir des sentiments ; </a:t>
            </a:r>
          </a:p>
          <a:p>
            <a:pPr fontAlgn="base"/>
            <a:r>
              <a:rPr lang="fr-FR" sz="1200" b="0" i="0" kern="1200" dirty="0">
                <a:solidFill>
                  <a:schemeClr val="tx1"/>
                </a:solidFill>
                <a:effectLst/>
                <a:latin typeface="+mn-lt"/>
                <a:ea typeface="+mn-ea"/>
                <a:cs typeface="+mn-cs"/>
              </a:rPr>
              <a:t>-d’avoir un degré variable de conscience.</a:t>
            </a:r>
          </a:p>
          <a:p>
            <a:pPr fontAlgn="base"/>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E12B80B-02AE-4376-90DA-9091603CA9E1}" type="slidenum">
              <a:rPr lang="fr-FR" smtClean="0"/>
              <a:t>10</a:t>
            </a:fld>
            <a:endParaRPr lang="fr-FR"/>
          </a:p>
        </p:txBody>
      </p:sp>
    </p:spTree>
    <p:extLst>
      <p:ext uri="{BB962C8B-B14F-4D97-AF65-F5344CB8AC3E}">
        <p14:creationId xmlns:p14="http://schemas.microsoft.com/office/powerpoint/2010/main" val="2183725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eriod" startAt="11"/>
            </a:pPr>
            <a:r>
              <a:rPr lang="fr-FR" dirty="0"/>
              <a:t>Cognition,</a:t>
            </a:r>
            <a:r>
              <a:rPr lang="fr-FR" baseline="0" dirty="0"/>
              <a:t> i</a:t>
            </a:r>
            <a:r>
              <a:rPr lang="fr-FR" dirty="0"/>
              <a:t>ntelligence (humaine,</a:t>
            </a:r>
            <a:r>
              <a:rPr lang="fr-FR" baseline="0" dirty="0"/>
              <a:t> </a:t>
            </a:r>
            <a:r>
              <a:rPr lang="fr-FR" dirty="0"/>
              <a:t>animale,</a:t>
            </a:r>
            <a:r>
              <a:rPr lang="fr-FR" baseline="0" dirty="0"/>
              <a:t> </a:t>
            </a:r>
            <a:r>
              <a:rPr lang="fr-FR" dirty="0"/>
              <a:t>végétale)</a:t>
            </a:r>
          </a:p>
          <a:p>
            <a:pPr marL="0" indent="0">
              <a:buNone/>
            </a:pPr>
            <a:endParaRPr lang="fr-FR" dirty="0"/>
          </a:p>
          <a:p>
            <a:pPr marL="0" indent="0">
              <a:buNone/>
            </a:pPr>
            <a:r>
              <a:rPr lang="fr-FR" dirty="0"/>
              <a:t>Savoir et comprendre…</a:t>
            </a:r>
          </a:p>
          <a:p>
            <a:endParaRPr lang="fr-FR" dirty="0"/>
          </a:p>
          <a:p>
            <a:r>
              <a:rPr lang="fr-FR" sz="1200" b="0" i="0" kern="1200" dirty="0">
                <a:solidFill>
                  <a:schemeClr val="tx1"/>
                </a:solidFill>
                <a:effectLst/>
                <a:latin typeface="+mn-lt"/>
                <a:ea typeface="+mn-ea"/>
                <a:cs typeface="+mn-cs"/>
              </a:rPr>
              <a:t>La </a:t>
            </a:r>
            <a:r>
              <a:rPr lang="fr-FR" sz="1200" b="1" i="0" kern="1200" dirty="0">
                <a:solidFill>
                  <a:schemeClr val="tx1"/>
                </a:solidFill>
                <a:effectLst/>
                <a:latin typeface="+mn-lt"/>
                <a:ea typeface="+mn-ea"/>
                <a:cs typeface="+mn-cs"/>
              </a:rPr>
              <a:t>cognition</a:t>
            </a:r>
            <a:r>
              <a:rPr lang="fr-FR" sz="1200" b="0" i="0" kern="1200" dirty="0">
                <a:solidFill>
                  <a:schemeClr val="tx1"/>
                </a:solidFill>
                <a:effectLst/>
                <a:latin typeface="+mn-lt"/>
                <a:ea typeface="+mn-ea"/>
                <a:cs typeface="+mn-cs"/>
              </a:rPr>
              <a:t> est l'ensemble des processus mentaux qui se rapportent à la fonction de </a:t>
            </a:r>
            <a:r>
              <a:rPr lang="fr-FR" sz="1200" b="0" i="0" u="none" strike="noStrike" kern="1200" dirty="0">
                <a:solidFill>
                  <a:schemeClr val="tx1"/>
                </a:solidFill>
                <a:effectLst/>
                <a:latin typeface="+mn-lt"/>
                <a:ea typeface="+mn-ea"/>
                <a:cs typeface="+mn-cs"/>
                <a:hlinkClick r:id="rId3" tooltip="Connaissance"/>
              </a:rPr>
              <a:t>connaissance</a:t>
            </a:r>
            <a:r>
              <a:rPr lang="fr-FR" sz="1200" b="0" i="0" kern="1200" dirty="0">
                <a:solidFill>
                  <a:schemeClr val="tx1"/>
                </a:solidFill>
                <a:effectLst/>
                <a:latin typeface="+mn-lt"/>
                <a:ea typeface="+mn-ea"/>
                <a:cs typeface="+mn-cs"/>
              </a:rPr>
              <a:t> et mettent en jeu la </a:t>
            </a:r>
            <a:r>
              <a:rPr lang="fr-FR" sz="1200" b="0" i="0" u="none" strike="noStrike" kern="1200" dirty="0">
                <a:solidFill>
                  <a:schemeClr val="tx1"/>
                </a:solidFill>
                <a:effectLst/>
                <a:latin typeface="+mn-lt"/>
                <a:ea typeface="+mn-ea"/>
                <a:cs typeface="+mn-cs"/>
                <a:hlinkClick r:id="rId4" tooltip="Mémoire (psychologie)"/>
              </a:rPr>
              <a:t>mémoire</a:t>
            </a:r>
            <a:r>
              <a:rPr lang="fr-FR" sz="1200" b="0" i="0" kern="1200" dirty="0">
                <a:solidFill>
                  <a:schemeClr val="tx1"/>
                </a:solidFill>
                <a:effectLst/>
                <a:latin typeface="+mn-lt"/>
                <a:ea typeface="+mn-ea"/>
                <a:cs typeface="+mn-cs"/>
              </a:rPr>
              <a:t>, le </a:t>
            </a:r>
            <a:r>
              <a:rPr lang="fr-FR" sz="1200" b="0" i="0" u="none" strike="noStrike" kern="1200" dirty="0">
                <a:solidFill>
                  <a:schemeClr val="tx1"/>
                </a:solidFill>
                <a:effectLst/>
                <a:latin typeface="+mn-lt"/>
                <a:ea typeface="+mn-ea"/>
                <a:cs typeface="+mn-cs"/>
                <a:hlinkClick r:id="rId5" tooltip="Langage"/>
              </a:rPr>
              <a:t>langage</a:t>
            </a:r>
            <a:r>
              <a:rPr lang="fr-FR" sz="1200" b="0" i="0" kern="1200" dirty="0">
                <a:solidFill>
                  <a:schemeClr val="tx1"/>
                </a:solidFill>
                <a:effectLst/>
                <a:latin typeface="+mn-lt"/>
                <a:ea typeface="+mn-ea"/>
                <a:cs typeface="+mn-cs"/>
              </a:rPr>
              <a:t>, le </a:t>
            </a:r>
            <a:r>
              <a:rPr lang="fr-FR" sz="1200" b="0" i="0" u="none" strike="noStrike" kern="1200" dirty="0">
                <a:solidFill>
                  <a:schemeClr val="tx1"/>
                </a:solidFill>
                <a:effectLst/>
                <a:latin typeface="+mn-lt"/>
                <a:ea typeface="+mn-ea"/>
                <a:cs typeface="+mn-cs"/>
                <a:hlinkClick r:id="rId6" tooltip="Raisonnement"/>
              </a:rPr>
              <a:t>raisonnement</a:t>
            </a:r>
            <a:r>
              <a:rPr lang="fr-FR" sz="1200" b="0" i="0" kern="1200" dirty="0">
                <a:solidFill>
                  <a:schemeClr val="tx1"/>
                </a:solidFill>
                <a:effectLst/>
                <a:latin typeface="+mn-lt"/>
                <a:ea typeface="+mn-ea"/>
                <a:cs typeface="+mn-cs"/>
              </a:rPr>
              <a:t>, l'</a:t>
            </a:r>
            <a:r>
              <a:rPr lang="fr-FR" sz="1200" b="0" i="0" u="none" strike="noStrike" kern="1200" dirty="0">
                <a:solidFill>
                  <a:schemeClr val="tx1"/>
                </a:solidFill>
                <a:effectLst/>
                <a:latin typeface="+mn-lt"/>
                <a:ea typeface="+mn-ea"/>
                <a:cs typeface="+mn-cs"/>
                <a:hlinkClick r:id="rId7" tooltip="Apprentissage"/>
              </a:rPr>
              <a:t>apprentissage</a:t>
            </a:r>
            <a:r>
              <a:rPr lang="fr-FR" sz="1200" b="0" i="0" kern="1200" dirty="0">
                <a:solidFill>
                  <a:schemeClr val="tx1"/>
                </a:solidFill>
                <a:effectLst/>
                <a:latin typeface="+mn-lt"/>
                <a:ea typeface="+mn-ea"/>
                <a:cs typeface="+mn-cs"/>
              </a:rPr>
              <a:t>, l'</a:t>
            </a:r>
            <a:r>
              <a:rPr lang="fr-FR" sz="1200" b="0" i="0" u="none" strike="noStrike" kern="1200" dirty="0">
                <a:solidFill>
                  <a:schemeClr val="tx1"/>
                </a:solidFill>
                <a:effectLst/>
                <a:latin typeface="+mn-lt"/>
                <a:ea typeface="+mn-ea"/>
                <a:cs typeface="+mn-cs"/>
                <a:hlinkClick r:id="rId8" tooltip="Intelligence"/>
              </a:rPr>
              <a:t>intelligence</a:t>
            </a:r>
            <a:r>
              <a:rPr lang="fr-FR" sz="1200" b="0" i="0" kern="1200" dirty="0">
                <a:solidFill>
                  <a:schemeClr val="tx1"/>
                </a:solidFill>
                <a:effectLst/>
                <a:latin typeface="+mn-lt"/>
                <a:ea typeface="+mn-ea"/>
                <a:cs typeface="+mn-cs"/>
              </a:rPr>
              <a:t>, la </a:t>
            </a:r>
            <a:r>
              <a:rPr lang="fr-FR" sz="1200" b="0" i="0" u="none" strike="noStrike" kern="1200" dirty="0">
                <a:solidFill>
                  <a:schemeClr val="tx1"/>
                </a:solidFill>
                <a:effectLst/>
                <a:latin typeface="+mn-lt"/>
                <a:ea typeface="+mn-ea"/>
                <a:cs typeface="+mn-cs"/>
                <a:hlinkClick r:id="rId9" tooltip="Résolution de problèmes"/>
              </a:rPr>
              <a:t>résolution de problèmes</a:t>
            </a:r>
            <a:r>
              <a:rPr lang="fr-FR" sz="1200" b="0" i="0" kern="1200" dirty="0">
                <a:solidFill>
                  <a:schemeClr val="tx1"/>
                </a:solidFill>
                <a:effectLst/>
                <a:latin typeface="+mn-lt"/>
                <a:ea typeface="+mn-ea"/>
                <a:cs typeface="+mn-cs"/>
              </a:rPr>
              <a:t>, la </a:t>
            </a:r>
            <a:r>
              <a:rPr lang="fr-FR" sz="1200" b="0" i="0" u="none" strike="noStrike" kern="1200" dirty="0">
                <a:solidFill>
                  <a:schemeClr val="tx1"/>
                </a:solidFill>
                <a:effectLst/>
                <a:latin typeface="+mn-lt"/>
                <a:ea typeface="+mn-ea"/>
                <a:cs typeface="+mn-cs"/>
                <a:hlinkClick r:id="rId10" tooltip="Prise de décision"/>
              </a:rPr>
              <a:t>prise de décision</a:t>
            </a:r>
            <a:r>
              <a:rPr lang="fr-FR" sz="1200" b="0" i="0" kern="1200" dirty="0">
                <a:solidFill>
                  <a:schemeClr val="tx1"/>
                </a:solidFill>
                <a:effectLst/>
                <a:latin typeface="+mn-lt"/>
                <a:ea typeface="+mn-ea"/>
                <a:cs typeface="+mn-cs"/>
              </a:rPr>
              <a:t>, la </a:t>
            </a:r>
            <a:r>
              <a:rPr lang="fr-FR" sz="1200" b="0" i="0" u="none" strike="noStrike" kern="1200" dirty="0">
                <a:solidFill>
                  <a:schemeClr val="tx1"/>
                </a:solidFill>
                <a:effectLst/>
                <a:latin typeface="+mn-lt"/>
                <a:ea typeface="+mn-ea"/>
                <a:cs typeface="+mn-cs"/>
                <a:hlinkClick r:id="rId11" tooltip="Perception"/>
              </a:rPr>
              <a:t>perception</a:t>
            </a:r>
            <a:r>
              <a:rPr lang="fr-FR" sz="1200" b="0" i="0" kern="1200" dirty="0">
                <a:solidFill>
                  <a:schemeClr val="tx1"/>
                </a:solidFill>
                <a:effectLst/>
                <a:latin typeface="+mn-lt"/>
                <a:ea typeface="+mn-ea"/>
                <a:cs typeface="+mn-cs"/>
              </a:rPr>
              <a:t> ou l'</a:t>
            </a:r>
            <a:r>
              <a:rPr lang="fr-FR" sz="1200" b="0" i="0" u="none" strike="noStrike" kern="1200" dirty="0">
                <a:solidFill>
                  <a:schemeClr val="tx1"/>
                </a:solidFill>
                <a:effectLst/>
                <a:latin typeface="+mn-lt"/>
                <a:ea typeface="+mn-ea"/>
                <a:cs typeface="+mn-cs"/>
                <a:hlinkClick r:id="rId12" tooltip="Attention"/>
              </a:rPr>
              <a:t>attention</a:t>
            </a:r>
            <a:r>
              <a:rPr lang="fr-FR" sz="1200" b="0" i="0" kern="1200" dirty="0">
                <a:solidFill>
                  <a:schemeClr val="tx1"/>
                </a:solidFill>
                <a:effectLst/>
                <a:latin typeface="+mn-lt"/>
                <a:ea typeface="+mn-ea"/>
                <a:cs typeface="+mn-cs"/>
              </a:rPr>
              <a:t>. </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Selon </a:t>
            </a:r>
            <a:r>
              <a:rPr lang="fr-FR" sz="1200" b="0" i="0" kern="1200" dirty="0" err="1">
                <a:solidFill>
                  <a:schemeClr val="tx1"/>
                </a:solidFill>
                <a:effectLst/>
                <a:latin typeface="+mn-lt"/>
                <a:ea typeface="+mn-ea"/>
                <a:cs typeface="+mn-cs"/>
              </a:rPr>
              <a:t>Universalis</a:t>
            </a:r>
            <a:r>
              <a:rPr lang="fr-FR" sz="1200" b="0" i="0" kern="1200" dirty="0">
                <a:solidFill>
                  <a:schemeClr val="tx1"/>
                </a:solidFill>
                <a:effectLst/>
                <a:latin typeface="+mn-lt"/>
                <a:ea typeface="+mn-ea"/>
                <a:cs typeface="+mn-cs"/>
              </a:rPr>
              <a:t>, la cognition désigne le processus par lequel des systèmes naturels (humains et animaux) ou artificiels (ordinateurs) acquièrent des informations sur leur monde, en construisent des représentations, les transforment en connaissances par des opérations spécifiques, puis les mettent en œuvre dans des activités, des comportements ou des fonctionnements.</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Larousse: Ensemble des structures et activités psychologiques dont la fonction est la connaissance, par opposition aux domaines de l'affectivité.</a:t>
            </a:r>
          </a:p>
          <a:p>
            <a:endParaRPr lang="fr-FR" sz="1200" b="0" i="0" kern="1200" dirty="0">
              <a:solidFill>
                <a:schemeClr val="tx1"/>
              </a:solidFill>
              <a:effectLst/>
              <a:latin typeface="+mn-lt"/>
              <a:ea typeface="+mn-ea"/>
              <a:cs typeface="+mn-cs"/>
            </a:endParaRP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L'</a:t>
            </a:r>
            <a:r>
              <a:rPr lang="fr-FR" sz="1200" b="1" i="0" kern="1200" dirty="0">
                <a:solidFill>
                  <a:schemeClr val="tx1"/>
                </a:solidFill>
                <a:effectLst/>
                <a:latin typeface="+mn-lt"/>
                <a:ea typeface="+mn-ea"/>
                <a:cs typeface="+mn-cs"/>
              </a:rPr>
              <a:t>intelligence</a:t>
            </a:r>
            <a:r>
              <a:rPr lang="fr-FR" sz="1200" b="0" i="0" kern="1200" dirty="0">
                <a:solidFill>
                  <a:schemeClr val="tx1"/>
                </a:solidFill>
                <a:effectLst/>
                <a:latin typeface="+mn-lt"/>
                <a:ea typeface="+mn-ea"/>
                <a:cs typeface="+mn-cs"/>
              </a:rPr>
              <a:t> est l'ensemble des processus retrouvés dans des </a:t>
            </a:r>
            <a:r>
              <a:rPr lang="fr-FR" sz="1200" b="0" i="0" u="none" strike="noStrike" kern="1200" dirty="0">
                <a:solidFill>
                  <a:schemeClr val="tx1"/>
                </a:solidFill>
                <a:effectLst/>
                <a:latin typeface="+mn-lt"/>
                <a:ea typeface="+mn-ea"/>
                <a:cs typeface="+mn-cs"/>
                <a:hlinkClick r:id="rId13" tooltip="Système"/>
              </a:rPr>
              <a:t>systèmes</a:t>
            </a:r>
            <a:r>
              <a:rPr lang="fr-FR" sz="1200" b="0" i="0" kern="1200" dirty="0">
                <a:solidFill>
                  <a:schemeClr val="tx1"/>
                </a:solidFill>
                <a:effectLst/>
                <a:latin typeface="+mn-lt"/>
                <a:ea typeface="+mn-ea"/>
                <a:cs typeface="+mn-cs"/>
              </a:rPr>
              <a:t>, plus ou moins </a:t>
            </a:r>
            <a:r>
              <a:rPr lang="fr-FR" sz="1200" b="0" i="0" u="none" strike="noStrike" kern="1200" dirty="0">
                <a:solidFill>
                  <a:schemeClr val="tx1"/>
                </a:solidFill>
                <a:effectLst/>
                <a:latin typeface="+mn-lt"/>
                <a:ea typeface="+mn-ea"/>
                <a:cs typeface="+mn-cs"/>
                <a:hlinkClick r:id="rId14" tooltip="Système complexe"/>
              </a:rPr>
              <a:t>complexes</a:t>
            </a:r>
            <a:r>
              <a:rPr lang="fr-FR" sz="1200" b="0" i="0" kern="1200" dirty="0">
                <a:solidFill>
                  <a:schemeClr val="tx1"/>
                </a:solidFill>
                <a:effectLst/>
                <a:latin typeface="+mn-lt"/>
                <a:ea typeface="+mn-ea"/>
                <a:cs typeface="+mn-cs"/>
              </a:rPr>
              <a:t>, </a:t>
            </a:r>
            <a:r>
              <a:rPr lang="fr-FR" sz="1200" b="0" i="0" u="none" strike="noStrike" kern="1200" dirty="0">
                <a:solidFill>
                  <a:schemeClr val="tx1"/>
                </a:solidFill>
                <a:effectLst/>
                <a:latin typeface="+mn-lt"/>
                <a:ea typeface="+mn-ea"/>
                <a:cs typeface="+mn-cs"/>
                <a:hlinkClick r:id="rId15" tooltip="Vie"/>
              </a:rPr>
              <a:t>vivants</a:t>
            </a:r>
            <a:r>
              <a:rPr lang="fr-FR" sz="1200" b="0" i="0" kern="1200" dirty="0">
                <a:solidFill>
                  <a:schemeClr val="tx1"/>
                </a:solidFill>
                <a:effectLst/>
                <a:latin typeface="+mn-lt"/>
                <a:ea typeface="+mn-ea"/>
                <a:cs typeface="+mn-cs"/>
              </a:rPr>
              <a:t> ou non, qui permettent de comprendre, d'apprendre ou de s'adapter à des situations nouvelles. La définition de l'intelligence ainsi que la question d'une faculté d'intelligence générale ont fait l'objet de nombreuses discussions philosophiques et scientifiques. L'intelligence a été décrite comme une faculté d'</a:t>
            </a:r>
            <a:r>
              <a:rPr lang="fr-FR" sz="1200" b="0" i="0" u="none" strike="noStrike" kern="1200" dirty="0">
                <a:solidFill>
                  <a:schemeClr val="tx1"/>
                </a:solidFill>
                <a:effectLst/>
                <a:latin typeface="+mn-lt"/>
                <a:ea typeface="+mn-ea"/>
                <a:cs typeface="+mn-cs"/>
                <a:hlinkClick r:id="rId16" tooltip="Adaptation (biologie)"/>
              </a:rPr>
              <a:t>adaptation</a:t>
            </a:r>
            <a:r>
              <a:rPr lang="fr-FR" sz="1200" b="0" i="0" kern="1200" dirty="0">
                <a:solidFill>
                  <a:schemeClr val="tx1"/>
                </a:solidFill>
                <a:effectLst/>
                <a:latin typeface="+mn-lt"/>
                <a:ea typeface="+mn-ea"/>
                <a:cs typeface="+mn-cs"/>
              </a:rPr>
              <a:t> (apprentissage pour s'adapter à l'environnement ou au contraire, faculté de modifier l'environnement pour l'adapter à ses propres besoins). Dans ce sens général, les animaux, les plantes ou encore les outils informatiques (</a:t>
            </a:r>
            <a:r>
              <a:rPr lang="fr-FR" sz="1200" b="0" i="0" u="none" strike="noStrike" kern="1200" dirty="0">
                <a:solidFill>
                  <a:schemeClr val="tx1"/>
                </a:solidFill>
                <a:effectLst/>
                <a:latin typeface="+mn-lt"/>
                <a:ea typeface="+mn-ea"/>
                <a:cs typeface="+mn-cs"/>
                <a:hlinkClick r:id="rId17" tooltip="Apprentissage automatique"/>
              </a:rPr>
              <a:t>apprentissage automatique</a:t>
            </a:r>
            <a:r>
              <a:rPr lang="fr-FR" sz="1200" b="0" i="0" kern="1200" dirty="0">
                <a:solidFill>
                  <a:schemeClr val="tx1"/>
                </a:solidFill>
                <a:effectLst/>
                <a:latin typeface="+mn-lt"/>
                <a:ea typeface="+mn-ea"/>
                <a:cs typeface="+mn-cs"/>
              </a:rPr>
              <a:t>) font preuve d'une intelligence.</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L'intelligence peut être également perçue comme la capacité à traiter l'information pour atteindre des objectifs.</a:t>
            </a:r>
          </a:p>
          <a:p>
            <a:endParaRPr lang="fr-FR" sz="1200" b="0" i="0" kern="1200" dirty="0">
              <a:solidFill>
                <a:schemeClr val="tx1"/>
              </a:solidFill>
              <a:effectLst/>
              <a:latin typeface="+mn-lt"/>
              <a:ea typeface="+mn-ea"/>
              <a:cs typeface="+mn-cs"/>
            </a:endParaRP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L’intelligence</a:t>
            </a:r>
            <a:r>
              <a:rPr lang="fr-FR" sz="1200" b="0" i="0" kern="1200" baseline="0" dirty="0">
                <a:solidFill>
                  <a:schemeClr val="tx1"/>
                </a:solidFill>
                <a:effectLst/>
                <a:latin typeface="+mn-lt"/>
                <a:ea typeface="+mn-ea"/>
                <a:cs typeface="+mn-cs"/>
              </a:rPr>
              <a:t> a été</a:t>
            </a:r>
            <a:r>
              <a:rPr lang="fr-FR" sz="1200" b="0" i="0" kern="1200" dirty="0">
                <a:solidFill>
                  <a:schemeClr val="tx1"/>
                </a:solidFill>
                <a:effectLst/>
                <a:latin typeface="+mn-lt"/>
                <a:ea typeface="+mn-ea"/>
                <a:cs typeface="+mn-cs"/>
              </a:rPr>
              <a:t> longtemps déniée aux animaux. Cette conception est périmée.</a:t>
            </a:r>
          </a:p>
          <a:p>
            <a:endParaRPr lang="fr-FR" dirty="0"/>
          </a:p>
        </p:txBody>
      </p:sp>
      <p:sp>
        <p:nvSpPr>
          <p:cNvPr id="4" name="Espace réservé du numéro de diapositive 3"/>
          <p:cNvSpPr>
            <a:spLocks noGrp="1"/>
          </p:cNvSpPr>
          <p:nvPr>
            <p:ph type="sldNum" sz="quarter" idx="10"/>
          </p:nvPr>
        </p:nvSpPr>
        <p:spPr/>
        <p:txBody>
          <a:bodyPr/>
          <a:lstStyle/>
          <a:p>
            <a:fld id="{4E12B80B-02AE-4376-90DA-9091603CA9E1}" type="slidenum">
              <a:rPr lang="fr-FR" smtClean="0"/>
              <a:t>11</a:t>
            </a:fld>
            <a:endParaRPr lang="fr-FR"/>
          </a:p>
        </p:txBody>
      </p:sp>
    </p:spTree>
    <p:extLst>
      <p:ext uri="{BB962C8B-B14F-4D97-AF65-F5344CB8AC3E}">
        <p14:creationId xmlns:p14="http://schemas.microsoft.com/office/powerpoint/2010/main" val="2183725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12. Après ce long préambule, il est temps d’aborder l’évolution des idées sur le thème de la sensibilité et de la conscience des animaux.</a:t>
            </a:r>
          </a:p>
        </p:txBody>
      </p:sp>
      <p:sp>
        <p:nvSpPr>
          <p:cNvPr id="4" name="Espace réservé du numéro de diapositive 3"/>
          <p:cNvSpPr>
            <a:spLocks noGrp="1"/>
          </p:cNvSpPr>
          <p:nvPr>
            <p:ph type="sldNum" sz="quarter" idx="10"/>
          </p:nvPr>
        </p:nvSpPr>
        <p:spPr/>
        <p:txBody>
          <a:bodyPr/>
          <a:lstStyle/>
          <a:p>
            <a:fld id="{4E12B80B-02AE-4376-90DA-9091603CA9E1}" type="slidenum">
              <a:rPr lang="fr-FR" smtClean="0"/>
              <a:t>12</a:t>
            </a:fld>
            <a:endParaRPr lang="fr-FR"/>
          </a:p>
        </p:txBody>
      </p:sp>
    </p:spTree>
    <p:extLst>
      <p:ext uri="{BB962C8B-B14F-4D97-AF65-F5344CB8AC3E}">
        <p14:creationId xmlns:p14="http://schemas.microsoft.com/office/powerpoint/2010/main" val="3995679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13.Les avis successifs</a:t>
            </a:r>
            <a:r>
              <a:rPr lang="fr-FR" baseline="0" dirty="0"/>
              <a:t> de quelques grands penseurs, savants et philosophes.</a:t>
            </a:r>
            <a:endParaRPr lang="fr-FR" dirty="0"/>
          </a:p>
          <a:p>
            <a:endParaRPr lang="fr-FR" dirty="0"/>
          </a:p>
          <a:p>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PYTHAGORE </a:t>
            </a:r>
            <a:r>
              <a:rPr lang="fr-FR" sz="1200" kern="1200" dirty="0">
                <a:solidFill>
                  <a:schemeClr val="tx1"/>
                </a:solidFill>
                <a:effectLst/>
                <a:latin typeface="+mn-lt"/>
                <a:ea typeface="+mn-ea"/>
                <a:cs typeface="+mn-cs"/>
              </a:rPr>
              <a:t>/végétarisme.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SOCRATE et PLATON</a:t>
            </a:r>
            <a:r>
              <a:rPr lang="fr-FR" sz="1200" b="1" kern="1200" baseline="0" dirty="0">
                <a:solidFill>
                  <a:schemeClr val="tx1"/>
                </a:solidFill>
                <a:effectLst/>
                <a:latin typeface="+mn-lt"/>
                <a:ea typeface="+mn-ea"/>
                <a:cs typeface="+mn-cs"/>
              </a:rPr>
              <a:t> </a:t>
            </a:r>
            <a:r>
              <a:rPr lang="fr-FR" sz="1200" b="0" kern="1200" baseline="0" dirty="0">
                <a:solidFill>
                  <a:schemeClr val="tx1"/>
                </a:solidFill>
                <a:effectLst/>
                <a:latin typeface="+mn-lt"/>
                <a:ea typeface="+mn-ea"/>
                <a:cs typeface="+mn-cs"/>
              </a:rPr>
              <a:t>–</a:t>
            </a:r>
            <a:r>
              <a:rPr lang="fr-FR" sz="1200" kern="1200" dirty="0">
                <a:solidFill>
                  <a:schemeClr val="tx1"/>
                </a:solidFill>
                <a:effectLst/>
                <a:latin typeface="+mn-lt"/>
                <a:ea typeface="+mn-ea"/>
                <a:cs typeface="+mn-cs"/>
              </a:rPr>
              <a:t>métempsychose-  attribuaient une âme aux animaux</a:t>
            </a:r>
            <a:r>
              <a:rPr lang="fr-FR" sz="1200" kern="1200" baseline="0" dirty="0">
                <a:solidFill>
                  <a:schemeClr val="tx1"/>
                </a:solidFill>
                <a:effectLst/>
                <a:latin typeface="+mn-lt"/>
                <a:ea typeface="+mn-ea"/>
                <a:cs typeface="+mn-cs"/>
              </a:rPr>
              <a:t> / végétarisme.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ARISTOTE</a:t>
            </a:r>
            <a:r>
              <a:rPr lang="fr-FR" sz="1200" kern="1200" dirty="0">
                <a:solidFill>
                  <a:schemeClr val="tx1"/>
                </a:solidFill>
                <a:effectLst/>
                <a:latin typeface="+mn-lt"/>
                <a:ea typeface="+mn-ea"/>
                <a:cs typeface="+mn-cs"/>
              </a:rPr>
              <a:t> :</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tout être vivant a</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une</a:t>
            </a:r>
            <a:r>
              <a:rPr lang="fr-FR" sz="1200" b="1" kern="1200" dirty="0">
                <a:solidFill>
                  <a:schemeClr val="tx1"/>
                </a:solidFill>
                <a:effectLst/>
                <a:latin typeface="+mn-lt"/>
                <a:ea typeface="+mn-ea"/>
                <a:cs typeface="+mn-cs"/>
              </a:rPr>
              <a:t> âme </a:t>
            </a:r>
            <a:r>
              <a:rPr lang="fr-FR" sz="1200" kern="1200" dirty="0">
                <a:solidFill>
                  <a:schemeClr val="tx1"/>
                </a:solidFill>
                <a:effectLst/>
                <a:latin typeface="+mn-lt"/>
                <a:ea typeface="+mn-ea"/>
                <a:cs typeface="+mn-cs"/>
              </a:rPr>
              <a:t>(la « psyché ») : végétative /plantes, sensitive /l’animal qui possède sensation, désir et mouvement, « intellective » /l’homme, le seul à pouvoir penser. L’homme =un animal politique (organisation sociale). C</a:t>
            </a:r>
            <a:r>
              <a:rPr lang="fr-FR" sz="1200" b="1" kern="1200" dirty="0">
                <a:solidFill>
                  <a:schemeClr val="tx1"/>
                </a:solidFill>
                <a:effectLst/>
                <a:latin typeface="+mn-lt"/>
                <a:ea typeface="+mn-ea"/>
                <a:cs typeface="+mn-cs"/>
              </a:rPr>
              <a:t>ontinuité,</a:t>
            </a:r>
            <a:r>
              <a:rPr lang="fr-FR" sz="1200" b="1" kern="1200" baseline="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hiérarchie</a:t>
            </a:r>
            <a:r>
              <a:rPr lang="fr-FR" sz="1200" b="1" kern="1200" baseline="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 la raison, </a:t>
            </a:r>
            <a:r>
              <a:rPr lang="fr-FR" sz="1200" kern="1200" dirty="0">
                <a:solidFill>
                  <a:schemeClr val="tx1"/>
                </a:solidFill>
                <a:effectLst/>
                <a:latin typeface="+mn-lt"/>
                <a:ea typeface="+mn-ea"/>
                <a:cs typeface="+mn-cs"/>
              </a:rPr>
              <a:t>élément remarquable</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dignité et supériorité particulières, justifiant maîtrise des autres espèces animales.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Les stoïciens</a:t>
            </a:r>
            <a:r>
              <a:rPr lang="fr-FR" sz="1200" b="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excluent également l’animal des êtres de raison.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PLUTARQUE </a:t>
            </a:r>
            <a:r>
              <a:rPr lang="fr-FR" sz="1200" kern="1200" dirty="0">
                <a:solidFill>
                  <a:schemeClr val="tx1"/>
                </a:solidFill>
                <a:effectLst/>
                <a:latin typeface="+mn-lt"/>
                <a:ea typeface="+mn-ea"/>
                <a:cs typeface="+mn-cs"/>
              </a:rPr>
              <a:t>(I</a:t>
            </a:r>
            <a:r>
              <a:rPr lang="fr-FR" sz="1200" kern="1200" baseline="30000" dirty="0">
                <a:solidFill>
                  <a:schemeClr val="tx1"/>
                </a:solidFill>
                <a:effectLst/>
                <a:latin typeface="+mn-lt"/>
                <a:ea typeface="+mn-ea"/>
                <a:cs typeface="+mn-cs"/>
              </a:rPr>
              <a:t>er </a:t>
            </a:r>
            <a:r>
              <a:rPr lang="fr-FR" sz="1200" kern="1200" dirty="0">
                <a:solidFill>
                  <a:schemeClr val="tx1"/>
                </a:solidFill>
                <a:effectLst/>
                <a:latin typeface="+mn-lt"/>
                <a:ea typeface="+mn-ea"/>
                <a:cs typeface="+mn-cs"/>
              </a:rPr>
              <a:t>siècle), opposé: intelligence et une réflexion similaires à celle de l’homme. Il conclut même à certaine supériorité des animaux sur les humains!</a:t>
            </a:r>
            <a:r>
              <a:rPr lang="fr-FR" sz="12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De SAINT-AUGUSTIN (IV</a:t>
            </a:r>
            <a:r>
              <a:rPr lang="fr-FR" sz="1200" b="1" kern="1200" baseline="30000" dirty="0">
                <a:solidFill>
                  <a:schemeClr val="tx1"/>
                </a:solidFill>
                <a:effectLst/>
                <a:latin typeface="+mn-lt"/>
                <a:ea typeface="+mn-ea"/>
                <a:cs typeface="+mn-cs"/>
              </a:rPr>
              <a:t>ème</a:t>
            </a:r>
            <a:r>
              <a:rPr lang="fr-FR" sz="1200" b="1" kern="1200" dirty="0">
                <a:solidFill>
                  <a:schemeClr val="tx1"/>
                </a:solidFill>
                <a:effectLst/>
                <a:latin typeface="+mn-lt"/>
                <a:ea typeface="+mn-ea"/>
                <a:cs typeface="+mn-cs"/>
              </a:rPr>
              <a:t> siècle) à Saint THOMAS D’AQUIN </a:t>
            </a:r>
            <a:r>
              <a:rPr lang="fr-FR" sz="1200" kern="1200" dirty="0">
                <a:solidFill>
                  <a:schemeClr val="tx1"/>
                </a:solidFill>
                <a:effectLst/>
                <a:latin typeface="+mn-lt"/>
                <a:ea typeface="+mn-ea"/>
                <a:cs typeface="+mn-cs"/>
              </a:rPr>
              <a:t>(XIII</a:t>
            </a:r>
            <a:r>
              <a:rPr lang="fr-FR" sz="1200" kern="1200" baseline="30000" dirty="0">
                <a:solidFill>
                  <a:schemeClr val="tx1"/>
                </a:solidFill>
                <a:effectLst/>
                <a:latin typeface="+mn-lt"/>
                <a:ea typeface="+mn-ea"/>
                <a:cs typeface="+mn-cs"/>
              </a:rPr>
              <a:t>ème</a:t>
            </a:r>
            <a:r>
              <a:rPr lang="fr-FR" sz="1200" kern="1200" dirty="0">
                <a:solidFill>
                  <a:schemeClr val="tx1"/>
                </a:solidFill>
                <a:effectLst/>
                <a:latin typeface="+mn-lt"/>
                <a:ea typeface="+mn-ea"/>
                <a:cs typeface="+mn-cs"/>
              </a:rPr>
              <a:t>  siècle), théologiens et philosophes chrétiens:</a:t>
            </a:r>
            <a:r>
              <a:rPr lang="fr-FR" sz="1200" b="1" kern="1200" dirty="0">
                <a:solidFill>
                  <a:schemeClr val="tx1"/>
                </a:solidFill>
                <a:effectLst/>
                <a:latin typeface="+mn-lt"/>
                <a:ea typeface="+mn-ea"/>
                <a:cs typeface="+mn-cs"/>
              </a:rPr>
              <a:t> animaux, dépourvus de raison, 0</a:t>
            </a:r>
            <a:r>
              <a:rPr lang="fr-FR" sz="1200" b="1" kern="1200" baseline="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âme immortelle.</a:t>
            </a:r>
            <a:r>
              <a:rPr lang="fr-FR" sz="1200" b="1"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MONTAIGNE (XVIème s.) </a:t>
            </a:r>
            <a:r>
              <a:rPr lang="fr-FR" sz="1200" kern="1200" dirty="0">
                <a:solidFill>
                  <a:schemeClr val="tx1"/>
                </a:solidFill>
                <a:effectLst/>
                <a:latin typeface="+mn-lt"/>
                <a:ea typeface="+mn-ea"/>
                <a:cs typeface="+mn-cs"/>
              </a:rPr>
              <a:t>conteste</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supériorité homme. Capacité à apprendre, à raisonner (araignée) ou même à discourir</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(merle).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AU XVIIème DESCARTES:</a:t>
            </a:r>
            <a:r>
              <a:rPr lang="fr-FR" sz="1200" b="1"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l’âme =</a:t>
            </a:r>
            <a:r>
              <a:rPr lang="fr-FR" sz="1200" kern="1200" baseline="0" dirty="0">
                <a:solidFill>
                  <a:schemeClr val="tx1"/>
                </a:solidFill>
                <a:effectLst/>
                <a:latin typeface="+mn-lt"/>
                <a:ea typeface="+mn-ea"/>
                <a:cs typeface="+mn-cs"/>
              </a:rPr>
              <a:t> 0 </a:t>
            </a:r>
            <a:r>
              <a:rPr lang="fr-FR" sz="1200" kern="1200" dirty="0">
                <a:solidFill>
                  <a:schemeClr val="tx1"/>
                </a:solidFill>
                <a:effectLst/>
                <a:latin typeface="+mn-lt"/>
                <a:ea typeface="+mn-ea"/>
                <a:cs typeface="+mn-cs"/>
              </a:rPr>
              <a:t>fonction vitale, seul attribut =</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la pensée. Animaux = machines sophistiquées. Seul l’homme est doué de raison dont la parole est la manifestation. Célèbre animal-machine, incapable de la moindre sensibilité. </a:t>
            </a:r>
            <a:r>
              <a:rPr lang="fr-FR" sz="1200" i="1" kern="1200" baseline="0" dirty="0">
                <a:solidFill>
                  <a:schemeClr val="tx1"/>
                </a:solidFill>
                <a:effectLst/>
                <a:latin typeface="+mn-lt"/>
                <a:ea typeface="+mn-ea"/>
                <a:cs typeface="+mn-cs"/>
              </a:rPr>
              <a:t>« Dans les animaux, il n’y a ni intelligence, ni âme comme on l’entend ordinairement. Ils mangent sans plaisir, ils crient sans douleur, ils croissent sans le savoir, ils ne désirent rien, ils ne craignent rien, ils ne connaissent rien. » </a:t>
            </a:r>
            <a:r>
              <a:rPr lang="fr-FR" sz="1200" i="0" kern="1200" baseline="0" dirty="0">
                <a:solidFill>
                  <a:schemeClr val="tx1"/>
                </a:solidFill>
                <a:effectLst/>
                <a:latin typeface="+mn-lt"/>
                <a:ea typeface="+mn-ea"/>
                <a:cs typeface="+mn-cs"/>
              </a:rPr>
              <a:t>Nicolas </a:t>
            </a:r>
            <a:r>
              <a:rPr lang="fr-FR" sz="1200" b="1" i="0" kern="1200" baseline="0" dirty="0">
                <a:solidFill>
                  <a:schemeClr val="tx1"/>
                </a:solidFill>
                <a:effectLst/>
                <a:latin typeface="+mn-lt"/>
                <a:ea typeface="+mn-ea"/>
                <a:cs typeface="+mn-cs"/>
              </a:rPr>
              <a:t>MALEBRANCHE</a:t>
            </a:r>
            <a:r>
              <a:rPr lang="fr-FR" sz="1200" i="0" kern="1200" baseline="0" dirty="0">
                <a:solidFill>
                  <a:schemeClr val="tx1"/>
                </a:solidFill>
                <a:effectLst/>
                <a:latin typeface="+mn-lt"/>
                <a:ea typeface="+mn-ea"/>
                <a:cs typeface="+mn-cs"/>
              </a:rPr>
              <a:t> (De la recherche de la vérité, 1674).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HOBBES: 0 langage,</a:t>
            </a:r>
            <a:r>
              <a:rPr lang="fr-FR" sz="1200" b="1" kern="1200" baseline="0" dirty="0">
                <a:solidFill>
                  <a:schemeClr val="tx1"/>
                </a:solidFill>
                <a:effectLst/>
                <a:latin typeface="+mn-lt"/>
                <a:ea typeface="+mn-ea"/>
                <a:cs typeface="+mn-cs"/>
              </a:rPr>
              <a:t> 0</a:t>
            </a:r>
            <a:r>
              <a:rPr lang="fr-FR" sz="1200" b="1" kern="1200" dirty="0">
                <a:solidFill>
                  <a:schemeClr val="tx1"/>
                </a:solidFill>
                <a:effectLst/>
                <a:latin typeface="+mn-lt"/>
                <a:ea typeface="+mn-ea"/>
                <a:cs typeface="+mn-cs"/>
              </a:rPr>
              <a:t> contrat social avec d’autres animaux ou humains</a:t>
            </a:r>
            <a:r>
              <a:rPr lang="fr-FR" sz="1200" kern="1200" dirty="0">
                <a:solidFill>
                  <a:schemeClr val="tx1"/>
                </a:solidFill>
                <a:effectLst/>
                <a:latin typeface="+mn-lt"/>
                <a:ea typeface="+mn-ea"/>
                <a:cs typeface="+mn-cs"/>
              </a:rPr>
              <a:t>. Donc</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pas dignes d’attention morale.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LOCKE</a:t>
            </a:r>
            <a:r>
              <a:rPr lang="fr-FR" sz="1200" kern="1200" dirty="0">
                <a:solidFill>
                  <a:schemeClr val="tx1"/>
                </a:solidFill>
                <a:effectLst/>
                <a:latin typeface="+mn-lt"/>
                <a:ea typeface="+mn-ea"/>
                <a:cs typeface="+mn-cs"/>
              </a:rPr>
              <a:t>,</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plus tard:</a:t>
            </a:r>
            <a:r>
              <a:rPr lang="fr-FR" sz="1200" kern="1200" baseline="0" dirty="0">
                <a:solidFill>
                  <a:schemeClr val="tx1"/>
                </a:solidFill>
                <a:effectLst/>
                <a:latin typeface="+mn-lt"/>
                <a:ea typeface="+mn-ea"/>
                <a:cs typeface="+mn-cs"/>
              </a:rPr>
              <a:t> mémoire </a:t>
            </a:r>
            <a:r>
              <a:rPr lang="fr-FR" sz="1200" kern="1200" dirty="0">
                <a:solidFill>
                  <a:schemeClr val="tx1"/>
                </a:solidFill>
                <a:effectLst/>
                <a:latin typeface="+mn-lt"/>
                <a:ea typeface="+mn-ea"/>
                <a:cs typeface="+mn-cs"/>
              </a:rPr>
              <a:t> idées simples.</a:t>
            </a:r>
          </a:p>
          <a:p>
            <a:r>
              <a:rPr lang="fr-FR" sz="1200" b="1" kern="1200" dirty="0">
                <a:solidFill>
                  <a:schemeClr val="tx1"/>
                </a:solidFill>
                <a:effectLst/>
                <a:latin typeface="+mn-lt"/>
                <a:ea typeface="+mn-ea"/>
                <a:cs typeface="+mn-cs"/>
              </a:rPr>
              <a:t>KANT</a:t>
            </a:r>
            <a:r>
              <a:rPr lang="fr-FR" sz="1200" kern="1200" dirty="0">
                <a:solidFill>
                  <a:schemeClr val="tx1"/>
                </a:solidFill>
                <a:effectLst/>
                <a:latin typeface="+mn-lt"/>
                <a:ea typeface="+mn-ea"/>
                <a:cs typeface="+mn-cs"/>
              </a:rPr>
              <a:t>:</a:t>
            </a:r>
            <a:r>
              <a:rPr lang="fr-FR" sz="1200" kern="1200" baseline="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la moralité,</a:t>
            </a:r>
            <a:r>
              <a:rPr lang="fr-FR" sz="1200" b="1" kern="1200" baseline="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critère de la différence radicale </a:t>
            </a:r>
            <a:r>
              <a:rPr lang="fr-FR" sz="1200" kern="1200" dirty="0">
                <a:solidFill>
                  <a:schemeClr val="tx1"/>
                </a:solidFill>
                <a:effectLst/>
                <a:latin typeface="+mn-lt"/>
                <a:ea typeface="+mn-ea"/>
                <a:cs typeface="+mn-cs"/>
              </a:rPr>
              <a:t>. L’homme</a:t>
            </a:r>
            <a:r>
              <a:rPr lang="fr-FR" sz="1200" kern="1200" baseline="0" dirty="0">
                <a:solidFill>
                  <a:schemeClr val="tx1"/>
                </a:solidFill>
                <a:effectLst/>
                <a:latin typeface="+mn-lt"/>
                <a:ea typeface="+mn-ea"/>
                <a:cs typeface="+mn-cs"/>
              </a:rPr>
              <a:t> seul </a:t>
            </a:r>
            <a:r>
              <a:rPr lang="fr-FR" sz="1200" kern="1200" dirty="0">
                <a:solidFill>
                  <a:schemeClr val="tx1"/>
                </a:solidFill>
                <a:effectLst/>
                <a:latin typeface="+mn-lt"/>
                <a:ea typeface="+mn-ea"/>
                <a:cs typeface="+mn-cs"/>
              </a:rPr>
              <a:t>capable de choix rationnel et d’action morale. Kant fonde l’humanité sur la loi morale, qui est comme la marque de Dieu en l’homme et lui confère sa dignité.  Les animaux=</a:t>
            </a:r>
            <a:r>
              <a:rPr lang="fr-FR" sz="1200" b="1" kern="1200" dirty="0">
                <a:solidFill>
                  <a:schemeClr val="tx1"/>
                </a:solidFill>
                <a:effectLst/>
                <a:latin typeface="+mn-lt"/>
                <a:ea typeface="+mn-ea"/>
                <a:cs typeface="+mn-cs"/>
              </a:rPr>
              <a:t>valeur instrumentale. 	</a:t>
            </a:r>
          </a:p>
          <a:p>
            <a:r>
              <a:rPr lang="fr-FR" sz="1200" b="1" kern="1200" dirty="0">
                <a:solidFill>
                  <a:schemeClr val="tx1"/>
                </a:solidFill>
                <a:effectLst/>
                <a:latin typeface="+mn-lt"/>
                <a:ea typeface="+mn-ea"/>
                <a:cs typeface="+mn-cs"/>
              </a:rPr>
              <a:t>En France, VOLTAIRE avait contredit DESCARTES</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ROUSSEAU</a:t>
            </a:r>
            <a:r>
              <a:rPr lang="fr-FR" sz="1200" kern="1200" dirty="0">
                <a:solidFill>
                  <a:schemeClr val="tx1"/>
                </a:solidFill>
                <a:effectLst/>
                <a:latin typeface="+mn-lt"/>
                <a:ea typeface="+mn-ea"/>
                <a:cs typeface="+mn-cs"/>
              </a:rPr>
              <a:t> avait</a:t>
            </a:r>
            <a:r>
              <a:rPr lang="fr-FR" sz="1200" kern="1200" baseline="0" dirty="0">
                <a:solidFill>
                  <a:schemeClr val="tx1"/>
                </a:solidFill>
                <a:effectLst/>
                <a:latin typeface="+mn-lt"/>
                <a:ea typeface="+mn-ea"/>
                <a:cs typeface="+mn-cs"/>
              </a:rPr>
              <a:t> un grand respect pour la nature et les animaux (philosophe écologiste). </a:t>
            </a:r>
            <a:r>
              <a:rPr lang="fr-FR" sz="1200" kern="1200" dirty="0">
                <a:solidFill>
                  <a:schemeClr val="tx1"/>
                </a:solidFill>
                <a:effectLst/>
                <a:latin typeface="+mn-lt"/>
                <a:ea typeface="+mn-ea"/>
                <a:cs typeface="+mn-cs"/>
              </a:rPr>
              <a:t>Lumières ont favorisé le développement de l’humanisme mais humanisme exclusif, maintenant scission</a:t>
            </a:r>
            <a:r>
              <a:rPr lang="fr-FR" sz="1200" kern="1200" baseline="0" dirty="0">
                <a:solidFill>
                  <a:schemeClr val="tx1"/>
                </a:solidFill>
                <a:effectLst/>
                <a:latin typeface="+mn-lt"/>
                <a:ea typeface="+mn-ea"/>
                <a:cs typeface="+mn-cs"/>
              </a:rPr>
              <a:t> H/A</a:t>
            </a:r>
            <a:r>
              <a:rPr lang="fr-FR" sz="1200" kern="1200" dirty="0">
                <a:solidFill>
                  <a:schemeClr val="tx1"/>
                </a:solidFill>
                <a:effectLst/>
                <a:latin typeface="+mn-lt"/>
                <a:ea typeface="+mn-ea"/>
                <a:cs typeface="+mn-cs"/>
              </a:rPr>
              <a:t>.</a:t>
            </a:r>
          </a:p>
          <a:p>
            <a:r>
              <a:rPr lang="fr-FR" sz="1200" b="1" kern="1200" dirty="0">
                <a:solidFill>
                  <a:schemeClr val="tx1"/>
                </a:solidFill>
                <a:effectLst/>
                <a:latin typeface="+mn-lt"/>
                <a:ea typeface="+mn-ea"/>
                <a:cs typeface="+mn-cs"/>
              </a:rPr>
              <a:t>Philosophes anglophones</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HUME</a:t>
            </a:r>
            <a:r>
              <a:rPr lang="fr-FR" sz="1200" kern="1200" dirty="0">
                <a:solidFill>
                  <a:schemeClr val="tx1"/>
                </a:solidFill>
                <a:effectLst/>
                <a:latin typeface="+mn-lt"/>
                <a:ea typeface="+mn-ea"/>
                <a:cs typeface="+mn-cs"/>
              </a:rPr>
              <a:t> écrit sur l’apprentissage des animaux et commence à contester opinions précédentes. </a:t>
            </a:r>
          </a:p>
          <a:p>
            <a:r>
              <a:rPr lang="fr-FR" sz="1200" b="1" kern="1200" dirty="0">
                <a:solidFill>
                  <a:schemeClr val="tx1"/>
                </a:solidFill>
                <a:effectLst/>
                <a:latin typeface="+mn-lt"/>
                <a:ea typeface="+mn-ea"/>
                <a:cs typeface="+mn-cs"/>
              </a:rPr>
              <a:t>BENTHAM</a:t>
            </a:r>
            <a:r>
              <a:rPr lang="fr-FR" sz="1200" kern="1200" dirty="0">
                <a:solidFill>
                  <a:schemeClr val="tx1"/>
                </a:solidFill>
                <a:effectLst/>
                <a:latin typeface="+mn-lt"/>
                <a:ea typeface="+mn-ea"/>
                <a:cs typeface="+mn-cs"/>
              </a:rPr>
              <a:t> (18</a:t>
            </a:r>
            <a:r>
              <a:rPr lang="fr-FR" sz="1200" kern="1200" baseline="30000" dirty="0">
                <a:solidFill>
                  <a:schemeClr val="tx1"/>
                </a:solidFill>
                <a:effectLst/>
                <a:latin typeface="+mn-lt"/>
                <a:ea typeface="+mn-ea"/>
                <a:cs typeface="+mn-cs"/>
              </a:rPr>
              <a:t>ème</a:t>
            </a:r>
            <a:r>
              <a:rPr lang="fr-FR" sz="1200" kern="1200" dirty="0">
                <a:solidFill>
                  <a:schemeClr val="tx1"/>
                </a:solidFill>
                <a:effectLst/>
                <a:latin typeface="+mn-lt"/>
                <a:ea typeface="+mn-ea"/>
                <a:cs typeface="+mn-cs"/>
              </a:rPr>
              <a:t>-19 </a:t>
            </a:r>
            <a:r>
              <a:rPr lang="fr-FR" sz="1200" kern="1200" dirty="0" err="1">
                <a:solidFill>
                  <a:schemeClr val="tx1"/>
                </a:solidFill>
                <a:effectLst/>
                <a:latin typeface="+mn-lt"/>
                <a:ea typeface="+mn-ea"/>
                <a:cs typeface="+mn-cs"/>
              </a:rPr>
              <a:t>ème</a:t>
            </a:r>
            <a:r>
              <a:rPr lang="fr-FR" sz="1200" kern="1200" dirty="0">
                <a:solidFill>
                  <a:schemeClr val="tx1"/>
                </a:solidFill>
                <a:effectLst/>
                <a:latin typeface="+mn-lt"/>
                <a:ea typeface="+mn-ea"/>
                <a:cs typeface="+mn-cs"/>
              </a:rPr>
              <a:t>), écrira : « La question n’est pas : peuvent-ils raisonner ou peuvent-ils parler ? Mais plutôt : peuvent-ils souffrir ? » </a:t>
            </a:r>
            <a:r>
              <a:rPr lang="fr-FR" sz="1200" b="1" kern="1200" dirty="0">
                <a:solidFill>
                  <a:schemeClr val="tx1"/>
                </a:solidFill>
                <a:effectLst/>
                <a:latin typeface="+mn-lt"/>
                <a:ea typeface="+mn-ea"/>
                <a:cs typeface="+mn-cs"/>
              </a:rPr>
              <a:t>MILL</a:t>
            </a:r>
            <a:r>
              <a:rPr lang="fr-FR" sz="1200" kern="1200" dirty="0">
                <a:solidFill>
                  <a:schemeClr val="tx1"/>
                </a:solidFill>
                <a:effectLst/>
                <a:latin typeface="+mn-lt"/>
                <a:ea typeface="+mn-ea"/>
                <a:cs typeface="+mn-cs"/>
              </a:rPr>
              <a:t> reprendra les idées de BENTHAM dans sa philosophie de l’utilitarisme.</a:t>
            </a:r>
            <a:r>
              <a:rPr lang="fr-FR" sz="1200" kern="1200" baseline="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Arthur SCHOPENHAUER</a:t>
            </a:r>
            <a:r>
              <a:rPr lang="fr-FR" sz="1200" kern="1200" dirty="0">
                <a:solidFill>
                  <a:schemeClr val="tx1"/>
                </a:solidFill>
                <a:effectLst/>
                <a:latin typeface="+mn-lt"/>
                <a:ea typeface="+mn-ea"/>
                <a:cs typeface="+mn-cs"/>
              </a:rPr>
              <a:t>: </a:t>
            </a:r>
            <a:r>
              <a:rPr lang="fr-FR" sz="1000" kern="1200" dirty="0">
                <a:solidFill>
                  <a:schemeClr val="tx1"/>
                </a:solidFill>
                <a:effectLst/>
                <a:latin typeface="+mn-lt"/>
                <a:ea typeface="+mn-ea"/>
                <a:cs typeface="+mn-cs"/>
              </a:rPr>
              <a:t>« Le monde n’est pas une fabrique et les animaux ne sont pas des produits à l’usage de nos besoins car l’animal est pour l’essentiel le même</a:t>
            </a:r>
            <a:r>
              <a:rPr lang="fr-FR" sz="1000" kern="1200" baseline="0" dirty="0">
                <a:solidFill>
                  <a:schemeClr val="tx1"/>
                </a:solidFill>
                <a:effectLst/>
                <a:latin typeface="+mn-lt"/>
                <a:ea typeface="+mn-ea"/>
                <a:cs typeface="+mn-cs"/>
              </a:rPr>
              <a:t> que l’homme. »</a:t>
            </a:r>
          </a:p>
          <a:p>
            <a:r>
              <a:rPr lang="fr-FR" sz="1200" b="1" kern="1200" dirty="0">
                <a:solidFill>
                  <a:schemeClr val="tx1"/>
                </a:solidFill>
                <a:effectLst/>
                <a:latin typeface="+mn-lt"/>
                <a:ea typeface="+mn-ea"/>
                <a:cs typeface="+mn-cs"/>
              </a:rPr>
              <a:t>Deux philosophes contemporains </a:t>
            </a:r>
            <a:r>
              <a:rPr lang="fr-FR" sz="1200" kern="1200" dirty="0">
                <a:solidFill>
                  <a:schemeClr val="tx1"/>
                </a:solidFill>
                <a:effectLst/>
                <a:latin typeface="+mn-lt"/>
                <a:ea typeface="+mn-ea"/>
                <a:cs typeface="+mn-cs"/>
              </a:rPr>
              <a:t>: l’Australien Peter SINGER qui a développé le concept de</a:t>
            </a:r>
            <a:r>
              <a:rPr lang="fr-FR" sz="1200" b="1" kern="1200" dirty="0">
                <a:solidFill>
                  <a:schemeClr val="tx1"/>
                </a:solidFill>
                <a:effectLst/>
                <a:latin typeface="+mn-lt"/>
                <a:ea typeface="+mn-ea"/>
                <a:cs typeface="+mn-cs"/>
              </a:rPr>
              <a:t> Libération animale </a:t>
            </a:r>
            <a:r>
              <a:rPr lang="fr-FR" sz="1200" kern="1200" dirty="0">
                <a:solidFill>
                  <a:schemeClr val="tx1"/>
                </a:solidFill>
                <a:effectLst/>
                <a:latin typeface="+mn-lt"/>
                <a:ea typeface="+mn-ea"/>
                <a:cs typeface="+mn-cs"/>
              </a:rPr>
              <a:t>à partir de l’utilitarisme et du </a:t>
            </a:r>
            <a:r>
              <a:rPr lang="fr-FR" sz="1200" kern="1200" dirty="0" err="1">
                <a:solidFill>
                  <a:schemeClr val="tx1"/>
                </a:solidFill>
                <a:effectLst/>
                <a:latin typeface="+mn-lt"/>
                <a:ea typeface="+mn-ea"/>
                <a:cs typeface="+mn-cs"/>
              </a:rPr>
              <a:t>spécisme</a:t>
            </a:r>
            <a:r>
              <a:rPr lang="fr-FR" sz="1200" kern="1200" dirty="0">
                <a:solidFill>
                  <a:schemeClr val="tx1"/>
                </a:solidFill>
                <a:effectLst/>
                <a:latin typeface="+mn-lt"/>
                <a:ea typeface="+mn-ea"/>
                <a:cs typeface="+mn-cs"/>
              </a:rPr>
              <a:t> et l’Américain Tom REGAN qui est à l’origine des mouvements</a:t>
            </a:r>
            <a:r>
              <a:rPr lang="fr-FR" sz="1200" b="1" kern="1200" dirty="0">
                <a:solidFill>
                  <a:schemeClr val="tx1"/>
                </a:solidFill>
                <a:effectLst/>
                <a:latin typeface="+mn-lt"/>
                <a:ea typeface="+mn-ea"/>
                <a:cs typeface="+mn-cs"/>
              </a:rPr>
              <a:t> abolitionnistes</a:t>
            </a:r>
            <a:r>
              <a:rPr lang="fr-FR" sz="1200" b="1" kern="1200" baseline="0" dirty="0">
                <a:solidFill>
                  <a:schemeClr val="tx1"/>
                </a:solidFill>
                <a:effectLst/>
                <a:latin typeface="+mn-lt"/>
                <a:ea typeface="+mn-ea"/>
                <a:cs typeface="+mn-cs"/>
              </a:rPr>
              <a:t> </a:t>
            </a:r>
            <a:r>
              <a:rPr lang="fr-FR" sz="1200" kern="1200" baseline="0" dirty="0">
                <a:solidFill>
                  <a:schemeClr val="tx1"/>
                </a:solidFill>
                <a:effectLst/>
                <a:latin typeface="+mn-lt"/>
                <a:ea typeface="+mn-ea"/>
                <a:cs typeface="+mn-cs"/>
              </a:rPr>
              <a:t>à partir d’approche déontologistes</a:t>
            </a:r>
            <a:r>
              <a:rPr lang="fr-FR" sz="1200" kern="1200" dirty="0">
                <a:solidFill>
                  <a:schemeClr val="tx1"/>
                </a:solidFill>
                <a:effectLst/>
                <a:latin typeface="+mn-lt"/>
                <a:ea typeface="+mn-ea"/>
                <a:cs typeface="+mn-cs"/>
              </a:rPr>
              <a:t>  et d’approches fondées sur la théorie des </a:t>
            </a:r>
            <a:r>
              <a:rPr lang="fr-FR" sz="1200" b="1" kern="1200" dirty="0">
                <a:solidFill>
                  <a:schemeClr val="tx1"/>
                </a:solidFill>
                <a:effectLst/>
                <a:latin typeface="+mn-lt"/>
                <a:ea typeface="+mn-ea"/>
                <a:cs typeface="+mn-cs"/>
              </a:rPr>
              <a:t>droits</a:t>
            </a:r>
            <a:r>
              <a:rPr lang="fr-FR" sz="1200" kern="1200" dirty="0">
                <a:solidFill>
                  <a:schemeClr val="tx1"/>
                </a:solidFill>
                <a:effectLst/>
                <a:latin typeface="+mn-lt"/>
                <a:ea typeface="+mn-ea"/>
                <a:cs typeface="+mn-cs"/>
              </a:rPr>
              <a:t>. </a:t>
            </a:r>
            <a:r>
              <a:rPr lang="fr-FR" sz="1200" kern="1200" baseline="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En France </a:t>
            </a:r>
            <a:r>
              <a:rPr lang="fr-FR" sz="1200" b="1" kern="1200" dirty="0">
                <a:solidFill>
                  <a:schemeClr val="tx1"/>
                </a:solidFill>
                <a:effectLst/>
                <a:latin typeface="+mn-lt"/>
                <a:ea typeface="+mn-ea"/>
                <a:cs typeface="+mn-cs"/>
              </a:rPr>
              <a:t>Jacques DERRIDA </a:t>
            </a:r>
            <a:r>
              <a:rPr lang="fr-FR" sz="1200" b="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 L’animal que donc je suis ». Aussi:</a:t>
            </a:r>
            <a:r>
              <a:rPr lang="fr-FR" sz="1200" kern="1200" baseline="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Elisabeth de FONTENAY</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Florence BURGAT, Corinne PELLUCHON, Georges CHAPOUTHIER, Dominique LESTEL</a:t>
            </a:r>
            <a:r>
              <a:rPr lang="fr-FR" sz="1200" b="0" kern="1200" baseline="0" dirty="0">
                <a:solidFill>
                  <a:schemeClr val="tx1"/>
                </a:solidFill>
                <a:effectLst/>
                <a:latin typeface="+mn-lt"/>
                <a:ea typeface="+mn-ea"/>
                <a:cs typeface="+mn-cs"/>
              </a:rPr>
              <a:t>..</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Les </a:t>
            </a:r>
            <a:r>
              <a:rPr lang="fr-FR" sz="1200" b="1" kern="1200" baseline="0" dirty="0">
                <a:solidFill>
                  <a:schemeClr val="tx1"/>
                </a:solidFill>
                <a:effectLst/>
                <a:latin typeface="+mn-lt"/>
                <a:ea typeface="+mn-ea"/>
                <a:cs typeface="+mn-cs"/>
              </a:rPr>
              <a:t>«éthiques animales » </a:t>
            </a:r>
            <a:r>
              <a:rPr lang="fr-FR" sz="1200" b="1" kern="1200" dirty="0">
                <a:solidFill>
                  <a:schemeClr val="tx1"/>
                </a:solidFill>
                <a:effectLst/>
                <a:latin typeface="+mn-lt"/>
                <a:ea typeface="+mn-ea"/>
                <a:cs typeface="+mn-cs"/>
              </a:rPr>
              <a:t>entrent</a:t>
            </a:r>
            <a:r>
              <a:rPr lang="fr-FR" sz="1200" b="1" kern="1200" baseline="0" dirty="0">
                <a:solidFill>
                  <a:schemeClr val="tx1"/>
                </a:solidFill>
                <a:effectLst/>
                <a:latin typeface="+mn-lt"/>
                <a:ea typeface="+mn-ea"/>
                <a:cs typeface="+mn-cs"/>
              </a:rPr>
              <a:t> en interaction avec les </a:t>
            </a:r>
            <a:r>
              <a:rPr lang="fr-FR" sz="1200" b="1" kern="1200" dirty="0">
                <a:solidFill>
                  <a:schemeClr val="tx1"/>
                </a:solidFill>
                <a:effectLst/>
                <a:latin typeface="+mn-lt"/>
                <a:ea typeface="+mn-ea"/>
                <a:cs typeface="+mn-cs"/>
              </a:rPr>
              <a:t>éthiques environnementales.</a:t>
            </a:r>
          </a:p>
          <a:p>
            <a:endParaRPr lang="fr-FR" sz="1200" b="1" kern="1200" baseline="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Au cours de l’histoire de la philosophie, l’animal balloté entre l’animal-homme et l’animal-objet pour finalement évoluer vers l’animal - être sensible.</a:t>
            </a:r>
          </a:p>
          <a:p>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Nombre d’écrivains ont dénoncé de longue date le sort que l’homme réserve aux animaux. LA FONTAINE, on le sait, mais aussi l’historien Jules MICHELET  qui a écrit pour une réconciliation des hommes et des animaux, ainsi que Victor HUGO puis plus tard Emile ZOLA.</a:t>
            </a:r>
          </a:p>
          <a:p>
            <a:r>
              <a:rPr lang="fr-FR" b="1" dirty="0"/>
              <a:t>CLEMENCEAU</a:t>
            </a:r>
            <a:r>
              <a:rPr lang="fr-FR" baseline="0" dirty="0"/>
              <a:t> </a:t>
            </a:r>
            <a:r>
              <a:rPr lang="fr-FR" dirty="0"/>
              <a:t>ne déniait assurément ni sensibilité ni conscience aux animaux.</a:t>
            </a:r>
          </a:p>
          <a:p>
            <a:endParaRPr lang="fr-FR" dirty="0"/>
          </a:p>
        </p:txBody>
      </p:sp>
      <p:sp>
        <p:nvSpPr>
          <p:cNvPr id="4" name="Espace réservé du numéro de diapositive 3"/>
          <p:cNvSpPr>
            <a:spLocks noGrp="1"/>
          </p:cNvSpPr>
          <p:nvPr>
            <p:ph type="sldNum" sz="quarter" idx="10"/>
          </p:nvPr>
        </p:nvSpPr>
        <p:spPr/>
        <p:txBody>
          <a:bodyPr/>
          <a:lstStyle/>
          <a:p>
            <a:fld id="{4E12B80B-02AE-4376-90DA-9091603CA9E1}" type="slidenum">
              <a:rPr lang="fr-FR" smtClean="0"/>
              <a:t>13</a:t>
            </a:fld>
            <a:endParaRPr lang="fr-FR"/>
          </a:p>
        </p:txBody>
      </p:sp>
    </p:spTree>
    <p:extLst>
      <p:ext uri="{BB962C8B-B14F-4D97-AF65-F5344CB8AC3E}">
        <p14:creationId xmlns:p14="http://schemas.microsoft.com/office/powerpoint/2010/main" val="1793415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kern="1200" dirty="0">
                <a:solidFill>
                  <a:schemeClr val="tx1"/>
                </a:solidFill>
                <a:effectLst/>
                <a:latin typeface="+mn-lt"/>
                <a:ea typeface="+mn-ea"/>
                <a:cs typeface="+mn-cs"/>
              </a:rPr>
              <a:t>14. Evolution de la</a:t>
            </a:r>
            <a:r>
              <a:rPr lang="fr-FR" sz="1200" b="0" kern="1200" baseline="0" dirty="0">
                <a:solidFill>
                  <a:schemeClr val="tx1"/>
                </a:solidFill>
                <a:effectLst/>
                <a:latin typeface="+mn-lt"/>
                <a:ea typeface="+mn-ea"/>
                <a:cs typeface="+mn-cs"/>
              </a:rPr>
              <a:t> pensée religieuse sur les animaux.</a:t>
            </a:r>
            <a:endParaRPr lang="fr-FR" sz="1200" b="0" kern="1200" dirty="0">
              <a:solidFill>
                <a:schemeClr val="tx1"/>
              </a:solidFill>
              <a:effectLst/>
              <a:latin typeface="+mn-lt"/>
              <a:ea typeface="+mn-ea"/>
              <a:cs typeface="+mn-cs"/>
            </a:endParaRP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Les religions primitives:</a:t>
            </a: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Animisme</a:t>
            </a:r>
            <a:r>
              <a:rPr lang="fr-FR" sz="1200" kern="1200" dirty="0">
                <a:solidFill>
                  <a:schemeClr val="tx1"/>
                </a:solidFill>
                <a:effectLst/>
                <a:latin typeface="+mn-lt"/>
                <a:ea typeface="+mn-ea"/>
                <a:cs typeface="+mn-cs"/>
              </a:rPr>
              <a:t>, chamanisme ou paganisme</a:t>
            </a:r>
            <a:r>
              <a:rPr lang="fr-FR" sz="1200" kern="1200" baseline="0" dirty="0">
                <a:solidFill>
                  <a:schemeClr val="tx1"/>
                </a:solidFill>
                <a:effectLst/>
                <a:latin typeface="+mn-lt"/>
                <a:ea typeface="+mn-ea"/>
                <a:cs typeface="+mn-cs"/>
              </a:rPr>
              <a:t> (religions primitives): </a:t>
            </a:r>
            <a:r>
              <a:rPr lang="fr-FR" sz="1200" kern="1200" dirty="0">
                <a:solidFill>
                  <a:schemeClr val="tx1"/>
                </a:solidFill>
                <a:effectLst/>
                <a:latin typeface="+mn-lt"/>
                <a:ea typeface="+mn-ea"/>
                <a:cs typeface="+mn-cs"/>
              </a:rPr>
              <a:t>les humains entrent en dialogue avec les animaux. </a:t>
            </a:r>
            <a:r>
              <a:rPr lang="fr-FR" sz="1200" b="1" kern="1200" dirty="0">
                <a:solidFill>
                  <a:schemeClr val="tx1"/>
                </a:solidFill>
                <a:effectLst/>
                <a:latin typeface="+mn-lt"/>
                <a:ea typeface="+mn-ea"/>
                <a:cs typeface="+mn-cs"/>
              </a:rPr>
              <a:t>A</a:t>
            </a:r>
            <a:r>
              <a:rPr lang="fr-FR" sz="1200" b="1" kern="1200" baseline="0" dirty="0">
                <a:solidFill>
                  <a:schemeClr val="tx1"/>
                </a:solidFill>
                <a:effectLst/>
                <a:latin typeface="+mn-lt"/>
                <a:ea typeface="+mn-ea"/>
                <a:cs typeface="+mn-cs"/>
              </a:rPr>
              <a:t>nimaux </a:t>
            </a:r>
            <a:r>
              <a:rPr lang="fr-FR" sz="1200" b="1" kern="1200" dirty="0">
                <a:solidFill>
                  <a:schemeClr val="tx1"/>
                </a:solidFill>
                <a:effectLst/>
                <a:latin typeface="+mn-lt"/>
                <a:ea typeface="+mn-ea"/>
                <a:cs typeface="+mn-cs"/>
              </a:rPr>
              <a:t> ont une âme (anima)</a:t>
            </a:r>
            <a:r>
              <a:rPr lang="fr-FR" sz="1200" kern="1200" dirty="0">
                <a:solidFill>
                  <a:schemeClr val="tx1"/>
                </a:solidFill>
                <a:effectLst/>
                <a:latin typeface="+mn-lt"/>
                <a:ea typeface="+mn-ea"/>
                <a:cs typeface="+mn-cs"/>
              </a:rPr>
              <a:t>. L’âme est présente </a:t>
            </a:r>
            <a:r>
              <a:rPr lang="fr-FR" sz="1200" b="1" kern="1200" dirty="0">
                <a:solidFill>
                  <a:schemeClr val="tx1"/>
                </a:solidFill>
                <a:effectLst/>
                <a:latin typeface="+mn-lt"/>
                <a:ea typeface="+mn-ea"/>
                <a:cs typeface="+mn-cs"/>
              </a:rPr>
              <a:t>partout, dans le vivant</a:t>
            </a:r>
            <a:r>
              <a:rPr lang="fr-FR" sz="1200" kern="1200" dirty="0">
                <a:solidFill>
                  <a:schemeClr val="tx1"/>
                </a:solidFill>
                <a:effectLst/>
                <a:latin typeface="+mn-lt"/>
                <a:ea typeface="+mn-ea"/>
                <a:cs typeface="+mn-cs"/>
              </a:rPr>
              <a:t>, au-delà des seuls animaux et humains, plus encore dans toute la nature, fleuves et montagnes inclus. En tout cas les animaux y sont respectés. </a:t>
            </a:r>
          </a:p>
          <a:p>
            <a:r>
              <a:rPr lang="fr-FR" sz="1200" b="1" kern="1200" dirty="0">
                <a:solidFill>
                  <a:schemeClr val="tx1"/>
                </a:solidFill>
                <a:effectLst/>
                <a:latin typeface="+mn-lt"/>
                <a:ea typeface="+mn-ea"/>
                <a:cs typeface="+mn-cs"/>
              </a:rPr>
              <a:t>Religions polythéistes </a:t>
            </a:r>
            <a:r>
              <a:rPr lang="fr-FR" sz="1200" kern="1200" dirty="0">
                <a:solidFill>
                  <a:schemeClr val="tx1"/>
                </a:solidFill>
                <a:effectLst/>
                <a:latin typeface="+mn-lt"/>
                <a:ea typeface="+mn-ea"/>
                <a:cs typeface="+mn-cs"/>
              </a:rPr>
              <a:t>ont exprimé une grande fascination des humains pour les animaux qu’elles ont largement représentés et auxquels elles ont confié de larges pouvoirs. </a:t>
            </a:r>
            <a:r>
              <a:rPr lang="fr-FR" sz="1200" b="1" kern="1200" dirty="0">
                <a:solidFill>
                  <a:schemeClr val="tx1"/>
                </a:solidFill>
                <a:effectLst/>
                <a:latin typeface="+mn-lt"/>
                <a:ea typeface="+mn-ea"/>
                <a:cs typeface="+mn-cs"/>
              </a:rPr>
              <a:t>Pas</a:t>
            </a:r>
            <a:r>
              <a:rPr lang="fr-FR" sz="1200" b="1" kern="1200" baseline="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de domination des animaux par l’homme.</a:t>
            </a: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Aujourd’hui, les religions orientales:</a:t>
            </a:r>
          </a:p>
          <a:p>
            <a:r>
              <a:rPr lang="fr-FR" sz="1200" b="1" kern="1200" dirty="0">
                <a:solidFill>
                  <a:schemeClr val="tx1"/>
                </a:solidFill>
                <a:effectLst/>
                <a:latin typeface="+mn-lt"/>
                <a:ea typeface="+mn-ea"/>
                <a:cs typeface="+mn-cs"/>
              </a:rPr>
              <a:t> </a:t>
            </a:r>
            <a:r>
              <a:rPr lang="fr-FR" sz="1200" b="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L’hindouisme, troisième religion pratiquée au monde</a:t>
            </a:r>
            <a:r>
              <a:rPr lang="fr-FR" sz="1200" kern="1200" dirty="0">
                <a:solidFill>
                  <a:schemeClr val="tx1"/>
                </a:solidFill>
                <a:effectLst/>
                <a:latin typeface="+mn-lt"/>
                <a:ea typeface="+mn-ea"/>
                <a:cs typeface="+mn-cs"/>
              </a:rPr>
              <a:t>, prône la non-violence et le </a:t>
            </a:r>
            <a:r>
              <a:rPr lang="fr-FR" sz="1200" b="1" kern="1200" dirty="0">
                <a:solidFill>
                  <a:schemeClr val="tx1"/>
                </a:solidFill>
                <a:effectLst/>
                <a:latin typeface="+mn-lt"/>
                <a:ea typeface="+mn-ea"/>
                <a:cs typeface="+mn-cs"/>
              </a:rPr>
              <a:t>respect de la vie</a:t>
            </a:r>
            <a:r>
              <a:rPr lang="fr-FR" sz="1200" kern="1200" dirty="0">
                <a:solidFill>
                  <a:schemeClr val="tx1"/>
                </a:solidFill>
                <a:effectLst/>
                <a:latin typeface="+mn-lt"/>
                <a:ea typeface="+mn-ea"/>
                <a:cs typeface="+mn-cs"/>
              </a:rPr>
              <a:t>, elle </a:t>
            </a:r>
            <a:r>
              <a:rPr lang="fr-FR" sz="1200" b="1" kern="1200" dirty="0">
                <a:solidFill>
                  <a:schemeClr val="tx1"/>
                </a:solidFill>
                <a:effectLst/>
                <a:latin typeface="+mn-lt"/>
                <a:ea typeface="+mn-ea"/>
                <a:cs typeface="+mn-cs"/>
              </a:rPr>
              <a:t>est la religion du végétarisme. 		</a:t>
            </a:r>
          </a:p>
          <a:p>
            <a:r>
              <a:rPr lang="fr-FR" sz="1200" b="1" kern="1200" dirty="0">
                <a:solidFill>
                  <a:schemeClr val="tx1"/>
                </a:solidFill>
                <a:effectLst/>
                <a:latin typeface="+mn-lt"/>
                <a:ea typeface="+mn-ea"/>
                <a:cs typeface="+mn-cs"/>
              </a:rPr>
              <a:t>Le bouddhisme:</a:t>
            </a:r>
            <a:r>
              <a:rPr lang="fr-FR" sz="1200" b="1" kern="1200" baseline="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position plus nuancée que l’hindouisme dans sa relation aux animaux </a:t>
            </a:r>
            <a:r>
              <a:rPr lang="fr-FR" sz="1200" kern="1200" dirty="0">
                <a:solidFill>
                  <a:schemeClr val="tx1"/>
                </a:solidFill>
                <a:effectLst/>
                <a:latin typeface="+mn-lt"/>
                <a:ea typeface="+mn-ea"/>
                <a:cs typeface="+mn-cs"/>
              </a:rPr>
              <a:t>et sur la possibilité de les exploiter et les consommer. Le végétarisme n’est pas imposé mais recommandé. </a:t>
            </a:r>
            <a:r>
              <a:rPr lang="fr-FR" sz="1200" b="1" kern="1200" dirty="0">
                <a:solidFill>
                  <a:schemeClr val="tx1"/>
                </a:solidFill>
                <a:effectLst/>
                <a:latin typeface="+mn-lt"/>
                <a:ea typeface="+mn-ea"/>
                <a:cs typeface="+mn-cs"/>
              </a:rPr>
              <a:t>Ces religions mettent en avant la sensibilité des êtres vivants quels qu’ils soient et développent la compassion à leur égard et la nécessité de les respecter.</a:t>
            </a:r>
            <a:r>
              <a:rPr lang="fr-FR" sz="1200" kern="1200" dirty="0">
                <a:solidFill>
                  <a:schemeClr val="tx1"/>
                </a:solidFill>
                <a:effectLst/>
                <a:latin typeface="+mn-lt"/>
                <a:ea typeface="+mn-ea"/>
                <a:cs typeface="+mn-cs"/>
              </a:rPr>
              <a:t> Ces religions sont des </a:t>
            </a:r>
            <a:r>
              <a:rPr lang="fr-FR" sz="1200" b="1" kern="1200" dirty="0">
                <a:solidFill>
                  <a:schemeClr val="tx1"/>
                </a:solidFill>
                <a:effectLst/>
                <a:latin typeface="+mn-lt"/>
                <a:ea typeface="+mn-ea"/>
                <a:cs typeface="+mn-cs"/>
              </a:rPr>
              <a:t>religions écologistes</a:t>
            </a:r>
            <a:r>
              <a:rPr lang="fr-FR" sz="1200" kern="1200" dirty="0">
                <a:solidFill>
                  <a:schemeClr val="tx1"/>
                </a:solidFill>
                <a:effectLst/>
                <a:latin typeface="+mn-lt"/>
                <a:ea typeface="+mn-ea"/>
                <a:cs typeface="+mn-cs"/>
              </a:rPr>
              <a:t> :</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l’homme au milieu du vivant et sans domination du vivant et de la nature.</a:t>
            </a:r>
          </a:p>
          <a:p>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Monothéisme des trois religions du Livre:</a:t>
            </a: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Une vraie rupture. Dieu ≠ un animal ! La Bible -le récit de la Genèse:</a:t>
            </a:r>
            <a:r>
              <a:rPr lang="fr-FR" sz="1200" b="1" kern="1200" baseline="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les animaux au service de l’homme qui les domine et s’en sert	Création </a:t>
            </a:r>
            <a:r>
              <a:rPr lang="fr-FR" sz="1200" kern="1200" dirty="0">
                <a:solidFill>
                  <a:schemeClr val="tx1"/>
                </a:solidFill>
                <a:effectLst/>
                <a:latin typeface="+mn-lt"/>
                <a:ea typeface="+mn-ea"/>
                <a:cs typeface="+mn-cs"/>
              </a:rPr>
              <a:t>: au quatrième jour, Dieu crée les animaux aquatiques et les oiseaux ; au cinquième jour, les animaux terrestres. Le lendemain, « Dieu dit : </a:t>
            </a:r>
            <a:r>
              <a:rPr lang="fr-FR" sz="1200" i="1" kern="1200" dirty="0">
                <a:solidFill>
                  <a:schemeClr val="tx1"/>
                </a:solidFill>
                <a:effectLst/>
                <a:latin typeface="+mn-lt"/>
                <a:ea typeface="+mn-ea"/>
                <a:cs typeface="+mn-cs"/>
              </a:rPr>
              <a:t>Faisons l’homme à notre image, selon notre ressemblance, et qu’il domine sur les poissons de la mer, sur les oiseaux du ciel, sur le bétail, sur toute la terre et sur tous les reptiles qui rampent sur la terre  »</a:t>
            </a:r>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Séparation </a:t>
            </a:r>
            <a:r>
              <a:rPr lang="fr-FR" sz="1200" kern="1200" dirty="0">
                <a:solidFill>
                  <a:schemeClr val="tx1"/>
                </a:solidFill>
                <a:effectLst/>
                <a:latin typeface="+mn-lt"/>
                <a:ea typeface="+mn-ea"/>
                <a:cs typeface="+mn-cs"/>
              </a:rPr>
              <a:t>entre l’homme et les animaux.</a:t>
            </a:r>
          </a:p>
          <a:p>
            <a:r>
              <a:rPr lang="fr-FR" sz="1200" b="1" kern="1200" dirty="0">
                <a:solidFill>
                  <a:schemeClr val="tx1"/>
                </a:solidFill>
                <a:effectLst/>
                <a:latin typeface="+mn-lt"/>
                <a:ea typeface="+mn-ea"/>
                <a:cs typeface="+mn-cs"/>
              </a:rPr>
              <a:t>Des différences</a:t>
            </a:r>
            <a:r>
              <a:rPr lang="fr-FR" sz="1200" b="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 le Judaïsme et l’Islam reconnaissent une âme à l’animal. 	Âme</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véhiculée par le sang (abattage rituel). Religion chrétienne: l’âme, détachée du corps, est le propre de l’homme, en tout cas en tant qu’âme immortelle.</a:t>
            </a:r>
          </a:p>
          <a:p>
            <a:r>
              <a:rPr lang="fr-FR" sz="1200" kern="1200" dirty="0">
                <a:solidFill>
                  <a:schemeClr val="tx1"/>
                </a:solidFill>
                <a:effectLst/>
                <a:latin typeface="+mn-lt"/>
                <a:ea typeface="+mn-ea"/>
                <a:cs typeface="+mn-cs"/>
              </a:rPr>
              <a:t>Religion juive :</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nombre de tabous alimentaires en matière d’aliments carnés. Moins nombreux en Islam/ Porc/ Chasse interdite par le judaïsme/animaux purs et impurs. En Islam le chat est bien considéré, le chien moins. 	</a:t>
            </a:r>
            <a:r>
              <a:rPr lang="fr-FR" sz="1200" b="1" kern="1200" dirty="0">
                <a:solidFill>
                  <a:schemeClr val="tx1"/>
                </a:solidFill>
                <a:effectLst/>
                <a:latin typeface="+mn-lt"/>
                <a:ea typeface="+mn-ea"/>
                <a:cs typeface="+mn-cs"/>
              </a:rPr>
              <a:t>Toutefois dans le Talmud et le Coran:</a:t>
            </a:r>
            <a:r>
              <a:rPr lang="fr-FR" sz="1200" b="1" kern="1200" baseline="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des dispositions protectrices de l’animal </a:t>
            </a:r>
          </a:p>
          <a:p>
            <a:r>
              <a:rPr lang="fr-FR" sz="1200" kern="1200" dirty="0">
                <a:solidFill>
                  <a:schemeClr val="tx1"/>
                </a:solidFill>
                <a:effectLst/>
                <a:latin typeface="+mn-lt"/>
                <a:ea typeface="+mn-ea"/>
                <a:cs typeface="+mn-cs"/>
              </a:rPr>
              <a:t>Tabous alimentaires atténués dans la religion chrétienne  (Saint Paul) </a:t>
            </a:r>
          </a:p>
          <a:p>
            <a:r>
              <a:rPr lang="fr-FR" sz="1200" b="1" kern="1200" dirty="0">
                <a:solidFill>
                  <a:schemeClr val="tx1"/>
                </a:solidFill>
                <a:effectLst/>
                <a:latin typeface="+mn-lt"/>
                <a:ea typeface="+mn-ea"/>
                <a:cs typeface="+mn-cs"/>
              </a:rPr>
              <a:t>Position chrétienne:</a:t>
            </a:r>
            <a:r>
              <a:rPr lang="fr-FR" sz="1200" kern="1200" dirty="0">
                <a:solidFill>
                  <a:schemeClr val="tx1"/>
                </a:solidFill>
                <a:effectLst/>
                <a:latin typeface="+mn-lt"/>
                <a:ea typeface="+mn-ea"/>
                <a:cs typeface="+mn-cs"/>
              </a:rPr>
              <a:t> distanciation /l’animal progressivement établie aux premiers temps de l’Eglise</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Aristote- homme seul doué de raison, apports repris au plan théologique de St Augustin à St Thomas d’Aquin. Curés bénissant les animaux de ferme:</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pas pour eux mais en tant que biens issus de la terre permettant aux hommes de vivre.</a:t>
            </a:r>
          </a:p>
          <a:p>
            <a:r>
              <a:rPr lang="fr-FR" sz="1200" b="1" kern="1200" dirty="0">
                <a:solidFill>
                  <a:schemeClr val="tx1"/>
                </a:solidFill>
                <a:effectLst/>
                <a:latin typeface="+mn-lt"/>
                <a:ea typeface="+mn-ea"/>
                <a:cs typeface="+mn-cs"/>
              </a:rPr>
              <a:t>St François d’Assise</a:t>
            </a:r>
            <a:r>
              <a:rPr lang="fr-FR" sz="1200" b="0" kern="1200" dirty="0">
                <a:solidFill>
                  <a:schemeClr val="tx1"/>
                </a:solidFill>
                <a:effectLst/>
                <a:latin typeface="+mn-lt"/>
                <a:ea typeface="+mn-ea"/>
                <a:cs typeface="+mn-cs"/>
              </a:rPr>
              <a:t>:</a:t>
            </a:r>
            <a:r>
              <a:rPr lang="fr-FR" sz="1200" b="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saint protecteur de la nature et des animaux (le saint écologiste depuis Jean-Paul II).</a:t>
            </a:r>
            <a:r>
              <a:rPr lang="fr-FR" sz="1200" kern="1200" baseline="0" dirty="0">
                <a:solidFill>
                  <a:schemeClr val="tx1"/>
                </a:solidFill>
                <a:effectLst/>
                <a:latin typeface="+mn-lt"/>
                <a:ea typeface="+mn-ea"/>
                <a:cs typeface="+mn-cs"/>
              </a:rPr>
              <a:t> Œuvre</a:t>
            </a:r>
            <a:r>
              <a:rPr lang="fr-FR" sz="1200" kern="1200" dirty="0">
                <a:solidFill>
                  <a:schemeClr val="tx1"/>
                </a:solidFill>
                <a:effectLst/>
                <a:latin typeface="+mn-lt"/>
                <a:ea typeface="+mn-ea"/>
                <a:cs typeface="+mn-cs"/>
              </a:rPr>
              <a:t> ignorée de l’Eglise pendant de longs siècles.  Manque de compassion pour les animaux,  même si Paul VI avait effectivement rejeté la corrida et le tir aux pigeons.  Campe sur ses positions anthropocentristes.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L’âme, entité immortelle indépendante du corps,  est</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le propre de l’homme, lequel est seul conçu à l’image de Dieu ; ainsi l’homme, présenté comme le couronnement de la Création,  a pu, en chrétienté, </a:t>
            </a:r>
            <a:r>
              <a:rPr lang="fr-FR" sz="1200" b="1" kern="1200" dirty="0">
                <a:solidFill>
                  <a:schemeClr val="tx1"/>
                </a:solidFill>
                <a:effectLst/>
                <a:latin typeface="+mn-lt"/>
                <a:ea typeface="+mn-ea"/>
                <a:cs typeface="+mn-cs"/>
              </a:rPr>
              <a:t>dominer et exploiter les animaux sans restriction morale</a:t>
            </a:r>
            <a:r>
              <a:rPr lang="fr-FR" sz="1200" kern="1200" dirty="0">
                <a:solidFill>
                  <a:schemeClr val="tx1"/>
                </a:solidFill>
                <a:effectLst/>
                <a:latin typeface="+mn-lt"/>
                <a:ea typeface="+mn-ea"/>
                <a:cs typeface="+mn-cs"/>
              </a:rPr>
              <a:t>. En tout cas la propagation de la pensée occidentale, culturellement liée à la chrétienté, a</a:t>
            </a:r>
            <a:r>
              <a:rPr lang="fr-FR" sz="1200" kern="1200" baseline="0" dirty="0">
                <a:solidFill>
                  <a:schemeClr val="tx1"/>
                </a:solidFill>
                <a:effectLst/>
                <a:latin typeface="+mn-lt"/>
                <a:ea typeface="+mn-ea"/>
                <a:cs typeface="+mn-cs"/>
              </a:rPr>
              <a:t> contribué de façon majeure à la scission entre nature et culture et de ce fait à la domination de l’homme </a:t>
            </a:r>
            <a:r>
              <a:rPr lang="fr-FR" sz="1200" b="1" kern="1200" baseline="0" dirty="0">
                <a:solidFill>
                  <a:schemeClr val="tx1"/>
                </a:solidFill>
                <a:effectLst/>
                <a:latin typeface="+mn-lt"/>
                <a:ea typeface="+mn-ea"/>
                <a:cs typeface="+mn-cs"/>
              </a:rPr>
              <a:t> sur les animaux et sur toute la nature.</a:t>
            </a:r>
            <a:endParaRPr lang="fr-FR" dirty="0"/>
          </a:p>
        </p:txBody>
      </p:sp>
      <p:sp>
        <p:nvSpPr>
          <p:cNvPr id="4" name="Espace réservé du numéro de diapositive 3"/>
          <p:cNvSpPr>
            <a:spLocks noGrp="1"/>
          </p:cNvSpPr>
          <p:nvPr>
            <p:ph type="sldNum" sz="quarter" idx="10"/>
          </p:nvPr>
        </p:nvSpPr>
        <p:spPr/>
        <p:txBody>
          <a:bodyPr/>
          <a:lstStyle/>
          <a:p>
            <a:fld id="{4E12B80B-02AE-4376-90DA-9091603CA9E1}" type="slidenum">
              <a:rPr lang="fr-FR" smtClean="0"/>
              <a:t>14</a:t>
            </a:fld>
            <a:endParaRPr lang="fr-FR"/>
          </a:p>
        </p:txBody>
      </p:sp>
    </p:spTree>
    <p:extLst>
      <p:ext uri="{BB962C8B-B14F-4D97-AF65-F5344CB8AC3E}">
        <p14:creationId xmlns:p14="http://schemas.microsoft.com/office/powerpoint/2010/main" val="1793415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15. 	Evolution de la pensée scientifique</a:t>
            </a:r>
          </a:p>
          <a:p>
            <a:pPr marL="0" indent="0">
              <a:buFont typeface="+mj-lt"/>
              <a:buNone/>
            </a:pPr>
            <a:endParaRPr lang="fr-FR" dirty="0"/>
          </a:p>
          <a:p>
            <a:pPr marL="171450" indent="-171450">
              <a:buFont typeface="Arial" panose="020B0604020202020204" pitchFamily="34" charset="0"/>
              <a:buChar char="•"/>
            </a:pPr>
            <a:r>
              <a:rPr lang="fr-FR" dirty="0"/>
              <a:t>Pas d’intérêt d’abord</a:t>
            </a:r>
            <a:r>
              <a:rPr lang="fr-FR" baseline="0" dirty="0"/>
              <a:t> /</a:t>
            </a:r>
            <a:r>
              <a:rPr lang="fr-FR" dirty="0"/>
              <a:t>Influence du cartésianisme.</a:t>
            </a:r>
            <a:r>
              <a:rPr lang="fr-FR" baseline="0" dirty="0"/>
              <a:t> </a:t>
            </a:r>
            <a:r>
              <a:rPr lang="fr-FR" sz="1200" kern="1200" dirty="0">
                <a:solidFill>
                  <a:schemeClr val="tx1"/>
                </a:solidFill>
                <a:effectLst/>
                <a:latin typeface="+mn-lt"/>
                <a:ea typeface="+mn-ea"/>
                <a:cs typeface="+mn-cs"/>
              </a:rPr>
              <a:t>Au XIXème, le médecin et physiologiste français Claude BERNARD, fondateur de </a:t>
            </a:r>
            <a:r>
              <a:rPr lang="fr-FR" sz="1200" i="1" kern="1200" dirty="0">
                <a:solidFill>
                  <a:schemeClr val="tx1"/>
                </a:solidFill>
                <a:effectLst/>
                <a:latin typeface="+mn-lt"/>
                <a:ea typeface="+mn-ea"/>
                <a:cs typeface="+mn-cs"/>
              </a:rPr>
              <a:t>La Méthode expérimentale</a:t>
            </a:r>
            <a:r>
              <a:rPr lang="fr-FR" sz="1200" kern="1200" dirty="0">
                <a:solidFill>
                  <a:schemeClr val="tx1"/>
                </a:solidFill>
                <a:effectLst/>
                <a:latin typeface="+mn-lt"/>
                <a:ea typeface="+mn-ea"/>
                <a:cs typeface="+mn-cs"/>
              </a:rPr>
              <a:t>, inspirateur de l’expérimentation animale... </a:t>
            </a:r>
            <a:r>
              <a:rPr lang="fr-FR" sz="1200" b="1" kern="1200" dirty="0">
                <a:solidFill>
                  <a:schemeClr val="tx1"/>
                </a:solidFill>
                <a:effectLst/>
                <a:latin typeface="+mn-lt"/>
                <a:ea typeface="+mn-ea"/>
                <a:cs typeface="+mn-cs"/>
              </a:rPr>
              <a:t>Expérimentation animale a permis le progrès des sciences et de la médecine.</a:t>
            </a:r>
            <a:r>
              <a:rPr lang="fr-FR" sz="1200" b="1" kern="1200" baseline="0" dirty="0">
                <a:solidFill>
                  <a:schemeClr val="tx1"/>
                </a:solidFill>
                <a:effectLst/>
                <a:latin typeface="+mn-lt"/>
                <a:ea typeface="+mn-ea"/>
                <a:cs typeface="+mn-cs"/>
              </a:rPr>
              <a:t> </a:t>
            </a:r>
          </a:p>
          <a:p>
            <a:pPr marL="0" indent="0">
              <a:buFont typeface="Arial" panose="020B0604020202020204" pitchFamily="34" charset="0"/>
              <a:buNone/>
            </a:pPr>
            <a:endParaRPr lang="fr-FR" sz="1200" b="1"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fr-FR" sz="1200" b="1" kern="1200" dirty="0">
                <a:solidFill>
                  <a:schemeClr val="tx1"/>
                </a:solidFill>
                <a:effectLst/>
                <a:latin typeface="+mn-lt"/>
                <a:ea typeface="+mn-ea"/>
                <a:cs typeface="+mn-cs"/>
              </a:rPr>
              <a:t>Dans le même temps l’éthologie scientifique </a:t>
            </a:r>
            <a:r>
              <a:rPr lang="fr-FR" sz="1200" kern="1200" dirty="0">
                <a:solidFill>
                  <a:schemeClr val="tx1"/>
                </a:solidFill>
                <a:effectLst/>
                <a:latin typeface="+mn-lt"/>
                <a:ea typeface="+mn-ea"/>
                <a:cs typeface="+mn-cs"/>
              </a:rPr>
              <a:t>pendant près d’un siècle : béhaviorisme,</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branche de la psychologie ayant nié les états de conscience</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JAMES,</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WATSON, SKINNER). Il fallait évacuer les termes subjectifs.</a:t>
            </a:r>
            <a:r>
              <a:rPr lang="fr-FR" sz="1200" kern="1200" baseline="0" dirty="0">
                <a:solidFill>
                  <a:schemeClr val="tx1"/>
                </a:solidFill>
                <a:effectLst/>
                <a:latin typeface="+mn-lt"/>
                <a:ea typeface="+mn-ea"/>
                <a:cs typeface="+mn-cs"/>
              </a:rPr>
              <a:t> </a:t>
            </a:r>
            <a:r>
              <a:rPr lang="fr-FR" baseline="0" dirty="0"/>
              <a:t>Etude des émotions longtemps niée, y compris douleur c/enfants.</a:t>
            </a:r>
          </a:p>
          <a:p>
            <a:pPr marL="171450" indent="-171450">
              <a:buFont typeface="Arial" panose="020B0604020202020204" pitchFamily="34" charset="0"/>
              <a:buChar char="•"/>
            </a:pPr>
            <a:endParaRPr lang="fr-FR" sz="1200" kern="1200" baseline="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Le</a:t>
            </a:r>
            <a:r>
              <a:rPr lang="fr-FR" sz="1200" kern="1200" baseline="0" dirty="0">
                <a:solidFill>
                  <a:schemeClr val="tx1"/>
                </a:solidFill>
                <a:effectLst/>
                <a:latin typeface="+mn-lt"/>
                <a:ea typeface="+mn-ea"/>
                <a:cs typeface="+mn-cs"/>
              </a:rPr>
              <a:t> personnage </a:t>
            </a:r>
            <a:r>
              <a:rPr lang="fr-FR" sz="1200" kern="1200" dirty="0">
                <a:solidFill>
                  <a:schemeClr val="tx1"/>
                </a:solidFill>
                <a:effectLst/>
                <a:latin typeface="+mn-lt"/>
                <a:ea typeface="+mn-ea"/>
                <a:cs typeface="+mn-cs"/>
              </a:rPr>
              <a:t> central, sur  ce thème de la relation entre les animaux et les hommes, est bien évidemment le britannique </a:t>
            </a:r>
            <a:r>
              <a:rPr lang="fr-FR" sz="1200" b="1" kern="1200" dirty="0">
                <a:solidFill>
                  <a:schemeClr val="tx1"/>
                </a:solidFill>
                <a:effectLst/>
                <a:latin typeface="+mn-lt"/>
                <a:ea typeface="+mn-ea"/>
                <a:cs typeface="+mn-cs"/>
              </a:rPr>
              <a:t>Charles DARWIN au XIX</a:t>
            </a:r>
            <a:r>
              <a:rPr lang="fr-FR" sz="1200" b="1" kern="1200" baseline="30000" dirty="0">
                <a:solidFill>
                  <a:schemeClr val="tx1"/>
                </a:solidFill>
                <a:effectLst/>
                <a:latin typeface="+mn-lt"/>
                <a:ea typeface="+mn-ea"/>
                <a:cs typeface="+mn-cs"/>
              </a:rPr>
              <a:t>ème</a:t>
            </a:r>
            <a:r>
              <a:rPr lang="fr-FR" sz="1200" b="1" kern="1200" dirty="0">
                <a:solidFill>
                  <a:schemeClr val="tx1"/>
                </a:solidFill>
                <a:effectLst/>
                <a:latin typeface="+mn-lt"/>
                <a:ea typeface="+mn-ea"/>
                <a:cs typeface="+mn-cs"/>
              </a:rPr>
              <a:t>. </a:t>
            </a:r>
            <a:r>
              <a:rPr lang="fr-FR" sz="1200" kern="1200" baseline="0" dirty="0">
                <a:solidFill>
                  <a:schemeClr val="tx1"/>
                </a:solidFill>
                <a:effectLst/>
                <a:latin typeface="+mn-lt"/>
                <a:ea typeface="+mn-ea"/>
                <a:cs typeface="+mn-cs"/>
              </a:rPr>
              <a:t>N</a:t>
            </a:r>
            <a:r>
              <a:rPr lang="fr-FR" sz="1200" kern="1200" dirty="0">
                <a:solidFill>
                  <a:schemeClr val="tx1"/>
                </a:solidFill>
                <a:effectLst/>
                <a:latin typeface="+mn-lt"/>
                <a:ea typeface="+mn-ea"/>
                <a:cs typeface="+mn-cs"/>
              </a:rPr>
              <a:t>aturaliste, botaniste, géologue et paléontologue, ses travaux ont révolutionné la biologie. Son ouvrage </a:t>
            </a:r>
            <a:r>
              <a:rPr lang="fr-FR" sz="1200" b="1" i="1" kern="1200" dirty="0">
                <a:solidFill>
                  <a:schemeClr val="tx1"/>
                </a:solidFill>
                <a:effectLst/>
                <a:latin typeface="+mn-lt"/>
                <a:ea typeface="+mn-ea"/>
                <a:cs typeface="+mn-cs"/>
              </a:rPr>
              <a:t>L’origine des espèces</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est paru en 1859. </a:t>
            </a:r>
            <a:r>
              <a:rPr lang="fr-FR" dirty="0"/>
              <a:t>DARWIN</a:t>
            </a:r>
            <a:r>
              <a:rPr lang="fr-FR" baseline="0" dirty="0"/>
              <a:t> a fait le premier ( en 1872) référence à la notion de </a:t>
            </a:r>
            <a:r>
              <a:rPr lang="fr-FR" baseline="0" dirty="0" err="1"/>
              <a:t>sentience</a:t>
            </a:r>
            <a:r>
              <a:rPr lang="fr-FR" baseline="0" dirty="0"/>
              <a:t> animale. Il s’était intéressé au caractère universel de l’expression émotionnelle du visage humain. ROMANES, ami et disciple de DARWIN,  a éclairé le problème de l’expérience subjective liée aux sentiments. Il s’est intéressé au plaisir, au bonheur en lien avec l’évolution.</a:t>
            </a:r>
          </a:p>
          <a:p>
            <a:pPr marL="0" indent="0">
              <a:buFont typeface="Arial" panose="020B0604020202020204" pitchFamily="34" charset="0"/>
              <a:buNone/>
            </a:pPr>
            <a:endParaRPr lang="fr-FR" baseline="0" dirty="0"/>
          </a:p>
          <a:p>
            <a:pPr marL="171450" indent="-171450">
              <a:buFont typeface="Arial" panose="020B0604020202020204" pitchFamily="34" charset="0"/>
              <a:buChar char="•"/>
            </a:pPr>
            <a:r>
              <a:rPr lang="fr-FR" baseline="0" dirty="0" err="1"/>
              <a:t>Brambell</a:t>
            </a:r>
            <a:r>
              <a:rPr lang="fr-FR" baseline="0" dirty="0"/>
              <a:t> et </a:t>
            </a:r>
            <a:r>
              <a:rPr lang="fr-FR" baseline="0" dirty="0" err="1"/>
              <a:t>Farm</a:t>
            </a:r>
            <a:r>
              <a:rPr lang="fr-FR" baseline="0" dirty="0"/>
              <a:t> Animal </a:t>
            </a:r>
            <a:r>
              <a:rPr lang="fr-FR" baseline="0" dirty="0" err="1"/>
              <a:t>Welfare</a:t>
            </a:r>
            <a:r>
              <a:rPr lang="fr-FR" baseline="0" dirty="0"/>
              <a:t> Council (FAWC).  Puis explosion des travaux. D. </a:t>
            </a:r>
            <a:r>
              <a:rPr lang="fr-FR" baseline="0" dirty="0" err="1"/>
              <a:t>Griffins</a:t>
            </a:r>
            <a:r>
              <a:rPr lang="fr-FR" baseline="0" dirty="0"/>
              <a:t> The question of </a:t>
            </a:r>
            <a:r>
              <a:rPr lang="fr-FR" baseline="0" dirty="0" err="1"/>
              <a:t>awareness</a:t>
            </a:r>
            <a:r>
              <a:rPr lang="fr-FR" baseline="0" dirty="0"/>
              <a:t> 1976. </a:t>
            </a:r>
            <a:r>
              <a:rPr lang="fr-FR" baseline="0" dirty="0" err="1"/>
              <a:t>Dawkins</a:t>
            </a:r>
            <a:r>
              <a:rPr lang="fr-FR" baseline="0" dirty="0"/>
              <a:t>, Duncan, Appleby</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171450" indent="-171450">
              <a:buFont typeface="Arial" panose="020B0604020202020204" pitchFamily="34" charset="0"/>
              <a:buChar char="•"/>
            </a:pPr>
            <a:r>
              <a:rPr lang="fr-FR" sz="1200" b="1" kern="1200" baseline="0" dirty="0">
                <a:solidFill>
                  <a:schemeClr val="tx1"/>
                </a:solidFill>
                <a:effectLst/>
                <a:latin typeface="+mn-lt"/>
                <a:ea typeface="+mn-ea"/>
                <a:cs typeface="+mn-cs"/>
              </a:rPr>
              <a:t>T</a:t>
            </a:r>
            <a:r>
              <a:rPr lang="fr-FR" sz="1200" b="1" kern="1200" dirty="0">
                <a:solidFill>
                  <a:schemeClr val="tx1"/>
                </a:solidFill>
                <a:effectLst/>
                <a:latin typeface="+mn-lt"/>
                <a:ea typeface="+mn-ea"/>
                <a:cs typeface="+mn-cs"/>
              </a:rPr>
              <a:t>ravaux scientifiques sur la sensibilité et la conscience animales et sur le bien-être animal sont des travaux récents </a:t>
            </a:r>
            <a:r>
              <a:rPr lang="fr-FR" sz="1200" kern="1200" dirty="0">
                <a:solidFill>
                  <a:schemeClr val="tx1"/>
                </a:solidFill>
                <a:effectLst/>
                <a:latin typeface="+mn-lt"/>
                <a:ea typeface="+mn-ea"/>
                <a:cs typeface="+mn-cs"/>
              </a:rPr>
              <a:t>Fondés sur les progrès de l’éthologie scientifique et sur ceux des neurosciences aussi. </a:t>
            </a:r>
          </a:p>
          <a:p>
            <a:endParaRPr lang="fr-FR" sz="1200" kern="1200" dirty="0">
              <a:solidFill>
                <a:schemeClr val="tx1"/>
              </a:solidFill>
              <a:effectLst/>
              <a:latin typeface="+mn-lt"/>
              <a:ea typeface="+mn-ea"/>
              <a:cs typeface="+mn-cs"/>
            </a:endParaRPr>
          </a:p>
          <a:p>
            <a:pPr marL="171450" indent="-171450">
              <a:buFont typeface="Arial" panose="020B0604020202020204" pitchFamily="34" charset="0"/>
              <a:buChar char="•"/>
            </a:pPr>
            <a:r>
              <a:rPr lang="fr-FR" sz="1200" kern="1200" dirty="0">
                <a:solidFill>
                  <a:schemeClr val="tx1"/>
                </a:solidFill>
                <a:effectLst/>
                <a:latin typeface="+mn-lt"/>
                <a:ea typeface="+mn-ea"/>
                <a:cs typeface="+mn-cs"/>
              </a:rPr>
              <a:t>Domaine</a:t>
            </a:r>
            <a:r>
              <a:rPr lang="fr-FR" sz="1200" kern="1200" baseline="0" dirty="0">
                <a:solidFill>
                  <a:schemeClr val="tx1"/>
                </a:solidFill>
                <a:effectLst/>
                <a:latin typeface="+mn-lt"/>
                <a:ea typeface="+mn-ea"/>
                <a:cs typeface="+mn-cs"/>
              </a:rPr>
              <a:t> des s</a:t>
            </a:r>
            <a:r>
              <a:rPr lang="fr-FR" sz="1200" kern="1200" dirty="0">
                <a:solidFill>
                  <a:schemeClr val="tx1"/>
                </a:solidFill>
                <a:effectLst/>
                <a:latin typeface="+mn-lt"/>
                <a:ea typeface="+mn-ea"/>
                <a:cs typeface="+mn-cs"/>
              </a:rPr>
              <a:t>ciences appliquées: </a:t>
            </a:r>
            <a:r>
              <a:rPr lang="fr-FR" sz="1200" b="1" kern="1200" dirty="0">
                <a:solidFill>
                  <a:schemeClr val="tx1"/>
                </a:solidFill>
                <a:effectLst/>
                <a:latin typeface="+mn-lt"/>
                <a:ea typeface="+mn-ea"/>
                <a:cs typeface="+mn-cs"/>
              </a:rPr>
              <a:t>l’INRA</a:t>
            </a:r>
            <a:r>
              <a:rPr lang="fr-FR" sz="1200" kern="1200" dirty="0">
                <a:solidFill>
                  <a:schemeClr val="tx1"/>
                </a:solidFill>
                <a:effectLst/>
                <a:latin typeface="+mn-lt"/>
                <a:ea typeface="+mn-ea"/>
                <a:cs typeface="+mn-cs"/>
              </a:rPr>
              <a:t>, qui fut dans la seconde moitié du XXème siècle complètement au service de l’agriculture intensive, est aujourd’hui à l’inverse fortement mobilisé sur la question du bien-être animal. </a:t>
            </a:r>
          </a:p>
          <a:p>
            <a:endParaRPr lang="fr-FR" sz="1200" kern="1200" dirty="0">
              <a:solidFill>
                <a:schemeClr val="tx1"/>
              </a:solidFill>
              <a:effectLst/>
              <a:latin typeface="+mn-lt"/>
              <a:ea typeface="+mn-ea"/>
              <a:cs typeface="+mn-cs"/>
            </a:endParaRP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4E12B80B-02AE-4376-90DA-9091603CA9E1}" type="slidenum">
              <a:rPr lang="fr-FR" smtClean="0"/>
              <a:t>15</a:t>
            </a:fld>
            <a:endParaRPr lang="fr-FR"/>
          </a:p>
        </p:txBody>
      </p:sp>
    </p:spTree>
    <p:extLst>
      <p:ext uri="{BB962C8B-B14F-4D97-AF65-F5344CB8AC3E}">
        <p14:creationId xmlns:p14="http://schemas.microsoft.com/office/powerpoint/2010/main" val="1793415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16. Etat de la science sur la sensibilité et la conscience des animaux</a:t>
            </a:r>
          </a:p>
          <a:p>
            <a:endParaRPr lang="fr-FR" dirty="0"/>
          </a:p>
          <a:p>
            <a:r>
              <a:rPr lang="fr-FR" dirty="0"/>
              <a:t>Ethologie, neurosciences, imagerie cérébrale</a:t>
            </a:r>
          </a:p>
          <a:p>
            <a:endParaRPr lang="fr-FR" dirty="0"/>
          </a:p>
          <a:p>
            <a:br>
              <a:rPr lang="fr-FR" b="1" dirty="0"/>
            </a:br>
            <a:endParaRPr lang="fr-FR" dirty="0"/>
          </a:p>
          <a:p>
            <a:r>
              <a:rPr lang="fr-FR" sz="1200" kern="1200" dirty="0">
                <a:solidFill>
                  <a:schemeClr val="tx1"/>
                </a:solidFill>
                <a:effectLst/>
                <a:latin typeface="+mn-lt"/>
                <a:ea typeface="+mn-ea"/>
                <a:cs typeface="+mn-cs"/>
              </a:rPr>
              <a:t>Alain BOISSY, directeur de recherche à l’INRAE et aussi directeur du centre national de référence sur le bien-être animal, a conduit des travaux  sur la manière d’accéder à la sensibilité des animaux, sur les liens intimes entre émotions et cognition. L’approche scientifique de phénomènes subjectifs est possible.</a:t>
            </a:r>
            <a:r>
              <a:rPr lang="fr-FR" sz="1200" kern="1200" baseline="0" dirty="0">
                <a:solidFill>
                  <a:schemeClr val="tx1"/>
                </a:solidFill>
                <a:effectLst/>
                <a:latin typeface="+mn-lt"/>
                <a:ea typeface="+mn-ea"/>
                <a:cs typeface="+mn-cs"/>
              </a:rPr>
              <a:t> </a:t>
            </a:r>
            <a:r>
              <a:rPr lang="fr-FR" baseline="0" dirty="0" err="1"/>
              <a:t>Dantzer</a:t>
            </a:r>
            <a:r>
              <a:rPr lang="fr-FR" baseline="0" dirty="0"/>
              <a:t>, </a:t>
            </a:r>
            <a:r>
              <a:rPr lang="fr-FR" baseline="0" dirty="0" err="1"/>
              <a:t>Mormède</a:t>
            </a:r>
            <a:r>
              <a:rPr lang="fr-FR" baseline="0" dirty="0"/>
              <a:t>, </a:t>
            </a:r>
            <a:r>
              <a:rPr lang="fr-FR" baseline="0" dirty="0" err="1"/>
              <a:t>Boissy</a:t>
            </a:r>
            <a:endParaRPr lang="fr-FR" baseline="0" dirty="0"/>
          </a:p>
          <a:p>
            <a:r>
              <a:rPr lang="fr-FR" baseline="0" dirty="0" err="1"/>
              <a:t>Cyrulnik</a:t>
            </a:r>
            <a:r>
              <a:rPr lang="fr-FR" baseline="0" dirty="0"/>
              <a:t>, etc…</a:t>
            </a:r>
          </a:p>
          <a:p>
            <a:endParaRPr lang="fr-FR" sz="1200" kern="1200" baseline="0" dirty="0">
              <a:solidFill>
                <a:schemeClr val="tx1"/>
              </a:solidFill>
              <a:effectLst/>
              <a:latin typeface="+mn-lt"/>
              <a:ea typeface="+mn-ea"/>
              <a:cs typeface="+mn-cs"/>
            </a:endParaRPr>
          </a:p>
          <a:p>
            <a:r>
              <a:rPr lang="fr-FR" dirty="0"/>
              <a:t>Avant de rendre</a:t>
            </a:r>
            <a:r>
              <a:rPr lang="fr-FR" baseline="0" dirty="0"/>
              <a:t> en 2017 un rapport sur la conscience animale, l’INRA, en 2009 avait établi un expertise collective sur les douleurs animales. </a:t>
            </a:r>
          </a:p>
          <a:p>
            <a:r>
              <a:rPr lang="fr-FR" baseline="0" dirty="0"/>
              <a:t>La question de la douleur des animaux s’est en effet progressivement constituée en question de société. L’étude de la douleur humaine est utile pour mieux cerner et interroger la spécificité de la douleur animale. En réalité des douleurs animales. Douleurs dont l’évaluation ne peut par principe être une auto-évaluation mais ici une hétéro-évaluation.</a:t>
            </a:r>
            <a:endParaRPr lang="fr-FR" dirty="0"/>
          </a:p>
          <a:p>
            <a:endParaRPr lang="fr-FR" sz="1200" kern="1200" baseline="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L’ANSES a récemment (2018) donné une définition du bien-être animal.</a:t>
            </a:r>
            <a:r>
              <a:rPr lang="fr-FR" sz="1200" kern="1200" baseline="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Le bien-être d’un animal est l’état mental et physique positif lié à la satisfaction de ses besoins physiologiques et comportementaux, ainsi que de ses attentes. Cet état varie en fonction de la perception de la situation par l’animal.</a:t>
            </a:r>
            <a:r>
              <a:rPr lang="fr-FR" sz="1200" b="0" i="0" kern="1200" baseline="0" dirty="0">
                <a:solidFill>
                  <a:schemeClr val="tx1"/>
                </a:solidFill>
                <a:effectLst/>
                <a:latin typeface="+mn-lt"/>
                <a:ea typeface="+mn-ea"/>
                <a:cs typeface="+mn-cs"/>
              </a:rPr>
              <a:t> </a:t>
            </a:r>
          </a:p>
          <a:p>
            <a:endParaRPr lang="fr-FR" sz="1200" b="0" i="0" kern="1200" baseline="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En tout cas le progrès des connaissances scientifiques sur la sensibilité mais aussi sur la conscience animale est indéniable et amène forcément à des remises en cause.</a:t>
            </a:r>
            <a:r>
              <a:rPr lang="fr-FR" sz="1200" b="1" kern="1200" baseline="0" dirty="0">
                <a:solidFill>
                  <a:schemeClr val="tx1"/>
                </a:solidFill>
                <a:effectLst/>
                <a:latin typeface="+mn-lt"/>
                <a:ea typeface="+mn-ea"/>
                <a:cs typeface="+mn-cs"/>
              </a:rPr>
              <a:t> </a:t>
            </a:r>
            <a:r>
              <a:rPr lang="fr-FR" dirty="0"/>
              <a:t>Primates, rats,</a:t>
            </a:r>
            <a:r>
              <a:rPr lang="fr-FR" baseline="0" dirty="0"/>
              <a:t> o</a:t>
            </a:r>
            <a:r>
              <a:rPr lang="fr-FR" dirty="0"/>
              <a:t>iseaux, poissons…</a:t>
            </a:r>
            <a:r>
              <a:rPr lang="fr-FR" baseline="0" dirty="0"/>
              <a:t> </a:t>
            </a:r>
            <a:r>
              <a:rPr lang="fr-FR" dirty="0"/>
              <a:t>Les animaux sont doués de sensibilité. Pour nombre d’entre eux, conscience et émotions sont démontrées. Il</a:t>
            </a:r>
            <a:r>
              <a:rPr lang="fr-FR" baseline="0" dirty="0"/>
              <a:t> existe une intelligence animale.</a:t>
            </a:r>
          </a:p>
          <a:p>
            <a:endParaRPr lang="fr-FR" baseline="0" dirty="0"/>
          </a:p>
          <a:p>
            <a:r>
              <a:rPr lang="fr-FR" baseline="0" dirty="0"/>
              <a:t>Frantz de Waal: les six émotions universelles, etc…</a:t>
            </a:r>
          </a:p>
          <a:p>
            <a:endParaRPr lang="fr-FR" baseline="0" dirty="0"/>
          </a:p>
          <a:p>
            <a:r>
              <a:rPr lang="fr-FR" baseline="0" dirty="0"/>
              <a:t>La déclaration de Cambridge: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 </a:t>
            </a:r>
            <a:r>
              <a:rPr lang="fr-FR" sz="1200" b="1" i="1" kern="1200" dirty="0">
                <a:solidFill>
                  <a:schemeClr val="tx1"/>
                </a:solidFill>
                <a:effectLst/>
                <a:latin typeface="+mn-lt"/>
                <a:ea typeface="+mn-ea"/>
                <a:cs typeface="+mn-cs"/>
              </a:rPr>
              <a:t>« L'absence de néocortex ne semble pas empêcher un organisme d'éprouver des états affectifs. Des données convergentes indiquent que les animaux non-humains possèdent les substrats </a:t>
            </a:r>
            <a:r>
              <a:rPr lang="fr-FR" sz="1200" b="1" i="1" kern="1200" dirty="0" err="1">
                <a:solidFill>
                  <a:schemeClr val="tx1"/>
                </a:solidFill>
                <a:effectLst/>
                <a:latin typeface="+mn-lt"/>
                <a:ea typeface="+mn-ea"/>
                <a:cs typeface="+mn-cs"/>
              </a:rPr>
              <a:t>neuroanatomiques</a:t>
            </a:r>
            <a:r>
              <a:rPr lang="fr-FR" sz="1200" b="1" i="1" kern="1200" dirty="0">
                <a:solidFill>
                  <a:schemeClr val="tx1"/>
                </a:solidFill>
                <a:effectLst/>
                <a:latin typeface="+mn-lt"/>
                <a:ea typeface="+mn-ea"/>
                <a:cs typeface="+mn-cs"/>
              </a:rPr>
              <a:t>, neurochimiques et neurophysiologiques des états conscients, ainsi que la capacité de se livrer à des comportements intentionnels. Par conséquent, la force des preuves nous amène à conclure que les humains ne sont pas seuls à posséder les substrats neurologiques de la conscience. Des animaux non-humains, notamment l'ensemble des mammifères et des oiseaux ainsi que de nombreuses autres espèces telles que les pieuvres, possèdent également ces substrats neurologiques. »</a:t>
            </a:r>
            <a:endParaRPr lang="fr-FR" sz="1200" kern="1200" dirty="0">
              <a:solidFill>
                <a:schemeClr val="tx1"/>
              </a:solidFill>
              <a:effectLst/>
              <a:latin typeface="+mn-lt"/>
              <a:ea typeface="+mn-ea"/>
              <a:cs typeface="+mn-cs"/>
            </a:endParaRPr>
          </a:p>
          <a:p>
            <a:endParaRPr lang="fr-FR" baseline="0" dirty="0"/>
          </a:p>
          <a:p>
            <a:r>
              <a:rPr lang="fr-FR" baseline="0" dirty="0"/>
              <a:t>Il existe une science du bien-être animal (évaluations objectives)</a:t>
            </a:r>
          </a:p>
          <a:p>
            <a:endParaRPr lang="fr-FR" dirty="0"/>
          </a:p>
        </p:txBody>
      </p:sp>
      <p:sp>
        <p:nvSpPr>
          <p:cNvPr id="4" name="Espace réservé du numéro de diapositive 3"/>
          <p:cNvSpPr>
            <a:spLocks noGrp="1"/>
          </p:cNvSpPr>
          <p:nvPr>
            <p:ph type="sldNum" sz="quarter" idx="10"/>
          </p:nvPr>
        </p:nvSpPr>
        <p:spPr/>
        <p:txBody>
          <a:bodyPr/>
          <a:lstStyle/>
          <a:p>
            <a:fld id="{4E12B80B-02AE-4376-90DA-9091603CA9E1}" type="slidenum">
              <a:rPr lang="fr-FR" smtClean="0"/>
              <a:t>16</a:t>
            </a:fld>
            <a:endParaRPr lang="fr-FR"/>
          </a:p>
        </p:txBody>
      </p:sp>
    </p:spTree>
    <p:extLst>
      <p:ext uri="{BB962C8B-B14F-4D97-AF65-F5344CB8AC3E}">
        <p14:creationId xmlns:p14="http://schemas.microsoft.com/office/powerpoint/2010/main" val="3353833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17.</a:t>
            </a:r>
            <a:r>
              <a:rPr lang="fr-FR" baseline="0" dirty="0"/>
              <a:t> Sensibilité et conscience chez les poissons.</a:t>
            </a:r>
          </a:p>
          <a:p>
            <a:endParaRPr lang="fr-FR" baseline="0" dirty="0"/>
          </a:p>
          <a:p>
            <a:r>
              <a:rPr lang="fr-FR" baseline="0" dirty="0"/>
              <a:t>Les poissons ont été et sont toujours perçus par les humains en fonction de leur utilité:  alimentation et expérimentation animale.  </a:t>
            </a:r>
          </a:p>
          <a:p>
            <a:r>
              <a:rPr lang="fr-FR" baseline="0" dirty="0"/>
              <a:t>Ce sont des vertébrés, avec un système nerveux central!</a:t>
            </a:r>
          </a:p>
          <a:p>
            <a:endParaRPr lang="fr-FR" baseline="0" dirty="0"/>
          </a:p>
          <a:p>
            <a:r>
              <a:rPr lang="fr-FR" baseline="0" dirty="0"/>
              <a:t>Avoir une mémoire de poisson rouge! Beaucoup de chercheurs pensent aujourd’hui que les poissons seraient plus intelligents que ce que nous pensons. Ils ont des capacités cognitives et des capacités de mémoire. Violaine </a:t>
            </a:r>
            <a:r>
              <a:rPr lang="fr-FR" baseline="0" dirty="0" err="1"/>
              <a:t>Colson</a:t>
            </a:r>
            <a:r>
              <a:rPr lang="fr-FR" baseline="0" dirty="0"/>
              <a:t>, INRAE</a:t>
            </a:r>
          </a:p>
          <a:p>
            <a:endParaRPr lang="fr-FR" baseline="0" dirty="0"/>
          </a:p>
          <a:p>
            <a:r>
              <a:rPr lang="fr-FR" dirty="0"/>
              <a:t>Victoria </a:t>
            </a:r>
            <a:r>
              <a:rPr lang="fr-FR" dirty="0" err="1"/>
              <a:t>Braithwaite</a:t>
            </a:r>
            <a:r>
              <a:rPr lang="fr-FR" dirty="0"/>
              <a:t>: « Il y a autant</a:t>
            </a:r>
            <a:r>
              <a:rPr lang="fr-FR" baseline="0" dirty="0"/>
              <a:t> de preuves que les poissons ressentent la douleur qu’il n’y en a pour les mammifères et les oiseaux, et plus qu’il n’y en a pour les nourrissons et les prématurés humains. » Mais pas de néocortex.</a:t>
            </a:r>
          </a:p>
          <a:p>
            <a:endParaRPr lang="fr-FR" baseline="0" dirty="0"/>
          </a:p>
          <a:p>
            <a:r>
              <a:rPr lang="fr-FR" baseline="0" dirty="0"/>
              <a:t>Le niveau de preuve est suffisamment élevé pour leur accorder le bénéfice du doute.</a:t>
            </a:r>
          </a:p>
          <a:p>
            <a:r>
              <a:rPr lang="fr-FR" baseline="0" dirty="0"/>
              <a:t>Il existe de la recherche sur ces questions, y compris dans notre région (Laboratoire </a:t>
            </a:r>
            <a:r>
              <a:rPr lang="fr-FR" baseline="0" dirty="0" err="1"/>
              <a:t>Biogéosciences</a:t>
            </a:r>
            <a:r>
              <a:rPr lang="fr-FR" baseline="0" dirty="0"/>
              <a:t> de l’université Bourgogne Franche Comté)!Expérience à succès sur le chagrin d’amour des poissons.</a:t>
            </a:r>
          </a:p>
          <a:p>
            <a:endParaRPr lang="fr-FR" baseline="0" dirty="0"/>
          </a:p>
          <a:p>
            <a:r>
              <a:rPr lang="fr-FR" baseline="0" dirty="0"/>
              <a:t>Mobilisations associatives. Mobilisation de la filière piscicole.</a:t>
            </a:r>
            <a:endParaRPr lang="fr-FR" dirty="0"/>
          </a:p>
        </p:txBody>
      </p:sp>
      <p:sp>
        <p:nvSpPr>
          <p:cNvPr id="4" name="Espace réservé du numéro de diapositive 3"/>
          <p:cNvSpPr>
            <a:spLocks noGrp="1"/>
          </p:cNvSpPr>
          <p:nvPr>
            <p:ph type="sldNum" sz="quarter" idx="10"/>
          </p:nvPr>
        </p:nvSpPr>
        <p:spPr/>
        <p:txBody>
          <a:bodyPr/>
          <a:lstStyle/>
          <a:p>
            <a:fld id="{4E12B80B-02AE-4376-90DA-9091603CA9E1}" type="slidenum">
              <a:rPr lang="fr-FR" smtClean="0"/>
              <a:t>17</a:t>
            </a:fld>
            <a:endParaRPr lang="fr-FR"/>
          </a:p>
        </p:txBody>
      </p:sp>
    </p:spTree>
    <p:extLst>
      <p:ext uri="{BB962C8B-B14F-4D97-AF65-F5344CB8AC3E}">
        <p14:creationId xmlns:p14="http://schemas.microsoft.com/office/powerpoint/2010/main" val="4240345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18.</a:t>
            </a:r>
            <a:r>
              <a:rPr lang="fr-FR" baseline="0" dirty="0"/>
              <a:t> Sensibilité et conscience chez les oiseaux</a:t>
            </a:r>
          </a:p>
          <a:p>
            <a:endParaRPr lang="fr-FR" baseline="0" dirty="0"/>
          </a:p>
          <a:p>
            <a:r>
              <a:rPr lang="fr-FR" baseline="0" dirty="0"/>
              <a:t>Tête de linotte, cervelle d’oiseau!</a:t>
            </a:r>
          </a:p>
          <a:p>
            <a:r>
              <a:rPr lang="fr-FR" baseline="0" dirty="0"/>
              <a:t>Pas de néocortex.</a:t>
            </a:r>
          </a:p>
          <a:p>
            <a:endParaRPr lang="fr-FR" baseline="0" dirty="0"/>
          </a:p>
          <a:p>
            <a:r>
              <a:rPr lang="fr-FR" baseline="0" dirty="0" err="1"/>
              <a:t>Irene</a:t>
            </a:r>
            <a:r>
              <a:rPr lang="fr-FR" baseline="0" dirty="0"/>
              <a:t> </a:t>
            </a:r>
            <a:r>
              <a:rPr lang="fr-FR" baseline="0" dirty="0" err="1"/>
              <a:t>Pepperberg</a:t>
            </a:r>
            <a:r>
              <a:rPr lang="fr-FR" baseline="0" dirty="0"/>
              <a:t> et le perroquet gris du Gabon. A démontré des capacités de communication avec les humains du même niveau que celles des grands singes. </a:t>
            </a:r>
          </a:p>
          <a:p>
            <a:r>
              <a:rPr lang="fr-FR" baseline="0" dirty="0"/>
              <a:t>Psittacidés et corvidés nommés les grands singes à plumes.</a:t>
            </a:r>
          </a:p>
          <a:p>
            <a:r>
              <a:rPr lang="fr-FR" baseline="0" dirty="0"/>
              <a:t>Corbeaux freux, geais, pies…</a:t>
            </a:r>
          </a:p>
          <a:p>
            <a:r>
              <a:rPr lang="fr-FR" baseline="0" dirty="0"/>
              <a:t>Gros cerveau par rapport à leur taille.</a:t>
            </a:r>
          </a:p>
          <a:p>
            <a:r>
              <a:rPr lang="fr-FR" baseline="0" dirty="0"/>
              <a:t>Capacités cognitives dans le domaine social.</a:t>
            </a:r>
          </a:p>
          <a:p>
            <a:r>
              <a:rPr lang="fr-FR" baseline="0" dirty="0"/>
              <a:t>Organisation hiérarchique, coopérations, alliances. Semblent discerner les intentions de leurs congénères ou de personnes (théorie de l’esprit).</a:t>
            </a:r>
          </a:p>
          <a:p>
            <a:r>
              <a:rPr lang="fr-FR" baseline="0" dirty="0"/>
              <a:t>Les pies réussissent au test du miroir de Gallup sur la reconnaissance de soi.</a:t>
            </a:r>
          </a:p>
          <a:p>
            <a:r>
              <a:rPr lang="fr-FR" baseline="0" dirty="0"/>
              <a:t>Usage d’outils. Corbeaux de Nouvelle Calédonie et évolution cumulative pour l’invention d’outils.</a:t>
            </a:r>
          </a:p>
          <a:p>
            <a:r>
              <a:rPr lang="fr-FR" baseline="0" dirty="0"/>
              <a:t>Sensibilité musicale démontrée. Sens du rythme.</a:t>
            </a:r>
          </a:p>
          <a:p>
            <a:r>
              <a:rPr lang="fr-FR" baseline="0" dirty="0"/>
              <a:t>Démonstrations possibles  d’empathie avec congénères</a:t>
            </a:r>
          </a:p>
          <a:p>
            <a:endParaRPr lang="fr-FR" baseline="0" dirty="0"/>
          </a:p>
          <a:p>
            <a:r>
              <a:rPr lang="fr-FR" baseline="0" dirty="0"/>
              <a:t>Ces oiseaux sont intelligents, ressentent des émotions, jouent, nouent des liens avec leurs congénères ou avec les humains.</a:t>
            </a:r>
          </a:p>
          <a:p>
            <a:r>
              <a:rPr lang="fr-FR" baseline="0" dirty="0"/>
              <a:t>Pourtant corvidés classés comme nuisibles et perroquets peuvent être achetés en animalerie et mis en cages.</a:t>
            </a:r>
          </a:p>
        </p:txBody>
      </p:sp>
      <p:sp>
        <p:nvSpPr>
          <p:cNvPr id="4" name="Espace réservé du numéro de diapositive 3"/>
          <p:cNvSpPr>
            <a:spLocks noGrp="1"/>
          </p:cNvSpPr>
          <p:nvPr>
            <p:ph type="sldNum" sz="quarter" idx="10"/>
          </p:nvPr>
        </p:nvSpPr>
        <p:spPr/>
        <p:txBody>
          <a:bodyPr/>
          <a:lstStyle/>
          <a:p>
            <a:fld id="{4E12B80B-02AE-4376-90DA-9091603CA9E1}" type="slidenum">
              <a:rPr lang="fr-FR" smtClean="0"/>
              <a:t>18</a:t>
            </a:fld>
            <a:endParaRPr lang="fr-FR"/>
          </a:p>
        </p:txBody>
      </p:sp>
    </p:spTree>
    <p:extLst>
      <p:ext uri="{BB962C8B-B14F-4D97-AF65-F5344CB8AC3E}">
        <p14:creationId xmlns:p14="http://schemas.microsoft.com/office/powerpoint/2010/main" val="267176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eriod" startAt="19"/>
            </a:pPr>
            <a:r>
              <a:rPr lang="fr-FR" dirty="0"/>
              <a:t>Sensibilité</a:t>
            </a:r>
            <a:r>
              <a:rPr lang="fr-FR" baseline="0" dirty="0"/>
              <a:t> et conscience chez les mammifères; exemple des </a:t>
            </a:r>
            <a:r>
              <a:rPr lang="fr-FR" dirty="0"/>
              <a:t>moutons</a:t>
            </a:r>
          </a:p>
          <a:p>
            <a:pPr marL="0" indent="0">
              <a:buNone/>
            </a:pPr>
            <a:endParaRPr lang="fr-FR" dirty="0"/>
          </a:p>
          <a:p>
            <a:r>
              <a:rPr lang="fr-FR" sz="1200" kern="1200" dirty="0">
                <a:solidFill>
                  <a:schemeClr val="tx1"/>
                </a:solidFill>
                <a:effectLst/>
                <a:latin typeface="+mn-lt"/>
                <a:ea typeface="+mn-ea"/>
                <a:cs typeface="+mn-cs"/>
              </a:rPr>
              <a:t>Avec les primates on perçoit facilement, de façon empathique, les notions de sensibilité et de conscience. On le perçoit de la même manière avec les animaux de compagnie comme les chiens. Les chercheurs ont acquis depuis longtemps cette conviction avec les rats. Les chercheurs de l’INRAE comme </a:t>
            </a:r>
            <a:r>
              <a:rPr lang="fr-FR" sz="1200" kern="1200" dirty="0" err="1">
                <a:solidFill>
                  <a:schemeClr val="tx1"/>
                </a:solidFill>
                <a:effectLst/>
                <a:latin typeface="+mn-lt"/>
                <a:ea typeface="+mn-ea"/>
                <a:cs typeface="+mn-cs"/>
              </a:rPr>
              <a:t>Dantzer</a:t>
            </a:r>
            <a:r>
              <a:rPr lang="fr-FR" sz="1200" kern="1200" dirty="0">
                <a:solidFill>
                  <a:schemeClr val="tx1"/>
                </a:solidFill>
                <a:effectLst/>
                <a:latin typeface="+mn-lt"/>
                <a:ea typeface="+mn-ea"/>
                <a:cs typeface="+mn-cs"/>
              </a:rPr>
              <a:t>, Le </a:t>
            </a:r>
            <a:r>
              <a:rPr lang="fr-FR" sz="1200" kern="1200" dirty="0" err="1">
                <a:solidFill>
                  <a:schemeClr val="tx1"/>
                </a:solidFill>
                <a:effectLst/>
                <a:latin typeface="+mn-lt"/>
                <a:ea typeface="+mn-ea"/>
                <a:cs typeface="+mn-cs"/>
              </a:rPr>
              <a:t>Neindre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Mormède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Boissy</a:t>
            </a:r>
            <a:r>
              <a:rPr lang="fr-FR" sz="1200" kern="1200" dirty="0">
                <a:solidFill>
                  <a:schemeClr val="tx1"/>
                </a:solidFill>
                <a:effectLst/>
                <a:latin typeface="+mn-lt"/>
                <a:ea typeface="+mn-ea"/>
                <a:cs typeface="+mn-cs"/>
              </a:rPr>
              <a:t> se sont posé la question de l’accès objectif à  la sensibilité des animaux. Ils ont choisi d’étudier un animal qu’on ne cite jamais vraiment à cet égard, le mouton.</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Alain </a:t>
            </a:r>
            <a:r>
              <a:rPr lang="fr-FR" sz="1200" kern="1200" dirty="0" err="1">
                <a:solidFill>
                  <a:schemeClr val="tx1"/>
                </a:solidFill>
                <a:effectLst/>
                <a:latin typeface="+mn-lt"/>
                <a:ea typeface="+mn-ea"/>
                <a:cs typeface="+mn-cs"/>
              </a:rPr>
              <a:t>Boissy</a:t>
            </a:r>
            <a:r>
              <a:rPr lang="fr-FR" sz="1200" kern="1200" dirty="0">
                <a:solidFill>
                  <a:schemeClr val="tx1"/>
                </a:solidFill>
                <a:effectLst/>
                <a:latin typeface="+mn-lt"/>
                <a:ea typeface="+mn-ea"/>
                <a:cs typeface="+mn-cs"/>
              </a:rPr>
              <a:t>, directeur de recherche à l’INRAE et aussi directeur du centre national de référence sur le bien-être animal, a conduit des travaux  sur la manière d’accéder non seulement à la sensibilité des animaux, en l’occurrence ici des moutons,  mais aussi de comprendre par des expériences d’éthologie en laboratoire les liens intimes entre émotions et cognition. Selon lui, « les animaux sont capables d’attribuer une valeur affective à leur environnement. Les études sur le stress montrent que c’est la manière dont l’animal se représente l’événement, et non l’événement en tant que tel, qui va déterminer sa réaction ».  C’est ainsi que « la notion de stress ne doit plus être considérée principalement comme un concept physiologique, mais plutôt comme un concept comportemental… Le comportement de l’animal est alors le reflet de la façon dont il perçoit et évalue son environnement ... Les théories de l’évaluation, développées en psychologie cognitive, offrent un cadre conceptuel qui peut en partie être transposé à l’animal puisqu’il y est fait abstraction de la communication verbale et qu’elles sont basées sur des processus cognitifs élémentaires. L’émotion naît de l’évaluation de l’événement par l’individu à partir d’un nombre limité de caractéristiques élémentaires, à savoir la nouveauté de l’événement, sa valence (agréable ou désagréable), sa pertinence par rapport aux objectifs de l’individu, et la capacité pour ce dernier à faire face à cet événement et à se référer à des normes sociales ». Des études ont été faites sur des agneaux, elles démontrent que les réponses émotionnelles relevées ne sont pas de simples réflexes mais impliquent un traitement cognitif de l’information. Il ne s’agit plus simplement de réactions émotionnelles mais véritablement d’expériences émotionnelles. A l’INRAE l’idée est d’utiliser ces connaissances à des fins d’application en élevage, pour améliorer le bien-être des animaux, considérés alors comme de véritables acteurs. Les auteurs concluent que la mise en évidence de liens intimes entre les expériences émotionnelles et les processus cognitifs d’évaluation offre des perspectives nouvelles pour mieux appréhender la nature des états affectifs des animaux.  L’approche scientifique de phénomènes subjectifs est possible. On peut accéder expérimentalement et de façon indirecte au domaine subjectif des intentions par exemple. Mais aussi des émotions. Les chercheurs le démontrent [2].</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Au-delà de ce seul exemple du mouton, étudié scientifiquement du point de vue comportemental à l’INRAE, l’éthologie a permis, et pas seulement chez les mammifères, de reconsidérer les questions d’intelligence liées à l’emploi d’outils ; d’oser parler de cultures animales, réduisant ainsi l’opposition entre nature et culture ; d’observer l’entraide animale, l’adoption animale, l’homosexualité animale [34]…</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Il est ainsi désormais possible d’accéder aux états affectifs des animaux. La reconnaissance d’une sensibilité et d’états mentaux chez les animaux repose avant tout sur l’acceptation de notre empathie, confortée par des preuves expérimentales qu’apporte entre autres l’étude des liens émotion-cognition.</a:t>
            </a:r>
          </a:p>
          <a:p>
            <a:pPr marL="0" indent="0">
              <a:buNone/>
            </a:pPr>
            <a:endParaRPr lang="fr-FR" dirty="0"/>
          </a:p>
          <a:p>
            <a:pPr marL="0" indent="0">
              <a:buNone/>
            </a:pPr>
            <a:endParaRPr lang="fr-FR" dirty="0"/>
          </a:p>
        </p:txBody>
      </p:sp>
      <p:sp>
        <p:nvSpPr>
          <p:cNvPr id="4" name="Espace réservé du numéro de diapositive 3"/>
          <p:cNvSpPr>
            <a:spLocks noGrp="1"/>
          </p:cNvSpPr>
          <p:nvPr>
            <p:ph type="sldNum" sz="quarter" idx="10"/>
          </p:nvPr>
        </p:nvSpPr>
        <p:spPr/>
        <p:txBody>
          <a:bodyPr/>
          <a:lstStyle/>
          <a:p>
            <a:fld id="{4E12B80B-02AE-4376-90DA-9091603CA9E1}" type="slidenum">
              <a:rPr lang="fr-FR" smtClean="0"/>
              <a:t>19</a:t>
            </a:fld>
            <a:endParaRPr lang="fr-FR"/>
          </a:p>
        </p:txBody>
      </p:sp>
    </p:spTree>
    <p:extLst>
      <p:ext uri="{BB962C8B-B14F-4D97-AF65-F5344CB8AC3E}">
        <p14:creationId xmlns:p14="http://schemas.microsoft.com/office/powerpoint/2010/main" val="267176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2. Le sujet.</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La question de la sensibilité et de la conscience chez</a:t>
            </a:r>
            <a:r>
              <a:rPr lang="fr-FR" baseline="0" dirty="0"/>
              <a:t> l</a:t>
            </a:r>
            <a:r>
              <a:rPr lang="fr-FR" dirty="0"/>
              <a:t>es animaux</a:t>
            </a:r>
            <a:r>
              <a:rPr lang="fr-FR" baseline="0" dirty="0"/>
              <a:t> a historiquement davantage été traitée par les philosophes que par les scientifiques.</a:t>
            </a: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Surtout, la religion s’en est mêlée sous la forme de la question de l’âme.</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L’étymologie du mot </a:t>
            </a:r>
            <a:r>
              <a:rPr lang="fr-FR" i="1" dirty="0"/>
              <a:t>âme </a:t>
            </a:r>
            <a:r>
              <a:rPr lang="fr-FR" dirty="0"/>
              <a:t>mérite un détour:</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Ame: </a:t>
            </a:r>
            <a:r>
              <a:rPr lang="fr-FR" i="1" dirty="0"/>
              <a:t>anima/animus </a:t>
            </a:r>
            <a:r>
              <a:rPr lang="fr-FR" dirty="0"/>
              <a:t>	air, souffle, haleine, la vie, âme en tant que principe vital opposé au corps /</a:t>
            </a:r>
            <a:r>
              <a:rPr lang="fr-FR" baseline="0" dirty="0"/>
              <a:t> principe présidant à l’activité du corps, siège de la pensée, siège du désir et de la volonté, âme, cœur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Il y a aussi à considérer les mots </a:t>
            </a:r>
            <a:r>
              <a:rPr lang="fr-FR" i="1" baseline="0" dirty="0"/>
              <a:t>animal, </a:t>
            </a:r>
            <a:r>
              <a:rPr lang="fr-FR" i="1" baseline="0" dirty="0" err="1"/>
              <a:t>animalis</a:t>
            </a:r>
            <a:r>
              <a:rPr lang="fr-FR" i="1" baseline="0" dirty="0"/>
              <a:t>, </a:t>
            </a:r>
            <a:r>
              <a:rPr lang="fr-FR" i="1" baseline="0" dirty="0" err="1"/>
              <a:t>animatio</a:t>
            </a:r>
            <a:r>
              <a:rPr lang="fr-FR" i="1" baseline="0" dirty="0"/>
              <a:t>, </a:t>
            </a:r>
            <a:r>
              <a:rPr lang="fr-FR" i="1" baseline="0" dirty="0" err="1"/>
              <a:t>animatus</a:t>
            </a:r>
            <a:r>
              <a:rPr lang="fr-FR" i="1" baseline="0" dirty="0"/>
              <a:t>, </a:t>
            </a:r>
            <a:r>
              <a:rPr lang="fr-FR" i="1" baseline="0" dirty="0" err="1"/>
              <a:t>animo</a:t>
            </a:r>
            <a:r>
              <a:rPr lang="fr-FR" i="1" baseline="0" dirty="0"/>
              <a:t>, </a:t>
            </a:r>
            <a:r>
              <a:rPr lang="fr-FR" i="1" baseline="0" dirty="0" err="1"/>
              <a:t>animosus</a:t>
            </a:r>
            <a:r>
              <a:rPr lang="fr-FR" i="1"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fr-FR"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i="0" baseline="0" dirty="0"/>
              <a:t>Le paradoxe est que le mot  </a:t>
            </a:r>
            <a:r>
              <a:rPr lang="fr-FR" i="1" baseline="0" dirty="0"/>
              <a:t>animal  </a:t>
            </a:r>
            <a:r>
              <a:rPr lang="fr-FR" i="0" baseline="0" dirty="0"/>
              <a:t>renvoie étymologiquement à l’âme et à l’esprit qui ont été déniés à l’animal!</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Sensibilité et notamment sensibilité douloureuse…longtemps déniée aux animaux en occident</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Intelligence: longtemps déniée. Conscience: également encore déniée</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4E12B80B-02AE-4376-90DA-9091603CA9E1}" type="slidenum">
              <a:rPr lang="fr-FR" smtClean="0"/>
              <a:t>2</a:t>
            </a:fld>
            <a:endParaRPr lang="fr-FR"/>
          </a:p>
        </p:txBody>
      </p:sp>
    </p:spTree>
    <p:extLst>
      <p:ext uri="{BB962C8B-B14F-4D97-AF65-F5344CB8AC3E}">
        <p14:creationId xmlns:p14="http://schemas.microsoft.com/office/powerpoint/2010/main" val="3912086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eriod" startAt="20"/>
            </a:pPr>
            <a:r>
              <a:rPr lang="fr-FR" dirty="0"/>
              <a:t> Bien-être animal</a:t>
            </a:r>
          </a:p>
          <a:p>
            <a:pPr marL="0" indent="0">
              <a:buNone/>
            </a:pPr>
            <a:endParaRPr lang="fr-FR" sz="1050" dirty="0"/>
          </a:p>
          <a:p>
            <a:pPr algn="just"/>
            <a:r>
              <a:rPr lang="fr-FR" sz="880" b="0" i="1" u="none" strike="noStrike" kern="1200" baseline="0" dirty="0">
                <a:solidFill>
                  <a:schemeClr val="tx1"/>
                </a:solidFill>
                <a:latin typeface="+mn-lt"/>
                <a:ea typeface="+mn-ea"/>
                <a:cs typeface="+mn-cs"/>
              </a:rPr>
              <a:t>La science du bien-être des animaux constitue un domaine relativement nouveau, qui a pris forme dans les années 1960. Aujourd’hui, il englobe plusieurs disciplines, y compris</a:t>
            </a:r>
          </a:p>
          <a:p>
            <a:pPr algn="just"/>
            <a:r>
              <a:rPr lang="fr-FR" sz="880" b="0" i="1" u="none" strike="noStrike" kern="1200" baseline="0" dirty="0">
                <a:solidFill>
                  <a:schemeClr val="tx1"/>
                </a:solidFill>
                <a:latin typeface="+mn-lt"/>
                <a:ea typeface="+mn-ea"/>
                <a:cs typeface="+mn-cs"/>
              </a:rPr>
              <a:t>l’éthologie, la physiologie, la neuroscience, la déontologie (1,2) et l’économie (3). La principale organisation scientifique dans ce domaine est l’International Society for </a:t>
            </a:r>
            <a:r>
              <a:rPr lang="fr-FR" sz="880" b="0" i="1" u="none" strike="noStrike" kern="1200" baseline="0" dirty="0" err="1">
                <a:solidFill>
                  <a:schemeClr val="tx1"/>
                </a:solidFill>
                <a:latin typeface="+mn-lt"/>
                <a:ea typeface="+mn-ea"/>
                <a:cs typeface="+mn-cs"/>
              </a:rPr>
              <a:t>Applied</a:t>
            </a:r>
            <a:endParaRPr lang="fr-FR" sz="880" b="0" i="1" u="none" strike="noStrike" kern="1200" baseline="0" dirty="0">
              <a:solidFill>
                <a:schemeClr val="tx1"/>
              </a:solidFill>
              <a:latin typeface="+mn-lt"/>
              <a:ea typeface="+mn-ea"/>
              <a:cs typeface="+mn-cs"/>
            </a:endParaRPr>
          </a:p>
          <a:p>
            <a:pPr algn="just"/>
            <a:r>
              <a:rPr lang="fr-FR" sz="880" b="0" i="1" u="none" strike="noStrike" kern="1200" baseline="0" dirty="0" err="1">
                <a:solidFill>
                  <a:schemeClr val="tx1"/>
                </a:solidFill>
                <a:latin typeface="+mn-lt"/>
                <a:ea typeface="+mn-ea"/>
                <a:cs typeface="+mn-cs"/>
              </a:rPr>
              <a:t>Ethology</a:t>
            </a:r>
            <a:r>
              <a:rPr lang="fr-FR" sz="880" b="0" i="1" u="none" strike="noStrike" kern="1200" baseline="0" dirty="0">
                <a:solidFill>
                  <a:schemeClr val="tx1"/>
                </a:solidFill>
                <a:latin typeface="+mn-lt"/>
                <a:ea typeface="+mn-ea"/>
                <a:cs typeface="+mn-cs"/>
              </a:rPr>
              <a:t> (ISAE), initialement fondée sous le nom de Society of Veterinary </a:t>
            </a:r>
            <a:r>
              <a:rPr lang="fr-FR" sz="880" b="0" i="1" u="none" strike="noStrike" kern="1200" baseline="0" dirty="0" err="1">
                <a:solidFill>
                  <a:schemeClr val="tx1"/>
                </a:solidFill>
                <a:latin typeface="+mn-lt"/>
                <a:ea typeface="+mn-ea"/>
                <a:cs typeface="+mn-cs"/>
              </a:rPr>
              <a:t>Ethology</a:t>
            </a:r>
            <a:r>
              <a:rPr lang="fr-FR" sz="880" b="0" i="1" u="none" strike="noStrike" kern="1200" baseline="0" dirty="0">
                <a:solidFill>
                  <a:schemeClr val="tx1"/>
                </a:solidFill>
                <a:latin typeface="+mn-lt"/>
                <a:ea typeface="+mn-ea"/>
                <a:cs typeface="+mn-cs"/>
              </a:rPr>
              <a:t>. (Caroline </a:t>
            </a:r>
            <a:r>
              <a:rPr lang="fr-FR" sz="880" b="0" i="1" u="none" strike="noStrike" kern="1200" baseline="0" dirty="0" err="1">
                <a:solidFill>
                  <a:schemeClr val="tx1"/>
                </a:solidFill>
                <a:latin typeface="+mn-lt"/>
                <a:ea typeface="+mn-ea"/>
                <a:cs typeface="+mn-cs"/>
              </a:rPr>
              <a:t>J.Hewson</a:t>
            </a:r>
            <a:r>
              <a:rPr lang="fr-FR" sz="880" b="0" i="1" u="none" strike="noStrike" kern="1200" baseline="0" dirty="0">
                <a:solidFill>
                  <a:schemeClr val="tx1"/>
                </a:solidFill>
                <a:latin typeface="+mn-lt"/>
                <a:ea typeface="+mn-ea"/>
                <a:cs typeface="+mn-cs"/>
              </a:rPr>
              <a:t>)</a:t>
            </a:r>
          </a:p>
          <a:p>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b="1" i="0" kern="1200" dirty="0">
                <a:solidFill>
                  <a:schemeClr val="tx1"/>
                </a:solidFill>
                <a:effectLst/>
                <a:latin typeface="+mn-lt"/>
                <a:ea typeface="+mn-ea"/>
                <a:cs typeface="+mn-cs"/>
              </a:rPr>
              <a:t>Définition du bien-être animal par l’OIE</a:t>
            </a:r>
          </a:p>
          <a:p>
            <a:pPr marL="0" indent="0">
              <a:buNone/>
            </a:pPr>
            <a:endParaRPr lang="fr-FR" dirty="0"/>
          </a:p>
          <a:p>
            <a:pPr marL="0" indent="0">
              <a:buFont typeface="Arial" panose="020B0604020202020204" pitchFamily="34" charset="0"/>
              <a:buNone/>
            </a:pPr>
            <a:r>
              <a:rPr lang="fr-FR" baseline="0" dirty="0"/>
              <a:t>L’OIE </a:t>
            </a:r>
            <a:r>
              <a:rPr lang="fr-FR" sz="1200" kern="1200" baseline="0" dirty="0">
                <a:solidFill>
                  <a:schemeClr val="tx1"/>
                </a:solidFill>
                <a:effectLst/>
                <a:latin typeface="+mn-lt"/>
                <a:ea typeface="+mn-ea"/>
                <a:cs typeface="+mn-cs"/>
              </a:rPr>
              <a:t>avait repris le principe des cinq libertés caractérisant le BEA, héritées du rapport BRAMBELL et du FAWC (</a:t>
            </a:r>
            <a:r>
              <a:rPr lang="fr-FR" sz="1200" kern="1200" baseline="0" dirty="0" err="1">
                <a:solidFill>
                  <a:schemeClr val="tx1"/>
                </a:solidFill>
                <a:effectLst/>
                <a:latin typeface="+mn-lt"/>
                <a:ea typeface="+mn-ea"/>
                <a:cs typeface="+mn-cs"/>
              </a:rPr>
              <a:t>Farm</a:t>
            </a:r>
            <a:r>
              <a:rPr lang="fr-FR" sz="1200" kern="1200" baseline="0" dirty="0">
                <a:solidFill>
                  <a:schemeClr val="tx1"/>
                </a:solidFill>
                <a:effectLst/>
                <a:latin typeface="+mn-lt"/>
                <a:ea typeface="+mn-ea"/>
                <a:cs typeface="+mn-cs"/>
              </a:rPr>
              <a:t> Animal </a:t>
            </a:r>
            <a:r>
              <a:rPr lang="fr-FR" sz="1200" kern="1200" baseline="0" dirty="0" err="1">
                <a:solidFill>
                  <a:schemeClr val="tx1"/>
                </a:solidFill>
                <a:effectLst/>
                <a:latin typeface="+mn-lt"/>
                <a:ea typeface="+mn-ea"/>
                <a:cs typeface="+mn-cs"/>
              </a:rPr>
              <a:t>Welfare</a:t>
            </a:r>
            <a:r>
              <a:rPr lang="fr-FR" sz="1200" kern="1200" baseline="0" dirty="0">
                <a:solidFill>
                  <a:schemeClr val="tx1"/>
                </a:solidFill>
                <a:effectLst/>
                <a:latin typeface="+mn-lt"/>
                <a:ea typeface="+mn-ea"/>
                <a:cs typeface="+mn-cs"/>
              </a:rPr>
              <a:t> Council):</a:t>
            </a:r>
          </a:p>
          <a:p>
            <a:r>
              <a:rPr lang="fr-FR" sz="1200" b="0" i="0" u="none" strike="noStrike" kern="1200" baseline="0" dirty="0">
                <a:solidFill>
                  <a:schemeClr val="tx1"/>
                </a:solidFill>
                <a:latin typeface="+mn-lt"/>
                <a:ea typeface="+mn-ea"/>
                <a:cs typeface="+mn-cs"/>
              </a:rPr>
              <a:t>C’est dans ce cadre conceptuel que l’EFSA (2012b) et l’OIE (Organisation mondiale de la santé animale) se sont placées pour définir le bien-être des animaux : « On entend par bien-être la manière dont un animal évolue dans les conditions qui l’entourent. Le bien-être d’un animal (évalué selon des bases scientifiques) est considéré comme satisfaisant si les critères suivants sont réunis : bon état de santé, confort suffisant, bon état nutritionnel, sécurité, possibilité d’expression du comportement naturel, absence de souffrances telles que douleur, peur ou détresse. […] La notion de bien-être animal se réfère à l’état de l’animal, le traitement qu’un animal reçoit est couvert par d’autres termes tels que soins, conditions d’élevage et bientraitance. »</a:t>
            </a:r>
            <a:endParaRPr lang="fr-FR" sz="1200" b="1" i="0" u="none" strike="noStrike" kern="1200" baseline="0" dirty="0">
              <a:solidFill>
                <a:schemeClr val="tx1"/>
              </a:solidFill>
              <a:latin typeface="+mn-lt"/>
              <a:ea typeface="+mn-ea"/>
              <a:cs typeface="+mn-cs"/>
            </a:endParaRP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Aux termes du </a:t>
            </a:r>
            <a:r>
              <a:rPr lang="fr-FR" sz="1200" b="0" i="1" u="none" strike="noStrike" kern="1200" dirty="0">
                <a:solidFill>
                  <a:schemeClr val="tx1"/>
                </a:solidFill>
                <a:effectLst/>
                <a:latin typeface="+mn-lt"/>
                <a:ea typeface="+mn-ea"/>
                <a:cs typeface="+mn-cs"/>
                <a:hlinkClick r:id="rId3"/>
              </a:rPr>
              <a:t>Code sanitaire pour les animaux terrestres</a:t>
            </a:r>
            <a:r>
              <a:rPr lang="fr-FR" sz="1200" b="0" i="0" kern="1200" dirty="0">
                <a:solidFill>
                  <a:schemeClr val="tx1"/>
                </a:solidFill>
                <a:effectLst/>
                <a:latin typeface="+mn-lt"/>
                <a:ea typeface="+mn-ea"/>
                <a:cs typeface="+mn-cs"/>
              </a:rPr>
              <a:t> de l'OIE, le bien-être animal désigne « l’état physique et mental d’un animal en relation avec les conditions dans lesquelles il vit et meurt ».</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Les principes directeurs qui guident l’OIE en matière de bien-être des </a:t>
            </a:r>
            <a:r>
              <a:rPr lang="fr-FR" sz="1200" b="1" i="0" kern="1200" dirty="0">
                <a:solidFill>
                  <a:schemeClr val="tx1"/>
                </a:solidFill>
                <a:effectLst/>
                <a:latin typeface="+mn-lt"/>
                <a:ea typeface="+mn-ea"/>
                <a:cs typeface="+mn-cs"/>
              </a:rPr>
              <a:t>animaux terrestres </a:t>
            </a:r>
            <a:r>
              <a:rPr lang="fr-FR" sz="1200" b="0" i="0" kern="1200" dirty="0">
                <a:solidFill>
                  <a:schemeClr val="tx1"/>
                </a:solidFill>
                <a:effectLst/>
                <a:latin typeface="+mn-lt"/>
                <a:ea typeface="+mn-ea"/>
                <a:cs typeface="+mn-cs"/>
              </a:rPr>
              <a:t>se réfèrent aux « cinq libertés fondamentales ». Énoncées en 1965 et universellement reconnues, ces cinq libertés décrivent les attentes de la société vis-à-vis des conditions de vie des animaux lorsqu'ils sont placés sous la responsabilité de l'homme, à savoir :</a:t>
            </a:r>
          </a:p>
          <a:p>
            <a:r>
              <a:rPr lang="fr-FR" sz="1200" b="0" i="0" kern="1200" dirty="0">
                <a:solidFill>
                  <a:schemeClr val="tx1"/>
                </a:solidFill>
                <a:effectLst/>
                <a:latin typeface="+mn-lt"/>
                <a:ea typeface="+mn-ea"/>
                <a:cs typeface="+mn-cs"/>
              </a:rPr>
              <a:t>Absence de faim, de soif et de malnutrition,</a:t>
            </a:r>
          </a:p>
          <a:p>
            <a:r>
              <a:rPr lang="fr-FR" sz="1200" b="0" i="0" kern="1200" dirty="0">
                <a:solidFill>
                  <a:schemeClr val="tx1"/>
                </a:solidFill>
                <a:effectLst/>
                <a:latin typeface="+mn-lt"/>
                <a:ea typeface="+mn-ea"/>
                <a:cs typeface="+mn-cs"/>
              </a:rPr>
              <a:t>Absence de peur et de détresse,</a:t>
            </a:r>
          </a:p>
          <a:p>
            <a:r>
              <a:rPr lang="fr-FR" sz="1200" b="0" i="0" kern="1200" dirty="0">
                <a:solidFill>
                  <a:schemeClr val="tx1"/>
                </a:solidFill>
                <a:effectLst/>
                <a:latin typeface="+mn-lt"/>
                <a:ea typeface="+mn-ea"/>
                <a:cs typeface="+mn-cs"/>
              </a:rPr>
              <a:t>Absence de stress physique ou thermique,</a:t>
            </a:r>
          </a:p>
          <a:p>
            <a:r>
              <a:rPr lang="fr-FR" sz="1200" b="0" i="0" kern="1200" dirty="0">
                <a:solidFill>
                  <a:schemeClr val="tx1"/>
                </a:solidFill>
                <a:effectLst/>
                <a:latin typeface="+mn-lt"/>
                <a:ea typeface="+mn-ea"/>
                <a:cs typeface="+mn-cs"/>
              </a:rPr>
              <a:t>Absence de douleur, de lésions et de maladie, et</a:t>
            </a:r>
          </a:p>
          <a:p>
            <a:r>
              <a:rPr lang="fr-FR" sz="1200" b="0" i="0" kern="1200" dirty="0">
                <a:solidFill>
                  <a:schemeClr val="tx1"/>
                </a:solidFill>
                <a:effectLst/>
                <a:latin typeface="+mn-lt"/>
                <a:ea typeface="+mn-ea"/>
                <a:cs typeface="+mn-cs"/>
              </a:rPr>
              <a:t>Possibilité pour l’animal d’exprimer les comportements normaux de son espèce.</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Quant au bien-être des </a:t>
            </a:r>
            <a:r>
              <a:rPr lang="fr-FR" sz="1200" b="1" i="0" kern="1200" dirty="0">
                <a:solidFill>
                  <a:schemeClr val="tx1"/>
                </a:solidFill>
                <a:effectLst/>
                <a:latin typeface="+mn-lt"/>
                <a:ea typeface="+mn-ea"/>
                <a:cs typeface="+mn-cs"/>
              </a:rPr>
              <a:t>animaux aquatiques</a:t>
            </a:r>
            <a:r>
              <a:rPr lang="fr-FR" sz="1200" b="0" i="0" kern="1200" dirty="0">
                <a:solidFill>
                  <a:schemeClr val="tx1"/>
                </a:solidFill>
                <a:effectLst/>
                <a:latin typeface="+mn-lt"/>
                <a:ea typeface="+mn-ea"/>
                <a:cs typeface="+mn-cs"/>
              </a:rPr>
              <a:t>, l’OIE a élaboré des Normes internationales sur le bien-être des poissons d’élevage (exceptées les espèces d’ornement) et les a intégrées dans le </a:t>
            </a:r>
            <a:r>
              <a:rPr lang="fr-FR" sz="1200" b="0" i="1" u="none" strike="noStrike" kern="1200" dirty="0">
                <a:solidFill>
                  <a:schemeClr val="tx1"/>
                </a:solidFill>
                <a:effectLst/>
                <a:latin typeface="+mn-lt"/>
                <a:ea typeface="+mn-ea"/>
                <a:cs typeface="+mn-cs"/>
                <a:hlinkClick r:id="rId4"/>
              </a:rPr>
              <a:t>Code sanitaire pour les animaux aquatiques </a:t>
            </a:r>
            <a:r>
              <a:rPr lang="fr-FR" sz="1200" b="0" i="0" kern="1200" dirty="0">
                <a:solidFill>
                  <a:schemeClr val="tx1"/>
                </a:solidFill>
                <a:effectLst/>
                <a:latin typeface="+mn-lt"/>
                <a:ea typeface="+mn-ea"/>
                <a:cs typeface="+mn-cs"/>
              </a:rPr>
              <a:t>et prône le recours à « des méthodes de manipulation adaptées à leurs caractéristiques biologiques et la garantie d’un environnement propice à la satisfaction de leurs besoins ».</a:t>
            </a:r>
          </a:p>
          <a:p>
            <a:pPr marL="0" indent="0">
              <a:buFont typeface="Arial" panose="020B0604020202020204" pitchFamily="34" charset="0"/>
              <a:buNone/>
            </a:pPr>
            <a:endParaRPr lang="fr-FR"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1" baseline="0" dirty="0"/>
              <a:t>Définition du BEA par l’ANSES: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dirty="0"/>
              <a:t>Définition de l’ANSES (février 2018):   </a:t>
            </a:r>
            <a:r>
              <a:rPr lang="fr-FR" sz="1200" b="1" i="0" kern="1200" dirty="0">
                <a:solidFill>
                  <a:schemeClr val="tx1"/>
                </a:solidFill>
                <a:effectLst/>
                <a:latin typeface="+mn-lt"/>
                <a:ea typeface="+mn-ea"/>
                <a:cs typeface="+mn-cs"/>
              </a:rPr>
              <a:t>Le bien-être d’un animal est l’état mental et physique positif lié à la satisfaction de ses besoins physiologiques et comportementaux, ainsi que de ses attentes. Cet état varie en fonction de la perception de la situation par l’animal.</a:t>
            </a:r>
            <a:r>
              <a:rPr lang="fr-FR" sz="1200" b="0" i="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dirty="0"/>
              <a:t>Emotions tiennent une place prépondérante dans la définition du bien-être animal.</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1" baseline="0" dirty="0"/>
              <a:t>Définition du BEA adoptée par le CESE: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1" baseline="0" dirty="0"/>
              <a:t> </a:t>
            </a:r>
          </a:p>
          <a:p>
            <a:pPr marL="0" indent="0">
              <a:buFont typeface="Arial" panose="020B0604020202020204" pitchFamily="34" charset="0"/>
              <a:buNone/>
            </a:pPr>
            <a:r>
              <a:rPr lang="fr-FR" baseline="0" dirty="0"/>
              <a:t>Le CESE (novembre 2019): </a:t>
            </a:r>
            <a:r>
              <a:rPr lang="fr-FR" sz="1200" b="0" i="0" u="none" strike="noStrike" kern="1200" baseline="0" dirty="0">
                <a:solidFill>
                  <a:schemeClr val="tx1"/>
                </a:solidFill>
                <a:latin typeface="+mn-lt"/>
                <a:ea typeface="+mn-ea"/>
                <a:cs typeface="+mn-cs"/>
              </a:rPr>
              <a:t>« </a:t>
            </a:r>
            <a:r>
              <a:rPr lang="fr-FR" sz="1200" b="1" i="1" u="none" strike="noStrike" kern="1200" baseline="0" dirty="0">
                <a:solidFill>
                  <a:schemeClr val="tx1"/>
                </a:solidFill>
                <a:latin typeface="+mn-lt"/>
                <a:ea typeface="+mn-ea"/>
                <a:cs typeface="+mn-cs"/>
              </a:rPr>
              <a:t>Il ne saurait y avoir de bien-être des animaux de production</a:t>
            </a:r>
            <a:r>
              <a:rPr lang="fr-FR" sz="1200" b="0" i="0" u="none" strike="noStrike" kern="1200" baseline="0" dirty="0">
                <a:solidFill>
                  <a:schemeClr val="tx1"/>
                </a:solidFill>
                <a:latin typeface="+mn-lt"/>
                <a:ea typeface="+mn-ea"/>
                <a:cs typeface="+mn-cs"/>
              </a:rPr>
              <a:t> </a:t>
            </a:r>
            <a:r>
              <a:rPr lang="fr-FR" sz="1200" b="1" i="1" u="none" strike="noStrike" kern="1200" baseline="0" dirty="0">
                <a:solidFill>
                  <a:schemeClr val="tx1"/>
                </a:solidFill>
                <a:latin typeface="+mn-lt"/>
                <a:ea typeface="+mn-ea"/>
                <a:cs typeface="+mn-cs"/>
              </a:rPr>
              <a:t>sans des conditions de vie et de travail satisfaisantes pour les êtres humains en charge de leur élevage, transport et abattage. Elles constituent un prérequis fondamental en s’intégrant dans le concept du « One </a:t>
            </a:r>
            <a:r>
              <a:rPr lang="fr-FR" sz="1200" b="1" i="1" u="none" strike="noStrike" kern="1200" baseline="0" dirty="0" err="1">
                <a:solidFill>
                  <a:schemeClr val="tx1"/>
                </a:solidFill>
                <a:latin typeface="+mn-lt"/>
                <a:ea typeface="+mn-ea"/>
                <a:cs typeface="+mn-cs"/>
              </a:rPr>
              <a:t>welfare</a:t>
            </a:r>
            <a:r>
              <a:rPr lang="fr-FR" sz="1200" b="1" i="1" u="none" strike="noStrike" kern="1200" baseline="0" dirty="0">
                <a:solidFill>
                  <a:schemeClr val="tx1"/>
                </a:solidFill>
                <a:latin typeface="+mn-lt"/>
                <a:ea typeface="+mn-ea"/>
                <a:cs typeface="+mn-cs"/>
              </a:rPr>
              <a:t> » qui comprend aussi la préservation de l’environnement </a:t>
            </a:r>
            <a:r>
              <a:rPr lang="fr-FR" sz="1200" b="0" i="0" u="none" strike="noStrike" kern="1200" baseline="0" dirty="0">
                <a:solidFill>
                  <a:schemeClr val="tx1"/>
                </a:solidFill>
                <a:latin typeface="+mn-lt"/>
                <a:ea typeface="+mn-ea"/>
                <a:cs typeface="+mn-cs"/>
              </a:rPr>
              <a:t>» (Ajout du </a:t>
            </a:r>
            <a:r>
              <a:rPr lang="fr-FR" sz="1200" b="0" i="0" u="none" strike="noStrike" kern="1200" baseline="0" dirty="0" err="1">
                <a:solidFill>
                  <a:schemeClr val="tx1"/>
                </a:solidFill>
                <a:latin typeface="+mn-lt"/>
                <a:ea typeface="+mn-ea"/>
                <a:cs typeface="+mn-cs"/>
              </a:rPr>
              <a:t>Cese</a:t>
            </a:r>
            <a:r>
              <a:rPr lang="fr-FR" sz="1200" b="0" i="0" u="none" strike="noStrike" kern="1200" baseline="0" dirty="0">
                <a:solidFill>
                  <a:schemeClr val="tx1"/>
                </a:solidFill>
                <a:latin typeface="+mn-lt"/>
                <a:ea typeface="+mn-ea"/>
                <a:cs typeface="+mn-cs"/>
              </a:rPr>
              <a:t>). Le CESE </a:t>
            </a:r>
            <a:r>
              <a:rPr lang="fr-FR" baseline="0" dirty="0"/>
              <a:t>appelle à une profonde transition.</a:t>
            </a:r>
          </a:p>
          <a:p>
            <a:pPr marL="0" indent="0">
              <a:buFont typeface="Arial" panose="020B0604020202020204" pitchFamily="34" charset="0"/>
              <a:buNone/>
            </a:pPr>
            <a:endParaRPr lang="fr-FR" baseline="0" dirty="0"/>
          </a:p>
          <a:p>
            <a:endParaRPr lang="fr-FR" sz="1200" kern="1200" baseline="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E12B80B-02AE-4376-90DA-9091603CA9E1}" type="slidenum">
              <a:rPr lang="fr-FR" smtClean="0"/>
              <a:t>20</a:t>
            </a:fld>
            <a:endParaRPr lang="fr-FR"/>
          </a:p>
        </p:txBody>
      </p:sp>
    </p:spTree>
    <p:extLst>
      <p:ext uri="{BB962C8B-B14F-4D97-AF65-F5344CB8AC3E}">
        <p14:creationId xmlns:p14="http://schemas.microsoft.com/office/powerpoint/2010/main" val="267176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eriod" startAt="21"/>
            </a:pPr>
            <a:r>
              <a:rPr lang="fr-FR" dirty="0"/>
              <a:t>Le</a:t>
            </a:r>
            <a:r>
              <a:rPr lang="fr-FR" baseline="0" dirty="0"/>
              <a:t> bien-être peut être objectivement évalué</a:t>
            </a:r>
          </a:p>
          <a:p>
            <a:pPr marL="0" indent="0">
              <a:buNone/>
            </a:pPr>
            <a:endParaRPr lang="fr-FR" dirty="0"/>
          </a:p>
          <a:p>
            <a:r>
              <a:rPr lang="fr-FR" sz="1200" b="1" kern="1200" dirty="0">
                <a:solidFill>
                  <a:schemeClr val="tx1"/>
                </a:solidFill>
                <a:effectLst/>
                <a:latin typeface="+mn-lt"/>
                <a:ea typeface="+mn-ea"/>
                <a:cs typeface="+mn-cs"/>
              </a:rPr>
              <a:t>Bien-être animal</a:t>
            </a:r>
            <a:r>
              <a:rPr lang="fr-FR" sz="1200" b="1"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et bientraitance animale. Les données scientifiques modernes des neurosciences et de l’éthologie permettent d’évaluer objectivement le BEA. En France les travaux de l’INRA</a:t>
            </a:r>
            <a:r>
              <a:rPr lang="fr-FR" sz="1200" kern="1200" baseline="0" dirty="0">
                <a:solidFill>
                  <a:schemeClr val="tx1"/>
                </a:solidFill>
                <a:effectLst/>
                <a:latin typeface="+mn-lt"/>
                <a:ea typeface="+mn-ea"/>
                <a:cs typeface="+mn-cs"/>
              </a:rPr>
              <a:t> font autorité. Le programme </a:t>
            </a:r>
            <a:r>
              <a:rPr lang="fr-FR" sz="1200" kern="1200" baseline="0" dirty="0" err="1">
                <a:solidFill>
                  <a:schemeClr val="tx1"/>
                </a:solidFill>
                <a:effectLst/>
                <a:latin typeface="+mn-lt"/>
                <a:ea typeface="+mn-ea"/>
                <a:cs typeface="+mn-cs"/>
              </a:rPr>
              <a:t>Welfare</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Quality</a:t>
            </a:r>
            <a:r>
              <a:rPr lang="fr-FR" sz="1200" kern="1200" baseline="0" dirty="0">
                <a:solidFill>
                  <a:schemeClr val="tx1"/>
                </a:solidFill>
                <a:effectLst/>
                <a:latin typeface="+mn-lt"/>
                <a:ea typeface="+mn-ea"/>
                <a:cs typeface="+mn-cs"/>
              </a:rPr>
              <a:t> évalue le BEA à travers 12 critères.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a:p>
            <a:endParaRPr lang="fr-FR" dirty="0"/>
          </a:p>
          <a:p>
            <a:r>
              <a:rPr lang="fr-FR" dirty="0"/>
              <a:t>Autre système d’évaluations objective appliquée: </a:t>
            </a:r>
            <a:r>
              <a:rPr lang="fr-FR" baseline="0" dirty="0" err="1"/>
              <a:t>Awin</a:t>
            </a:r>
            <a:endParaRPr lang="fr-FR" baseline="0" dirty="0"/>
          </a:p>
          <a:p>
            <a:endParaRPr lang="fr-FR" baseline="0" dirty="0"/>
          </a:p>
          <a:p>
            <a:r>
              <a:rPr lang="fr-FR" baseline="0" dirty="0"/>
              <a:t>Les douleurs elles-mêmes peuvent être objectivement évaluées chez l’animal. Des grilles ont notamment été établies chez le chien et chez le cheval.</a:t>
            </a:r>
          </a:p>
          <a:p>
            <a:endParaRPr lang="fr-FR" baseline="0" dirty="0"/>
          </a:p>
          <a:p>
            <a:r>
              <a:rPr lang="fr-FR" baseline="0" dirty="0"/>
              <a:t>C Hewson</a:t>
            </a:r>
          </a:p>
          <a:p>
            <a:endParaRPr lang="fr-FR" baseline="0" dirty="0"/>
          </a:p>
          <a:p>
            <a:r>
              <a:rPr lang="fr-FR" baseline="0" dirty="0"/>
              <a:t>Le bien-être animal est-il meilleur dans les petites fermes?</a:t>
            </a:r>
          </a:p>
          <a:p>
            <a:endParaRPr lang="fr-FR" baseline="0" dirty="0"/>
          </a:p>
          <a:p>
            <a:r>
              <a:rPr lang="fr-FR" baseline="0" dirty="0"/>
              <a:t>Anthropomorphisme et le simplisme (canon de Morgan, 1894; dérivé du rasoir d’Occam)</a:t>
            </a:r>
          </a:p>
          <a:p>
            <a:endParaRPr lang="fr-FR" baseline="0" dirty="0"/>
          </a:p>
          <a:p>
            <a:r>
              <a:rPr lang="fr-FR" baseline="0" dirty="0"/>
              <a:t>R </a:t>
            </a:r>
            <a:r>
              <a:rPr lang="fr-FR" baseline="0" dirty="0" err="1"/>
              <a:t>Dantzer</a:t>
            </a:r>
            <a:r>
              <a:rPr lang="fr-FR" baseline="0" dirty="0"/>
              <a:t>: la folie des animaux quand ils ne peuvent exprimer leurs comportements naturels</a:t>
            </a:r>
            <a:endParaRPr lang="fr-FR" dirty="0"/>
          </a:p>
        </p:txBody>
      </p:sp>
      <p:sp>
        <p:nvSpPr>
          <p:cNvPr id="4" name="Espace réservé du numéro de diapositive 3"/>
          <p:cNvSpPr>
            <a:spLocks noGrp="1"/>
          </p:cNvSpPr>
          <p:nvPr>
            <p:ph type="sldNum" sz="quarter" idx="10"/>
          </p:nvPr>
        </p:nvSpPr>
        <p:spPr/>
        <p:txBody>
          <a:bodyPr/>
          <a:lstStyle/>
          <a:p>
            <a:fld id="{4E12B80B-02AE-4376-90DA-9091603CA9E1}" type="slidenum">
              <a:rPr lang="fr-FR" smtClean="0"/>
              <a:t>21</a:t>
            </a:fld>
            <a:endParaRPr lang="fr-FR"/>
          </a:p>
        </p:txBody>
      </p:sp>
    </p:spTree>
    <p:extLst>
      <p:ext uri="{BB962C8B-B14F-4D97-AF65-F5344CB8AC3E}">
        <p14:creationId xmlns:p14="http://schemas.microsoft.com/office/powerpoint/2010/main" val="267176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eriod" startAt="22"/>
            </a:pPr>
            <a:r>
              <a:rPr lang="fr-FR" dirty="0"/>
              <a:t>Que faire?</a:t>
            </a:r>
          </a:p>
          <a:p>
            <a:pPr marL="228600" indent="-228600">
              <a:buAutoNum type="arabicPeriod" startAt="22"/>
            </a:pPr>
            <a:endParaRPr lang="fr-FR" dirty="0"/>
          </a:p>
          <a:p>
            <a:pPr marL="0" indent="0">
              <a:buNone/>
            </a:pPr>
            <a:r>
              <a:rPr lang="fr-FR" dirty="0"/>
              <a:t>Quelles conséquences tirer de ce nouveau savoir sur la</a:t>
            </a:r>
            <a:r>
              <a:rPr lang="fr-FR" baseline="0" dirty="0"/>
              <a:t> cognition et les émotions des animaux? </a:t>
            </a:r>
            <a:endParaRPr lang="fr-FR" dirty="0"/>
          </a:p>
        </p:txBody>
      </p:sp>
      <p:sp>
        <p:nvSpPr>
          <p:cNvPr id="4" name="Espace réservé du numéro de diapositive 3"/>
          <p:cNvSpPr>
            <a:spLocks noGrp="1"/>
          </p:cNvSpPr>
          <p:nvPr>
            <p:ph type="sldNum" sz="quarter" idx="10"/>
          </p:nvPr>
        </p:nvSpPr>
        <p:spPr/>
        <p:txBody>
          <a:bodyPr/>
          <a:lstStyle/>
          <a:p>
            <a:fld id="{4E12B80B-02AE-4376-90DA-9091603CA9E1}" type="slidenum">
              <a:rPr lang="fr-FR" smtClean="0"/>
              <a:t>22</a:t>
            </a:fld>
            <a:endParaRPr lang="fr-FR"/>
          </a:p>
        </p:txBody>
      </p:sp>
    </p:spTree>
    <p:extLst>
      <p:ext uri="{BB962C8B-B14F-4D97-AF65-F5344CB8AC3E}">
        <p14:creationId xmlns:p14="http://schemas.microsoft.com/office/powerpoint/2010/main" val="3353833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FR" dirty="0"/>
              <a:t>23. Evolution de la pensée contemporaine:</a:t>
            </a:r>
          </a:p>
          <a:p>
            <a:pPr marL="0" indent="0">
              <a:buNone/>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UE: Enquête</a:t>
            </a:r>
            <a:r>
              <a:rPr lang="fr-FR" baseline="0" dirty="0"/>
              <a:t> Eurobaromètre, mars 2016. 94% des citoyens accordent importance à BEA animaux élevage; 82% pensent qu’ils devraient être mieux protégés; chiffres en hausse de 9% depuis 2007</a:t>
            </a:r>
          </a:p>
          <a:p>
            <a:pPr marL="0" indent="0">
              <a:buNone/>
            </a:pPr>
            <a:endParaRPr lang="fr-FR" baseline="0" dirty="0"/>
          </a:p>
          <a:p>
            <a:pPr marL="0" indent="0">
              <a:buNone/>
            </a:pPr>
            <a:r>
              <a:rPr lang="fr-FR" baseline="0" dirty="0"/>
              <a:t>France: enquête IFOP août 2020 (Fondation Bardot)</a:t>
            </a:r>
          </a:p>
          <a:p>
            <a:pPr marL="0" indent="0">
              <a:buNone/>
            </a:pPr>
            <a:r>
              <a:rPr lang="fr-FR" baseline="0" dirty="0"/>
              <a:t>IFOP 2018 30 Millions d’amis  25% mal défendus par les politiques; 42% assez mal défendus; 24% assez bien défendus par les politiques</a:t>
            </a:r>
          </a:p>
          <a:p>
            <a:pPr marL="0" indent="0">
              <a:buNone/>
            </a:pPr>
            <a:endParaRPr lang="fr-FR" baseline="0" dirty="0"/>
          </a:p>
          <a:p>
            <a:pPr marL="0" indent="0">
              <a:buNone/>
            </a:pPr>
            <a:r>
              <a:rPr lang="fr-FR" baseline="0" dirty="0"/>
              <a:t>Peines pas appliquées</a:t>
            </a:r>
          </a:p>
          <a:p>
            <a:pPr marL="0" indent="0">
              <a:buNone/>
            </a:pPr>
            <a:r>
              <a:rPr lang="fr-FR" baseline="0" dirty="0"/>
              <a:t>Elevage intensif, interdiction 62% tout à fait favorables et 24% plutôt favorables.</a:t>
            </a:r>
          </a:p>
          <a:p>
            <a:pPr marL="0" indent="0">
              <a:buNone/>
            </a:pPr>
            <a:endParaRPr lang="fr-FR" baseline="0" dirty="0"/>
          </a:p>
          <a:p>
            <a:pPr marL="0" indent="0">
              <a:buNone/>
            </a:pPr>
            <a:r>
              <a:rPr lang="fr-FR" baseline="0" dirty="0"/>
              <a:t>Mobilisations associatives.</a:t>
            </a:r>
          </a:p>
          <a:p>
            <a:pPr marL="0" indent="0">
              <a:buNone/>
            </a:pPr>
            <a:endParaRPr lang="fr-FR" baseline="0" dirty="0"/>
          </a:p>
          <a:p>
            <a:pPr marL="0" indent="0">
              <a:buNone/>
            </a:pPr>
            <a:endParaRPr lang="fr-FR" baseline="0" dirty="0"/>
          </a:p>
          <a:p>
            <a:pPr marL="0" indent="0">
              <a:buNone/>
            </a:pPr>
            <a:endParaRPr lang="fr-FR" baseline="0" dirty="0"/>
          </a:p>
          <a:p>
            <a:pPr marL="0" indent="0">
              <a:buNone/>
            </a:pPr>
            <a:endParaRPr lang="fr-FR" baseline="0" dirty="0"/>
          </a:p>
          <a:p>
            <a:pPr marL="0" indent="0">
              <a:buNone/>
            </a:pPr>
            <a:endParaRPr lang="fr-FR" dirty="0"/>
          </a:p>
        </p:txBody>
      </p:sp>
      <p:sp>
        <p:nvSpPr>
          <p:cNvPr id="4" name="Espace réservé du numéro de diapositive 3"/>
          <p:cNvSpPr>
            <a:spLocks noGrp="1"/>
          </p:cNvSpPr>
          <p:nvPr>
            <p:ph type="sldNum" sz="quarter" idx="10"/>
          </p:nvPr>
        </p:nvSpPr>
        <p:spPr/>
        <p:txBody>
          <a:bodyPr/>
          <a:lstStyle/>
          <a:p>
            <a:fld id="{4E12B80B-02AE-4376-90DA-9091603CA9E1}" type="slidenum">
              <a:rPr lang="fr-FR" smtClean="0"/>
              <a:t>23</a:t>
            </a:fld>
            <a:endParaRPr lang="fr-FR"/>
          </a:p>
        </p:txBody>
      </p:sp>
    </p:spTree>
    <p:extLst>
      <p:ext uri="{BB962C8B-B14F-4D97-AF65-F5344CB8AC3E}">
        <p14:creationId xmlns:p14="http://schemas.microsoft.com/office/powerpoint/2010/main" val="267176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eriod" startAt="24"/>
            </a:pPr>
            <a:r>
              <a:rPr lang="fr-FR" dirty="0"/>
              <a:t>La loi </a:t>
            </a:r>
            <a:r>
              <a:rPr lang="fr-FR" baseline="0" dirty="0"/>
              <a:t> a évolué: bref état de la situation</a:t>
            </a:r>
          </a:p>
          <a:p>
            <a:pPr marL="228600" indent="-228600">
              <a:buAutoNum type="arabicPeriod" startAt="24"/>
            </a:pPr>
            <a:endParaRPr lang="fr-FR" dirty="0"/>
          </a:p>
          <a:p>
            <a:r>
              <a:rPr lang="fr-FR" dirty="0"/>
              <a:t>Et</a:t>
            </a:r>
            <a:r>
              <a:rPr lang="fr-FR" baseline="0" dirty="0"/>
              <a:t> elle est s</a:t>
            </a:r>
            <a:r>
              <a:rPr lang="fr-FR" dirty="0"/>
              <a:t>usceptible d’évoluer encore…</a:t>
            </a:r>
          </a:p>
          <a:p>
            <a:endParaRPr lang="fr-FR" dirty="0"/>
          </a:p>
          <a:p>
            <a:pPr marL="171450" indent="-171450">
              <a:buFont typeface="Arial" panose="020B0604020202020204" pitchFamily="34" charset="0"/>
              <a:buChar char="•"/>
            </a:pPr>
            <a:r>
              <a:rPr lang="fr-FR" u="sng" dirty="0"/>
              <a:t>Historique:</a:t>
            </a:r>
          </a:p>
          <a:p>
            <a:pPr marL="0" indent="0">
              <a:buFont typeface="Arial" panose="020B0604020202020204" pitchFamily="34" charset="0"/>
              <a:buNone/>
            </a:pPr>
            <a:endParaRPr lang="fr-FR" u="sng" dirty="0"/>
          </a:p>
          <a:p>
            <a:r>
              <a:rPr lang="fr-FR" sz="1200" b="1" kern="1200" dirty="0">
                <a:solidFill>
                  <a:schemeClr val="tx1"/>
                </a:solidFill>
                <a:effectLst/>
                <a:latin typeface="+mn-lt"/>
                <a:ea typeface="+mn-ea"/>
                <a:cs typeface="+mn-cs"/>
              </a:rPr>
              <a:t>En Angleterre et en France,  dès le milieu du XIXème siècle. </a:t>
            </a:r>
          </a:p>
          <a:p>
            <a:r>
              <a:rPr lang="fr-FR" sz="1200" kern="1200" dirty="0" err="1">
                <a:solidFill>
                  <a:schemeClr val="tx1"/>
                </a:solidFill>
                <a:effectLst/>
                <a:latin typeface="+mn-lt"/>
                <a:ea typeface="+mn-ea"/>
                <a:cs typeface="+mn-cs"/>
              </a:rPr>
              <a:t>Martin’s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Act</a:t>
            </a:r>
            <a:r>
              <a:rPr lang="fr-FR" sz="1200" kern="1200" dirty="0">
                <a:solidFill>
                  <a:schemeClr val="tx1"/>
                </a:solidFill>
                <a:effectLst/>
                <a:latin typeface="+mn-lt"/>
                <a:ea typeface="+mn-ea"/>
                <a:cs typeface="+mn-cs"/>
              </a:rPr>
              <a:t>, 1822. Martin, député. Aujourd’hui la RSPCA (</a:t>
            </a:r>
            <a:r>
              <a:rPr lang="fr-FR" sz="1200" kern="1200" dirty="0" err="1">
                <a:solidFill>
                  <a:schemeClr val="tx1"/>
                </a:solidFill>
                <a:effectLst/>
                <a:latin typeface="+mn-lt"/>
                <a:ea typeface="+mn-ea"/>
                <a:cs typeface="+mn-cs"/>
              </a:rPr>
              <a:t>Oyal</a:t>
            </a:r>
            <a:r>
              <a:rPr lang="fr-FR" sz="1200" kern="1200" dirty="0">
                <a:solidFill>
                  <a:schemeClr val="tx1"/>
                </a:solidFill>
                <a:effectLst/>
                <a:latin typeface="+mn-lt"/>
                <a:ea typeface="+mn-ea"/>
                <a:cs typeface="+mn-cs"/>
              </a:rPr>
              <a:t> Society for </a:t>
            </a:r>
            <a:r>
              <a:rPr lang="fr-FR" sz="1200" kern="1200" dirty="0" err="1">
                <a:solidFill>
                  <a:schemeClr val="tx1"/>
                </a:solidFill>
                <a:effectLst/>
                <a:latin typeface="+mn-lt"/>
                <a:ea typeface="+mn-ea"/>
                <a:cs typeface="+mn-cs"/>
              </a:rPr>
              <a:t>Prevention</a:t>
            </a:r>
            <a:r>
              <a:rPr lang="fr-FR" sz="1200" kern="1200" baseline="0" dirty="0">
                <a:solidFill>
                  <a:schemeClr val="tx1"/>
                </a:solidFill>
                <a:effectLst/>
                <a:latin typeface="+mn-lt"/>
                <a:ea typeface="+mn-ea"/>
                <a:cs typeface="+mn-cs"/>
              </a:rPr>
              <a:t> to </a:t>
            </a:r>
            <a:r>
              <a:rPr lang="fr-FR" sz="1200" kern="1200" baseline="0" dirty="0" err="1">
                <a:solidFill>
                  <a:schemeClr val="tx1"/>
                </a:solidFill>
                <a:effectLst/>
                <a:latin typeface="+mn-lt"/>
                <a:ea typeface="+mn-ea"/>
                <a:cs typeface="+mn-cs"/>
              </a:rPr>
              <a:t>Cruelty</a:t>
            </a:r>
            <a:r>
              <a:rPr lang="fr-FR" sz="1200" kern="1200" baseline="0" dirty="0">
                <a:solidFill>
                  <a:schemeClr val="tx1"/>
                </a:solidFill>
                <a:effectLst/>
                <a:latin typeface="+mn-lt"/>
                <a:ea typeface="+mn-ea"/>
                <a:cs typeface="+mn-cs"/>
              </a:rPr>
              <a:t> to </a:t>
            </a:r>
            <a:r>
              <a:rPr lang="fr-FR" sz="1200" kern="1200" baseline="0" dirty="0" err="1">
                <a:solidFill>
                  <a:schemeClr val="tx1"/>
                </a:solidFill>
                <a:effectLst/>
                <a:latin typeface="+mn-lt"/>
                <a:ea typeface="+mn-ea"/>
                <a:cs typeface="+mn-cs"/>
              </a:rPr>
              <a:t>Animals</a:t>
            </a:r>
            <a:r>
              <a:rPr lang="fr-FR" sz="1200" kern="1200" baseline="0" dirty="0">
                <a:solidFill>
                  <a:schemeClr val="tx1"/>
                </a:solidFill>
                <a:effectLst/>
                <a:latin typeface="+mn-lt"/>
                <a:ea typeface="+mn-ea"/>
                <a:cs typeface="+mn-cs"/>
              </a:rPr>
              <a:t>)</a:t>
            </a:r>
            <a:r>
              <a:rPr lang="fr-FR" sz="1200" kern="1200" dirty="0">
                <a:solidFill>
                  <a:schemeClr val="tx1"/>
                </a:solidFill>
                <a:effectLst/>
                <a:latin typeface="+mn-lt"/>
                <a:ea typeface="+mn-ea"/>
                <a:cs typeface="+mn-cs"/>
              </a:rPr>
              <a:t>. </a:t>
            </a:r>
            <a:r>
              <a:rPr lang="fr-FR" sz="1200" kern="1200" baseline="0" dirty="0">
                <a:solidFill>
                  <a:schemeClr val="tx1"/>
                </a:solidFill>
                <a:effectLst/>
                <a:latin typeface="+mn-lt"/>
                <a:ea typeface="+mn-ea"/>
                <a:cs typeface="+mn-cs"/>
              </a:rPr>
              <a:t> E</a:t>
            </a:r>
            <a:r>
              <a:rPr lang="fr-FR" sz="1200" kern="1200" dirty="0">
                <a:solidFill>
                  <a:schemeClr val="tx1"/>
                </a:solidFill>
                <a:effectLst/>
                <a:latin typeface="+mn-lt"/>
                <a:ea typeface="+mn-ea"/>
                <a:cs typeface="+mn-cs"/>
              </a:rPr>
              <a:t>n France</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loi Grammont,</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1850. </a:t>
            </a:r>
          </a:p>
          <a:p>
            <a:r>
              <a:rPr lang="fr-FR" sz="1200" b="1" kern="1200" dirty="0">
                <a:solidFill>
                  <a:schemeClr val="tx1"/>
                </a:solidFill>
                <a:effectLst/>
                <a:latin typeface="+mn-lt"/>
                <a:ea typeface="+mn-ea"/>
                <a:cs typeface="+mn-cs"/>
              </a:rPr>
              <a:t>Rien</a:t>
            </a:r>
            <a:r>
              <a:rPr lang="fr-FR" sz="1200" b="1" kern="1200" baseline="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pendant un siècle</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Code pénal,</a:t>
            </a:r>
            <a:r>
              <a:rPr lang="fr-FR" sz="1200" b="1" kern="1200" baseline="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1959</a:t>
            </a:r>
            <a:r>
              <a:rPr lang="fr-FR" sz="1200" kern="1200" dirty="0">
                <a:solidFill>
                  <a:schemeClr val="tx1"/>
                </a:solidFill>
                <a:effectLst/>
                <a:latin typeface="+mn-lt"/>
                <a:ea typeface="+mn-ea"/>
                <a:cs typeface="+mn-cs"/>
              </a:rPr>
              <a:t>: actes de cruauté envers les animaux. </a:t>
            </a:r>
            <a:r>
              <a:rPr lang="fr-FR" sz="1200" b="1" kern="1200" dirty="0">
                <a:solidFill>
                  <a:schemeClr val="tx1"/>
                </a:solidFill>
                <a:effectLst/>
                <a:latin typeface="+mn-lt"/>
                <a:ea typeface="+mn-ea"/>
                <a:cs typeface="+mn-cs"/>
              </a:rPr>
              <a:t>Loi de 1976 /</a:t>
            </a:r>
            <a:r>
              <a:rPr lang="fr-FR" sz="1200" kern="1200" dirty="0">
                <a:solidFill>
                  <a:schemeClr val="tx1"/>
                </a:solidFill>
                <a:effectLst/>
                <a:latin typeface="+mn-lt"/>
                <a:ea typeface="+mn-ea"/>
                <a:cs typeface="+mn-cs"/>
              </a:rPr>
              <a:t> article</a:t>
            </a:r>
            <a:r>
              <a:rPr lang="fr-FR" sz="1200" b="1" kern="1200" dirty="0">
                <a:solidFill>
                  <a:schemeClr val="tx1"/>
                </a:solidFill>
                <a:effectLst/>
                <a:latin typeface="+mn-lt"/>
                <a:ea typeface="+mn-ea"/>
                <a:cs typeface="+mn-cs"/>
              </a:rPr>
              <a:t> L.214-1</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 « </a:t>
            </a:r>
            <a:r>
              <a:rPr lang="fr-FR" sz="1200" kern="1200" dirty="0">
                <a:solidFill>
                  <a:schemeClr val="tx1"/>
                </a:solidFill>
                <a:effectLst/>
                <a:latin typeface="+mn-lt"/>
                <a:ea typeface="+mn-ea"/>
                <a:cs typeface="+mn-cs"/>
              </a:rPr>
              <a:t>Tout animal étant un être sensible doit être placé par son propriétaire dans des conditions compatibles avec les impératifs biologiques de son espèce ». </a:t>
            </a:r>
          </a:p>
          <a:p>
            <a:r>
              <a:rPr lang="fr-FR" sz="1200" b="1" kern="1200" dirty="0">
                <a:solidFill>
                  <a:schemeClr val="tx1"/>
                </a:solidFill>
                <a:effectLst/>
                <a:latin typeface="+mn-lt"/>
                <a:ea typeface="+mn-ea"/>
                <a:cs typeface="+mn-cs"/>
              </a:rPr>
              <a:t>Février 2015 le code civil </a:t>
            </a:r>
            <a:r>
              <a:rPr lang="fr-FR" sz="1200" kern="1200" dirty="0">
                <a:solidFill>
                  <a:schemeClr val="tx1"/>
                </a:solidFill>
                <a:effectLst/>
                <a:latin typeface="+mn-lt"/>
                <a:ea typeface="+mn-ea"/>
                <a:cs typeface="+mn-cs"/>
              </a:rPr>
              <a:t>a pris en compte l’animal en tant qu’être sensible… </a:t>
            </a:r>
          </a:p>
          <a:p>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Essentiellement l’Europe! 	</a:t>
            </a:r>
          </a:p>
          <a:p>
            <a:r>
              <a:rPr lang="fr-FR" sz="1200" b="1" kern="1200" dirty="0">
                <a:solidFill>
                  <a:schemeClr val="tx1"/>
                </a:solidFill>
                <a:effectLst/>
                <a:latin typeface="+mn-lt"/>
                <a:ea typeface="+mn-ea"/>
                <a:cs typeface="+mn-cs"/>
              </a:rPr>
              <a:t>D</a:t>
            </a:r>
            <a:r>
              <a:rPr lang="fr-FR" sz="1200" kern="1200" dirty="0">
                <a:solidFill>
                  <a:schemeClr val="tx1"/>
                </a:solidFill>
                <a:effectLst/>
                <a:latin typeface="+mn-lt"/>
                <a:ea typeface="+mn-ea"/>
                <a:cs typeface="+mn-cs"/>
              </a:rPr>
              <a:t>es conventions européennes (Convention du Conseil de l’Europe pour la protection des animaux d’élevage, 1976) puis des recommandations puis essentiellement les textes communautaires (directives européennes et règlements européens).</a:t>
            </a:r>
            <a:r>
              <a:rPr lang="fr-FR" sz="1200" kern="1200" baseline="0" dirty="0">
                <a:solidFill>
                  <a:schemeClr val="tx1"/>
                </a:solidFill>
                <a:effectLst/>
                <a:latin typeface="+mn-lt"/>
                <a:ea typeface="+mn-ea"/>
                <a:cs typeface="+mn-cs"/>
              </a:rPr>
              <a:t> E</a:t>
            </a:r>
            <a:r>
              <a:rPr lang="fr-FR" sz="1200" kern="1200" dirty="0">
                <a:solidFill>
                  <a:schemeClr val="tx1"/>
                </a:solidFill>
                <a:effectLst/>
                <a:latin typeface="+mn-lt"/>
                <a:ea typeface="+mn-ea"/>
                <a:cs typeface="+mn-cs"/>
              </a:rPr>
              <a:t>diction de normes. </a:t>
            </a:r>
            <a:r>
              <a:rPr lang="fr-FR" sz="1200" kern="1200" baseline="0" dirty="0">
                <a:solidFill>
                  <a:schemeClr val="tx1"/>
                </a:solidFill>
                <a:effectLst/>
                <a:latin typeface="+mn-lt"/>
                <a:ea typeface="+mn-ea"/>
                <a:cs typeface="+mn-cs"/>
              </a:rPr>
              <a:t>Dès 1986 (puis 1988), dispositions protectrices des poules pondeuses.  En 1991 veaux de boucherie et porcs. </a:t>
            </a:r>
          </a:p>
          <a:p>
            <a:r>
              <a:rPr lang="fr-FR" sz="1200" kern="1200" baseline="0" dirty="0">
                <a:solidFill>
                  <a:schemeClr val="tx1"/>
                </a:solidFill>
                <a:effectLst/>
                <a:latin typeface="+mn-lt"/>
                <a:ea typeface="+mn-ea"/>
                <a:cs typeface="+mn-cs"/>
              </a:rPr>
              <a:t>En 98, il y a eu la directive du Conseil relative à la protection dans les élevages. </a:t>
            </a:r>
          </a:p>
          <a:p>
            <a:r>
              <a:rPr lang="fr-FR" sz="1200" kern="1200" baseline="0" dirty="0">
                <a:solidFill>
                  <a:schemeClr val="tx1"/>
                </a:solidFill>
                <a:effectLst/>
                <a:latin typeface="+mn-lt"/>
                <a:ea typeface="+mn-ea"/>
                <a:cs typeface="+mn-cs"/>
              </a:rPr>
              <a:t>La suisse avait interdit l’élevage en cages pour les poules en 1991. L’Allemagne a suivi en 2010.</a:t>
            </a:r>
          </a:p>
          <a:p>
            <a:endParaRPr lang="fr-FR" sz="1200" kern="1200" baseline="0" dirty="0">
              <a:solidFill>
                <a:schemeClr val="tx1"/>
              </a:solidFill>
              <a:effectLst/>
              <a:latin typeface="+mn-lt"/>
              <a:ea typeface="+mn-ea"/>
              <a:cs typeface="+mn-cs"/>
            </a:endParaRPr>
          </a:p>
          <a:p>
            <a:r>
              <a:rPr lang="fr-FR" sz="1200" b="1" kern="1200" baseline="0" dirty="0">
                <a:solidFill>
                  <a:schemeClr val="tx1"/>
                </a:solidFill>
                <a:effectLst/>
                <a:latin typeface="+mn-lt"/>
                <a:ea typeface="+mn-ea"/>
                <a:cs typeface="+mn-cs"/>
              </a:rPr>
              <a:t>Beaucoup de pays ont des législations protectrices de l’animal mais souvent limitées</a:t>
            </a:r>
            <a:r>
              <a:rPr lang="fr-FR" sz="1200" kern="1200" baseline="0" dirty="0">
                <a:solidFill>
                  <a:schemeClr val="tx1"/>
                </a:solidFill>
                <a:effectLst/>
                <a:latin typeface="+mn-lt"/>
                <a:ea typeface="+mn-ea"/>
                <a:cs typeface="+mn-cs"/>
              </a:rPr>
              <a:t>. Cependant une mutation s’opère un peu partout.</a:t>
            </a:r>
          </a:p>
          <a:p>
            <a:endParaRPr lang="fr-FR"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fr-FR" sz="1200" u="sng" kern="1200" baseline="0" dirty="0">
                <a:solidFill>
                  <a:schemeClr val="tx1"/>
                </a:solidFill>
                <a:effectLst/>
                <a:latin typeface="+mn-lt"/>
                <a:ea typeface="+mn-ea"/>
                <a:cs typeface="+mn-cs"/>
              </a:rPr>
              <a:t>Aujourd’hui en France:</a:t>
            </a:r>
            <a:endParaRPr lang="fr-FR" u="sng" dirty="0"/>
          </a:p>
          <a:p>
            <a:endParaRPr lang="fr-FR" dirty="0"/>
          </a:p>
          <a:p>
            <a:r>
              <a:rPr lang="fr-FR" b="1" dirty="0"/>
              <a:t>On</a:t>
            </a:r>
            <a:r>
              <a:rPr lang="fr-FR" b="1" baseline="0" dirty="0"/>
              <a:t> parle de droit animal ou de droit animalier.</a:t>
            </a:r>
          </a:p>
          <a:p>
            <a:r>
              <a:rPr lang="fr-FR" baseline="0" dirty="0"/>
              <a:t>      </a:t>
            </a:r>
            <a:endParaRPr lang="fr-FR" b="1" baseline="0" dirty="0"/>
          </a:p>
          <a:p>
            <a:r>
              <a:rPr lang="fr-FR" b="1" baseline="0" dirty="0"/>
              <a:t>On débat de l’animal objet de droits ou sujet de droits.</a:t>
            </a:r>
          </a:p>
          <a:p>
            <a:endParaRPr lang="fr-FR" b="1" baseline="0" dirty="0"/>
          </a:p>
          <a:p>
            <a:r>
              <a:rPr lang="fr-FR" b="1" baseline="0" dirty="0"/>
              <a:t>La question des droits de l’animal est aujourd’hui ouvertement posée.</a:t>
            </a:r>
          </a:p>
          <a:p>
            <a:endParaRPr lang="fr-FR" dirty="0"/>
          </a:p>
          <a:p>
            <a:r>
              <a:rPr lang="fr-FR" dirty="0"/>
              <a:t>Stratégie de la France pour</a:t>
            </a:r>
            <a:r>
              <a:rPr lang="fr-FR" baseline="0" dirty="0"/>
              <a:t> le BEA 2015-2020   Annonces nouvelles</a:t>
            </a:r>
          </a:p>
          <a:p>
            <a:r>
              <a:rPr lang="fr-FR" baseline="0" dirty="0"/>
              <a:t>Initiatives des éleveurs et des filières animales en faveur du BEA </a:t>
            </a:r>
            <a:r>
              <a:rPr lang="fr-FR" baseline="0" dirty="0" err="1"/>
              <a:t>Peyraud</a:t>
            </a:r>
            <a:r>
              <a:rPr lang="fr-FR" baseline="0" dirty="0"/>
              <a:t> et </a:t>
            </a:r>
            <a:r>
              <a:rPr lang="fr-FR" baseline="0" dirty="0" err="1"/>
              <a:t>Mirabito</a:t>
            </a:r>
            <a:endParaRPr lang="fr-FR" baseline="0" dirty="0"/>
          </a:p>
          <a:p>
            <a:r>
              <a:rPr lang="fr-FR" baseline="0" dirty="0"/>
              <a:t>Mais douleur toujours légalement acceptée (D. </a:t>
            </a:r>
            <a:r>
              <a:rPr lang="fr-FR" baseline="0" dirty="0" err="1"/>
              <a:t>Broom</a:t>
            </a:r>
            <a:r>
              <a:rPr lang="fr-FR" baseline="0" dirty="0"/>
              <a:t>)</a:t>
            </a:r>
          </a:p>
          <a:p>
            <a:endParaRPr lang="fr-FR" sz="1200" kern="1200" baseline="0" dirty="0">
              <a:solidFill>
                <a:schemeClr val="tx1"/>
              </a:solidFill>
              <a:effectLst/>
              <a:latin typeface="+mn-lt"/>
              <a:ea typeface="+mn-ea"/>
              <a:cs typeface="+mn-cs"/>
            </a:endParaRPr>
          </a:p>
          <a:p>
            <a:r>
              <a:rPr lang="fr-FR" sz="1200" kern="1200" baseline="0" dirty="0">
                <a:solidFill>
                  <a:schemeClr val="tx1"/>
                </a:solidFill>
                <a:effectLst/>
                <a:latin typeface="+mn-lt"/>
                <a:ea typeface="+mn-ea"/>
                <a:cs typeface="+mn-cs"/>
              </a:rPr>
              <a:t>Le commerce international freine la réglementation protectrice des animaux.</a:t>
            </a:r>
          </a:p>
          <a:p>
            <a:r>
              <a:rPr lang="fr-FR" sz="1200" b="1" kern="1200" baseline="0" dirty="0">
                <a:solidFill>
                  <a:schemeClr val="tx1"/>
                </a:solidFill>
                <a:effectLst/>
                <a:latin typeface="+mn-lt"/>
                <a:ea typeface="+mn-ea"/>
                <a:cs typeface="+mn-cs"/>
              </a:rPr>
              <a:t>Nombreux engagements volontaires de producteurs, de distributeurs</a:t>
            </a:r>
            <a:r>
              <a:rPr lang="fr-FR" sz="1200" kern="1200" baseline="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Nombreux colloques juridiques. Notre droit est à deux doigts d’avancer...</a:t>
            </a:r>
            <a:endParaRPr lang="fr-FR" dirty="0"/>
          </a:p>
          <a:p>
            <a:r>
              <a:rPr lang="fr-FR" baseline="0" dirty="0"/>
              <a:t>     </a:t>
            </a:r>
          </a:p>
          <a:p>
            <a:endParaRPr lang="fr-FR" baseline="0" dirty="0"/>
          </a:p>
          <a:p>
            <a:r>
              <a:rPr lang="fr-FR" sz="1200" b="1" kern="1200" baseline="0" dirty="0">
                <a:solidFill>
                  <a:schemeClr val="tx1"/>
                </a:solidFill>
                <a:effectLst/>
                <a:latin typeface="+mn-lt"/>
                <a:ea typeface="+mn-ea"/>
                <a:cs typeface="+mn-cs"/>
              </a:rPr>
              <a:t>La faune sauvage: proie de choix de la cybercriminalité</a:t>
            </a:r>
            <a:r>
              <a:rPr lang="fr-FR" sz="1200" kern="1200" baseline="0" dirty="0">
                <a:solidFill>
                  <a:schemeClr val="tx1"/>
                </a:solidFill>
                <a:effectLst/>
                <a:latin typeface="+mn-lt"/>
                <a:ea typeface="+mn-ea"/>
                <a:cs typeface="+mn-cs"/>
              </a:rPr>
              <a:t>. La France est un pays de transit. Il existe par exemple un trafic de civelles entre la France et la Chine.       CITES, convention de Washington, 1973</a:t>
            </a:r>
            <a:endParaRPr lang="fr-FR" dirty="0"/>
          </a:p>
          <a:p>
            <a:r>
              <a:rPr lang="fr-FR" dirty="0"/>
              <a:t>      </a:t>
            </a:r>
          </a:p>
        </p:txBody>
      </p:sp>
      <p:sp>
        <p:nvSpPr>
          <p:cNvPr id="4" name="Espace réservé du numéro de diapositive 3"/>
          <p:cNvSpPr>
            <a:spLocks noGrp="1"/>
          </p:cNvSpPr>
          <p:nvPr>
            <p:ph type="sldNum" sz="quarter" idx="10"/>
          </p:nvPr>
        </p:nvSpPr>
        <p:spPr/>
        <p:txBody>
          <a:bodyPr/>
          <a:lstStyle/>
          <a:p>
            <a:fld id="{4E12B80B-02AE-4376-90DA-9091603CA9E1}" type="slidenum">
              <a:rPr lang="fr-FR" smtClean="0"/>
              <a:t>24</a:t>
            </a:fld>
            <a:endParaRPr lang="fr-FR"/>
          </a:p>
        </p:txBody>
      </p:sp>
    </p:spTree>
    <p:extLst>
      <p:ext uri="{BB962C8B-B14F-4D97-AF65-F5344CB8AC3E}">
        <p14:creationId xmlns:p14="http://schemas.microsoft.com/office/powerpoint/2010/main" val="267176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25. Les</a:t>
            </a:r>
            <a:r>
              <a:rPr lang="fr-FR" baseline="0" dirty="0"/>
              <a:t> actions conduites et à conduire en e</a:t>
            </a:r>
            <a:r>
              <a:rPr lang="fr-FR" dirty="0"/>
              <a:t>xpérimentation animale.</a:t>
            </a:r>
          </a:p>
          <a:p>
            <a:endParaRPr lang="fr-FR" dirty="0"/>
          </a:p>
          <a:p>
            <a:endParaRPr lang="fr-FR" dirty="0"/>
          </a:p>
          <a:p>
            <a:r>
              <a:rPr lang="fr-FR" sz="1200" b="1" kern="1200" dirty="0">
                <a:solidFill>
                  <a:schemeClr val="tx1"/>
                </a:solidFill>
                <a:effectLst/>
                <a:latin typeface="+mn-lt"/>
                <a:ea typeface="+mn-ea"/>
                <a:cs typeface="+mn-cs"/>
              </a:rPr>
              <a:t>Expérimentation animale:	</a:t>
            </a:r>
            <a:r>
              <a:rPr lang="fr-FR" sz="1200" kern="1200" baseline="0" dirty="0">
                <a:solidFill>
                  <a:schemeClr val="tx1"/>
                </a:solidFill>
                <a:effectLst/>
                <a:latin typeface="+mn-lt"/>
                <a:ea typeface="+mn-ea"/>
                <a:cs typeface="+mn-cs"/>
              </a:rPr>
              <a:t>souris 60%, poissons 16%, rats 9%, lapins 6%, Oiseaux 4%.....porc 0,6%, ruminants 0,5%, carnivores 0,3%, primates 0,2%.</a:t>
            </a:r>
          </a:p>
          <a:p>
            <a:r>
              <a:rPr lang="fr-FR" sz="1200" kern="1200" baseline="0" dirty="0">
                <a:solidFill>
                  <a:schemeClr val="tx1"/>
                </a:solidFill>
                <a:effectLst/>
                <a:latin typeface="+mn-lt"/>
                <a:ea typeface="+mn-ea"/>
                <a:cs typeface="+mn-cs"/>
              </a:rPr>
              <a:t>Répartition de la recherche: fondamentale 43%, médicale 26%, pharmaceutique 25%  </a:t>
            </a:r>
            <a:r>
              <a:rPr lang="fr-FR" sz="1200" b="1" kern="1200" baseline="0" dirty="0">
                <a:solidFill>
                  <a:schemeClr val="tx1"/>
                </a:solidFill>
                <a:effectLst/>
                <a:latin typeface="+mn-lt"/>
                <a:ea typeface="+mn-ea"/>
                <a:cs typeface="+mn-cs"/>
              </a:rPr>
              <a:t>UK et France, même chiffre en 2010: 2,2 millions d’animaux utilisés.</a:t>
            </a:r>
          </a:p>
          <a:p>
            <a:endParaRPr lang="fr-FR" sz="1200" b="1" kern="1200" baseline="0" dirty="0">
              <a:solidFill>
                <a:schemeClr val="tx1"/>
              </a:solidFill>
              <a:effectLst/>
              <a:latin typeface="+mn-lt"/>
              <a:ea typeface="+mn-ea"/>
              <a:cs typeface="+mn-cs"/>
            </a:endParaRPr>
          </a:p>
          <a:p>
            <a:r>
              <a:rPr lang="fr-FR" sz="1200" b="0" kern="1200" baseline="0" dirty="0">
                <a:solidFill>
                  <a:schemeClr val="tx1"/>
                </a:solidFill>
                <a:effectLst/>
                <a:latin typeface="+mn-lt"/>
                <a:ea typeface="+mn-ea"/>
                <a:cs typeface="+mn-cs"/>
              </a:rPr>
              <a:t>Un règlement européen du 30 novembre 2009 est censé avoir mis fin à l’expérimentation animale à des fins cosmétiques.</a:t>
            </a:r>
          </a:p>
          <a:p>
            <a:endParaRPr lang="fr-FR" sz="1200" b="0" kern="1200" baseline="0" dirty="0">
              <a:solidFill>
                <a:schemeClr val="tx1"/>
              </a:solidFill>
              <a:effectLst/>
              <a:latin typeface="+mn-lt"/>
              <a:ea typeface="+mn-ea"/>
              <a:cs typeface="+mn-cs"/>
            </a:endParaRPr>
          </a:p>
          <a:p>
            <a:endParaRPr lang="fr-FR" sz="1200" b="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Les institutions européennes ont adopté le 22 septembre 2010 </a:t>
            </a:r>
            <a:r>
              <a:rPr lang="fr-FR" sz="1200" b="1" i="0" kern="1200" dirty="0">
                <a:solidFill>
                  <a:schemeClr val="tx1"/>
                </a:solidFill>
                <a:effectLst/>
                <a:latin typeface="+mn-lt"/>
                <a:ea typeface="+mn-ea"/>
                <a:cs typeface="+mn-cs"/>
              </a:rPr>
              <a:t>la directive 2010/63/UE </a:t>
            </a:r>
            <a:r>
              <a:rPr lang="fr-FR" sz="1200" b="0" i="0" kern="1200" dirty="0">
                <a:solidFill>
                  <a:schemeClr val="tx1"/>
                </a:solidFill>
                <a:effectLst/>
                <a:latin typeface="+mn-lt"/>
                <a:ea typeface="+mn-ea"/>
                <a:cs typeface="+mn-cs"/>
              </a:rPr>
              <a:t>qui remplace la directive 86/609/CEE datant de 1986 et établit les mesures pour la protection des animaux utilisés à des fins scientifiques et éducatives. </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Elle concerne tous les animaux vertébrés (mammifères, oiseaux, poissons, reptiles, amphibiens) et invertébrés céphalopodes (pieuvres, calmars, seiches).</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L’utilisation de primates est limitée à la recherche fondamentale et médicale pour des maladies graves quand il est impossible d’utiliser d’autres espèces animales. Par contre, le recours aux grands singes (chimpanzé, gorille, orang-outan, bonobo) est interdit. </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La directive impose </a:t>
            </a:r>
            <a:r>
              <a:rPr lang="fr-FR" sz="1200" b="1" i="0" kern="1200" dirty="0">
                <a:solidFill>
                  <a:schemeClr val="tx1"/>
                </a:solidFill>
                <a:effectLst/>
                <a:latin typeface="+mn-lt"/>
                <a:ea typeface="+mn-ea"/>
                <a:cs typeface="+mn-cs"/>
              </a:rPr>
              <a:t>le principe des 3R </a:t>
            </a:r>
            <a:r>
              <a:rPr lang="fr-FR" sz="1200" b="0" i="0" kern="1200" dirty="0">
                <a:solidFill>
                  <a:schemeClr val="tx1"/>
                </a:solidFill>
                <a:effectLst/>
                <a:latin typeface="+mn-lt"/>
                <a:ea typeface="+mn-ea"/>
                <a:cs typeface="+mn-cs"/>
              </a:rPr>
              <a:t>: le </a:t>
            </a:r>
            <a:r>
              <a:rPr lang="fr-FR" sz="1200" b="1" i="0" kern="1200" dirty="0">
                <a:solidFill>
                  <a:schemeClr val="tx1"/>
                </a:solidFill>
                <a:effectLst/>
                <a:latin typeface="+mn-lt"/>
                <a:ea typeface="+mn-ea"/>
                <a:cs typeface="+mn-cs"/>
              </a:rPr>
              <a:t>remplacement</a:t>
            </a:r>
            <a:r>
              <a:rPr lang="fr-FR" sz="1200" b="0" i="0" kern="1200" dirty="0">
                <a:solidFill>
                  <a:schemeClr val="tx1"/>
                </a:solidFill>
                <a:effectLst/>
                <a:latin typeface="+mn-lt"/>
                <a:ea typeface="+mn-ea"/>
                <a:cs typeface="+mn-cs"/>
              </a:rPr>
              <a:t> et la </a:t>
            </a:r>
            <a:r>
              <a:rPr lang="fr-FR" sz="1200" b="1" i="0" kern="1200" dirty="0">
                <a:solidFill>
                  <a:schemeClr val="tx1"/>
                </a:solidFill>
                <a:effectLst/>
                <a:latin typeface="+mn-lt"/>
                <a:ea typeface="+mn-ea"/>
                <a:cs typeface="+mn-cs"/>
              </a:rPr>
              <a:t>réduction</a:t>
            </a:r>
            <a:r>
              <a:rPr lang="fr-FR" sz="1200" b="0" i="0" kern="1200" dirty="0">
                <a:solidFill>
                  <a:schemeClr val="tx1"/>
                </a:solidFill>
                <a:effectLst/>
                <a:latin typeface="+mn-lt"/>
                <a:ea typeface="+mn-ea"/>
                <a:cs typeface="+mn-cs"/>
              </a:rPr>
              <a:t> de l’utilisation d’animaux de laboratoire autant que c'est possible et le </a:t>
            </a:r>
            <a:r>
              <a:rPr lang="fr-FR" sz="1200" b="1" i="0" kern="1200" dirty="0">
                <a:solidFill>
                  <a:schemeClr val="tx1"/>
                </a:solidFill>
                <a:effectLst/>
                <a:latin typeface="+mn-lt"/>
                <a:ea typeface="+mn-ea"/>
                <a:cs typeface="+mn-cs"/>
              </a:rPr>
              <a:t>raffinement</a:t>
            </a:r>
            <a:r>
              <a:rPr lang="fr-FR" sz="1200" b="0" i="0" kern="1200" dirty="0">
                <a:solidFill>
                  <a:schemeClr val="tx1"/>
                </a:solidFill>
                <a:effectLst/>
                <a:latin typeface="+mn-lt"/>
                <a:ea typeface="+mn-ea"/>
                <a:cs typeface="+mn-cs"/>
              </a:rPr>
              <a:t> des méthodes expérimentales utilisées, des conditions d’élevage, d’hébergement et de soins. </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Cette</a:t>
            </a:r>
            <a:r>
              <a:rPr lang="fr-FR" sz="1200" b="0" i="0" kern="1200" baseline="0" dirty="0">
                <a:solidFill>
                  <a:schemeClr val="tx1"/>
                </a:solidFill>
                <a:effectLst/>
                <a:latin typeface="+mn-lt"/>
                <a:ea typeface="+mn-ea"/>
                <a:cs typeface="+mn-cs"/>
              </a:rPr>
              <a:t> directive </a:t>
            </a:r>
            <a:r>
              <a:rPr lang="fr-FR" sz="1200" b="0" i="0" kern="1200" dirty="0">
                <a:solidFill>
                  <a:schemeClr val="tx1"/>
                </a:solidFill>
                <a:effectLst/>
                <a:latin typeface="+mn-lt"/>
                <a:ea typeface="+mn-ea"/>
                <a:cs typeface="+mn-cs"/>
              </a:rPr>
              <a:t> considère que les animaux, à l’exception de ceux qui sont naturellement solitaires, doivent être logés en groupes sociaux stables formés d’individus compatibles. </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L’initiative citoyenne européenne intitulée « Stop vivisection » a demandé l’abrogation de cette directive afin « de présenter à la place une nouvelle proposition de directive visant à mettre fin à l’expérimentation animale ». Le mercredi 3 juin 2015, la Commission européenne a rejeté cette initiative. </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Les projets qui ont recours à l'expérimentation animale doivent faire l'objet d'une évaluation éthique afin d’obtenir une autorisation du ministère de la recherche et se soumettre aux inspections réalisées par les autorités nationales. </a:t>
            </a:r>
          </a:p>
          <a:p>
            <a:r>
              <a:rPr lang="fr-FR" sz="1200" b="0" i="0" kern="1200" dirty="0">
                <a:solidFill>
                  <a:schemeClr val="tx1"/>
                </a:solidFill>
                <a:effectLst/>
                <a:latin typeface="+mn-lt"/>
                <a:ea typeface="+mn-ea"/>
                <a:cs typeface="+mn-cs"/>
              </a:rPr>
              <a:t>CNEA devenue Commission nationale de protection des animaux utilisés à des fins scientifiques</a:t>
            </a:r>
          </a:p>
          <a:p>
            <a:r>
              <a:rPr lang="fr-FR" sz="1200" b="0" i="0" kern="1200" dirty="0">
                <a:solidFill>
                  <a:schemeClr val="tx1"/>
                </a:solidFill>
                <a:effectLst/>
                <a:latin typeface="+mn-lt"/>
                <a:ea typeface="+mn-ea"/>
                <a:cs typeface="+mn-cs"/>
              </a:rPr>
              <a:t>CNREEA</a:t>
            </a:r>
          </a:p>
          <a:p>
            <a:endParaRPr lang="fr-FR" sz="1200" b="1" kern="1200" dirty="0">
              <a:solidFill>
                <a:schemeClr val="tx1"/>
              </a:solidFill>
              <a:effectLst/>
              <a:latin typeface="+mn-lt"/>
              <a:ea typeface="+mn-ea"/>
              <a:cs typeface="+mn-cs"/>
            </a:endParaRPr>
          </a:p>
          <a:p>
            <a:endParaRPr lang="fr-FR" b="0" dirty="0"/>
          </a:p>
        </p:txBody>
      </p:sp>
      <p:sp>
        <p:nvSpPr>
          <p:cNvPr id="4" name="Espace réservé du numéro de diapositive 3"/>
          <p:cNvSpPr>
            <a:spLocks noGrp="1"/>
          </p:cNvSpPr>
          <p:nvPr>
            <p:ph type="sldNum" sz="quarter" idx="10"/>
          </p:nvPr>
        </p:nvSpPr>
        <p:spPr/>
        <p:txBody>
          <a:bodyPr/>
          <a:lstStyle/>
          <a:p>
            <a:fld id="{4E12B80B-02AE-4376-90DA-9091603CA9E1}" type="slidenum">
              <a:rPr lang="fr-FR" smtClean="0"/>
              <a:t>25</a:t>
            </a:fld>
            <a:endParaRPr lang="fr-FR"/>
          </a:p>
        </p:txBody>
      </p:sp>
    </p:spTree>
    <p:extLst>
      <p:ext uri="{BB962C8B-B14F-4D97-AF65-F5344CB8AC3E}">
        <p14:creationId xmlns:p14="http://schemas.microsoft.com/office/powerpoint/2010/main" val="267176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26. Les actions conduites</a:t>
            </a:r>
            <a:r>
              <a:rPr lang="fr-FR" baseline="0" dirty="0"/>
              <a:t> et à conduire en élevage</a:t>
            </a:r>
          </a:p>
          <a:p>
            <a:endParaRPr lang="fr-FR" b="0" baseline="0" dirty="0"/>
          </a:p>
          <a:p>
            <a:r>
              <a:rPr lang="fr-FR" sz="1200" b="0" kern="1200" baseline="0" dirty="0">
                <a:solidFill>
                  <a:schemeClr val="tx1"/>
                </a:solidFill>
                <a:effectLst/>
                <a:latin typeface="+mn-lt"/>
                <a:ea typeface="+mn-ea"/>
                <a:cs typeface="+mn-cs"/>
              </a:rPr>
              <a:t>Sans doute a-t-on fini par confondre élevage et élevage industriel, véritable oxymore.</a:t>
            </a:r>
          </a:p>
          <a:p>
            <a:r>
              <a:rPr lang="fr-FR" sz="1200" b="0" kern="1200" dirty="0">
                <a:solidFill>
                  <a:schemeClr val="tx1"/>
                </a:solidFill>
                <a:effectLst/>
                <a:latin typeface="+mn-lt"/>
                <a:ea typeface="+mn-ea"/>
                <a:cs typeface="+mn-cs"/>
              </a:rPr>
              <a:t>Productions animales/ E</a:t>
            </a:r>
            <a:r>
              <a:rPr lang="fr-FR" sz="1200" kern="1200" dirty="0">
                <a:solidFill>
                  <a:schemeClr val="tx1"/>
                </a:solidFill>
                <a:effectLst/>
                <a:latin typeface="+mn-lt"/>
                <a:ea typeface="+mn-ea"/>
                <a:cs typeface="+mn-cs"/>
              </a:rPr>
              <a:t>levage </a:t>
            </a:r>
            <a:r>
              <a:rPr lang="fr-FR" sz="1200" b="0" kern="1200" dirty="0">
                <a:solidFill>
                  <a:schemeClr val="tx1"/>
                </a:solidFill>
                <a:effectLst/>
                <a:latin typeface="+mn-lt"/>
                <a:ea typeface="+mn-ea"/>
                <a:cs typeface="+mn-cs"/>
              </a:rPr>
              <a:t>intensif</a:t>
            </a:r>
            <a:r>
              <a:rPr lang="fr-FR" sz="1200" b="0" kern="1200" baseline="0" dirty="0">
                <a:solidFill>
                  <a:schemeClr val="tx1"/>
                </a:solidFill>
                <a:effectLst/>
                <a:latin typeface="+mn-lt"/>
                <a:ea typeface="+mn-ea"/>
                <a:cs typeface="+mn-cs"/>
              </a:rPr>
              <a:t> /</a:t>
            </a:r>
            <a:r>
              <a:rPr lang="fr-FR" sz="1200" b="0" kern="1200" dirty="0">
                <a:solidFill>
                  <a:schemeClr val="tx1"/>
                </a:solidFill>
                <a:effectLst/>
                <a:latin typeface="+mn-lt"/>
                <a:ea typeface="+mn-ea"/>
                <a:cs typeface="+mn-cs"/>
              </a:rPr>
              <a:t> E</a:t>
            </a:r>
            <a:r>
              <a:rPr lang="fr-FR" sz="1200" kern="1200" dirty="0">
                <a:solidFill>
                  <a:schemeClr val="tx1"/>
                </a:solidFill>
                <a:effectLst/>
                <a:latin typeface="+mn-lt"/>
                <a:ea typeface="+mn-ea"/>
                <a:cs typeface="+mn-cs"/>
              </a:rPr>
              <a:t>levage </a:t>
            </a:r>
            <a:r>
              <a:rPr lang="fr-FR" sz="1200" b="0" kern="1200" dirty="0">
                <a:solidFill>
                  <a:schemeClr val="tx1"/>
                </a:solidFill>
                <a:effectLst/>
                <a:latin typeface="+mn-lt"/>
                <a:ea typeface="+mn-ea"/>
                <a:cs typeface="+mn-cs"/>
              </a:rPr>
              <a:t>sans sol/</a:t>
            </a:r>
            <a:r>
              <a:rPr lang="fr-FR" sz="1200" b="0" kern="1200" baseline="0" dirty="0">
                <a:solidFill>
                  <a:schemeClr val="tx1"/>
                </a:solidFill>
                <a:effectLst/>
                <a:latin typeface="+mn-lt"/>
                <a:ea typeface="+mn-ea"/>
                <a:cs typeface="+mn-cs"/>
              </a:rPr>
              <a:t> Usines! /</a:t>
            </a:r>
            <a:r>
              <a:rPr lang="fr-FR" sz="1200" kern="1200" dirty="0">
                <a:solidFill>
                  <a:schemeClr val="tx1"/>
                </a:solidFill>
                <a:effectLst/>
                <a:latin typeface="+mn-lt"/>
                <a:ea typeface="+mn-ea"/>
                <a:cs typeface="+mn-cs"/>
              </a:rPr>
              <a:t> Animaux</a:t>
            </a:r>
            <a:r>
              <a:rPr lang="fr-FR" sz="1200" kern="1200" baseline="0" dirty="0">
                <a:solidFill>
                  <a:schemeClr val="tx1"/>
                </a:solidFill>
                <a:effectLst/>
                <a:latin typeface="+mn-lt"/>
                <a:ea typeface="+mn-ea"/>
                <a:cs typeface="+mn-cs"/>
              </a:rPr>
              <a:t> </a:t>
            </a:r>
            <a:r>
              <a:rPr lang="fr-FR" sz="1200" b="0" kern="1200" dirty="0">
                <a:solidFill>
                  <a:schemeClr val="tx1"/>
                </a:solidFill>
                <a:effectLst/>
                <a:latin typeface="+mn-lt"/>
                <a:ea typeface="+mn-ea"/>
                <a:cs typeface="+mn-cs"/>
              </a:rPr>
              <a:t>en grand nombre  confinés, concentrés,</a:t>
            </a:r>
            <a:r>
              <a:rPr lang="fr-FR" sz="1200" b="0" kern="1200" baseline="0" dirty="0">
                <a:solidFill>
                  <a:schemeClr val="tx1"/>
                </a:solidFill>
                <a:effectLst/>
                <a:latin typeface="+mn-lt"/>
                <a:ea typeface="+mn-ea"/>
                <a:cs typeface="+mn-cs"/>
              </a:rPr>
              <a:t> </a:t>
            </a:r>
            <a:r>
              <a:rPr lang="fr-FR" sz="1200" b="0" kern="1200" dirty="0">
                <a:solidFill>
                  <a:schemeClr val="tx1"/>
                </a:solidFill>
                <a:effectLst/>
                <a:latin typeface="+mn-lt"/>
                <a:ea typeface="+mn-ea"/>
                <a:cs typeface="+mn-cs"/>
              </a:rPr>
              <a:t>transportés </a:t>
            </a:r>
            <a:r>
              <a:rPr lang="fr-FR" sz="1200" kern="1200" dirty="0">
                <a:solidFill>
                  <a:schemeClr val="tx1"/>
                </a:solidFill>
                <a:effectLst/>
                <a:latin typeface="+mn-lt"/>
                <a:ea typeface="+mn-ea"/>
                <a:cs typeface="+mn-cs"/>
              </a:rPr>
              <a:t>à divers stades de leur production sur de grandes distances. L’élevage concentrationnaire conduit à des </a:t>
            </a:r>
            <a:r>
              <a:rPr lang="fr-FR" sz="1200" b="0" kern="1200" dirty="0">
                <a:solidFill>
                  <a:schemeClr val="tx1"/>
                </a:solidFill>
                <a:effectLst/>
                <a:latin typeface="+mn-lt"/>
                <a:ea typeface="+mn-ea"/>
                <a:cs typeface="+mn-cs"/>
              </a:rPr>
              <a:t>mutilations</a:t>
            </a:r>
            <a:r>
              <a:rPr lang="fr-FR" sz="1200" kern="1200" dirty="0">
                <a:solidFill>
                  <a:schemeClr val="tx1"/>
                </a:solidFill>
                <a:effectLst/>
                <a:latin typeface="+mn-lt"/>
                <a:ea typeface="+mn-ea"/>
                <a:cs typeface="+mn-cs"/>
              </a:rPr>
              <a:t> programmées</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a:t>
            </a:r>
            <a:r>
              <a:rPr lang="fr-FR" sz="1200" kern="1200" dirty="0" err="1">
                <a:solidFill>
                  <a:schemeClr val="tx1"/>
                </a:solidFill>
                <a:effectLst/>
                <a:latin typeface="+mn-lt"/>
                <a:ea typeface="+mn-ea"/>
                <a:cs typeface="+mn-cs"/>
              </a:rPr>
              <a:t>débecquage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caudectomies</a:t>
            </a:r>
            <a:r>
              <a:rPr lang="fr-FR" sz="1200" kern="1200" dirty="0">
                <a:solidFill>
                  <a:schemeClr val="tx1"/>
                </a:solidFill>
                <a:effectLst/>
                <a:latin typeface="+mn-lt"/>
                <a:ea typeface="+mn-ea"/>
                <a:cs typeface="+mn-cs"/>
              </a:rPr>
              <a:t>…)</a:t>
            </a:r>
            <a:r>
              <a:rPr lang="fr-FR" sz="1200" kern="1200" baseline="0" dirty="0">
                <a:solidFill>
                  <a:schemeClr val="tx1"/>
                </a:solidFill>
                <a:effectLst/>
                <a:latin typeface="+mn-lt"/>
                <a:ea typeface="+mn-ea"/>
                <a:cs typeface="+mn-cs"/>
              </a:rPr>
              <a:t> =</a:t>
            </a:r>
            <a:r>
              <a:rPr lang="fr-FR" sz="1200" b="0" kern="1200" dirty="0">
                <a:solidFill>
                  <a:schemeClr val="tx1"/>
                </a:solidFill>
                <a:effectLst/>
                <a:latin typeface="+mn-lt"/>
                <a:ea typeface="+mn-ea"/>
                <a:cs typeface="+mn-cs"/>
              </a:rPr>
              <a:t>actes douloureux</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réalisés sans anesthésie. </a:t>
            </a:r>
          </a:p>
          <a:p>
            <a:endParaRPr lang="fr-FR" sz="1200" kern="1200" dirty="0">
              <a:solidFill>
                <a:schemeClr val="tx1"/>
              </a:solidFill>
              <a:effectLst/>
              <a:latin typeface="+mn-lt"/>
              <a:ea typeface="+mn-ea"/>
              <a:cs typeface="+mn-cs"/>
            </a:endParaRPr>
          </a:p>
          <a:p>
            <a:r>
              <a:rPr lang="fr-FR" sz="1200" b="0" kern="1200" dirty="0">
                <a:solidFill>
                  <a:schemeClr val="tx1"/>
                </a:solidFill>
                <a:effectLst/>
                <a:latin typeface="+mn-lt"/>
                <a:ea typeface="+mn-ea"/>
                <a:cs typeface="+mn-cs"/>
              </a:rPr>
              <a:t>Les abattoirs, </a:t>
            </a:r>
            <a:r>
              <a:rPr lang="fr-FR" sz="1200" kern="1200" dirty="0">
                <a:solidFill>
                  <a:schemeClr val="tx1"/>
                </a:solidFill>
                <a:effectLst/>
                <a:latin typeface="+mn-lt"/>
                <a:ea typeface="+mn-ea"/>
                <a:cs typeface="+mn-cs"/>
              </a:rPr>
              <a:t>depuis le premier abattoir industriel de Chicago… Monde clos.</a:t>
            </a:r>
          </a:p>
          <a:p>
            <a:r>
              <a:rPr lang="fr-FR" sz="1200" kern="1200" dirty="0">
                <a:solidFill>
                  <a:schemeClr val="tx1"/>
                </a:solidFill>
                <a:effectLst/>
                <a:latin typeface="+mn-lt"/>
                <a:ea typeface="+mn-ea"/>
                <a:cs typeface="+mn-cs"/>
              </a:rPr>
              <a:t>Pratiques maltraitantes qui provoquent l’indignation générale. Ces questions ne sont pas réglées. Comité national d’éthique des abattoirs.</a:t>
            </a:r>
          </a:p>
          <a:p>
            <a:endParaRPr lang="fr-FR" sz="1200" kern="1200" dirty="0">
              <a:solidFill>
                <a:schemeClr val="tx1"/>
              </a:solidFill>
              <a:effectLst/>
              <a:latin typeface="+mn-lt"/>
              <a:ea typeface="+mn-ea"/>
              <a:cs typeface="+mn-cs"/>
            </a:endParaRPr>
          </a:p>
          <a:p>
            <a:r>
              <a:rPr lang="fr-FR" sz="1200" b="0" kern="1200" dirty="0">
                <a:solidFill>
                  <a:schemeClr val="tx1"/>
                </a:solidFill>
                <a:effectLst/>
                <a:latin typeface="+mn-lt"/>
                <a:ea typeface="+mn-ea"/>
                <a:cs typeface="+mn-cs"/>
              </a:rPr>
              <a:t>Populations occidentales urbaines /</a:t>
            </a:r>
            <a:r>
              <a:rPr lang="fr-FR" sz="1200" b="0" kern="1200" baseline="0" dirty="0">
                <a:solidFill>
                  <a:schemeClr val="tx1"/>
                </a:solidFill>
                <a:effectLst/>
                <a:latin typeface="+mn-lt"/>
                <a:ea typeface="+mn-ea"/>
                <a:cs typeface="+mn-cs"/>
              </a:rPr>
              <a:t> coupées de la nature, de la vie, de la mort/</a:t>
            </a:r>
            <a:r>
              <a:rPr lang="fr-FR" sz="1200" kern="1200" dirty="0">
                <a:solidFill>
                  <a:schemeClr val="tx1"/>
                </a:solidFill>
                <a:effectLst/>
                <a:latin typeface="+mn-lt"/>
                <a:ea typeface="+mn-ea"/>
                <a:cs typeface="+mn-cs"/>
              </a:rPr>
              <a:t> seule référence à l’animal: animal de compagnie </a:t>
            </a:r>
            <a:r>
              <a:rPr lang="fr-FR" sz="1200" kern="1200" baseline="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b="0" kern="1200" dirty="0">
                <a:solidFill>
                  <a:schemeClr val="tx1"/>
                </a:solidFill>
                <a:effectLst/>
                <a:latin typeface="+mn-lt"/>
                <a:ea typeface="+mn-ea"/>
                <a:cs typeface="+mn-cs"/>
              </a:rPr>
              <a:t>Prise de conscience de la mort </a:t>
            </a:r>
            <a:r>
              <a:rPr lang="fr-FR" sz="1200" kern="1200" dirty="0">
                <a:solidFill>
                  <a:schemeClr val="tx1"/>
                </a:solidFill>
                <a:effectLst/>
                <a:latin typeface="+mn-lt"/>
                <a:ea typeface="+mn-ea"/>
                <a:cs typeface="+mn-cs"/>
              </a:rPr>
              <a:t>infligée par l’homme à l’animal pour sa transformation en viande, dont la consommation n’avait cessé de croître après la seconde guerre mondiale. </a:t>
            </a:r>
          </a:p>
          <a:p>
            <a:endParaRPr lang="fr-FR" baseline="0" dirty="0"/>
          </a:p>
          <a:p>
            <a:endParaRPr lang="fr-FR" baseline="0" dirty="0"/>
          </a:p>
          <a:p>
            <a:r>
              <a:rPr lang="fr-FR" baseline="0" dirty="0"/>
              <a:t>Incontestablement depuis plus d’un demi-siècle le cerveau était ignoré dans la production!</a:t>
            </a:r>
            <a:endParaRPr lang="fr-FR" dirty="0"/>
          </a:p>
          <a:p>
            <a:endParaRPr lang="fr-FR" dirty="0"/>
          </a:p>
          <a:p>
            <a:r>
              <a:rPr lang="fr-FR" dirty="0"/>
              <a:t>Commande </a:t>
            </a:r>
            <a:r>
              <a:rPr lang="fr-FR" dirty="0" err="1"/>
              <a:t>ESCo</a:t>
            </a:r>
            <a:r>
              <a:rPr lang="fr-FR" dirty="0"/>
              <a:t> sur les douleurs animales après les Rencontres Animal</a:t>
            </a:r>
            <a:r>
              <a:rPr lang="fr-FR" baseline="0" dirty="0"/>
              <a:t> et Société.</a:t>
            </a:r>
            <a:endParaRPr lang="fr-FR" dirty="0"/>
          </a:p>
          <a:p>
            <a:endParaRPr lang="fr-FR" dirty="0"/>
          </a:p>
          <a:p>
            <a:r>
              <a:rPr lang="fr-FR" dirty="0"/>
              <a:t>Ayant reconnu la réalité des douleurs animales en élevage, on a appris à les évaluer, on peut et on doit les prévenir ou, tout au moins les atténuer.</a:t>
            </a:r>
          </a:p>
          <a:p>
            <a:endParaRPr lang="fr-FR" dirty="0"/>
          </a:p>
          <a:p>
            <a:r>
              <a:rPr lang="fr-FR" dirty="0"/>
              <a:t>Il y a, toujours pendante, la question des</a:t>
            </a:r>
            <a:r>
              <a:rPr lang="fr-FR" baseline="0" dirty="0"/>
              <a:t> douleurs au moment de l’abattage. Des actions pourraient être conduites pour les supprimer. Il y a des pistes pour réduire les douleurs des animaux d’élevage, exprimées sous la formule des trois S: supprimer, substituer, soulager.</a:t>
            </a:r>
          </a:p>
          <a:p>
            <a:endParaRPr lang="fr-FR" baseline="0" dirty="0"/>
          </a:p>
          <a:p>
            <a:r>
              <a:rPr lang="fr-FR" baseline="0" dirty="0"/>
              <a:t>Il y a, de façon plus globale, la question du bien-être au moment de l’élevage, également pendant les phases de transport des animaux puis jusqu’à l’abattoir.</a:t>
            </a:r>
            <a:endParaRPr lang="fr-FR" dirty="0"/>
          </a:p>
          <a:p>
            <a:endParaRPr lang="fr-FR" dirty="0"/>
          </a:p>
          <a:p>
            <a:r>
              <a:rPr lang="fr-FR" sz="1200" kern="1200" baseline="0" dirty="0">
                <a:solidFill>
                  <a:schemeClr val="tx1"/>
                </a:solidFill>
                <a:effectLst/>
                <a:latin typeface="+mn-lt"/>
                <a:ea typeface="+mn-ea"/>
                <a:cs typeface="+mn-cs"/>
              </a:rPr>
              <a:t>Comité national d’éthique des abattoirs.</a:t>
            </a:r>
          </a:p>
          <a:p>
            <a:endParaRPr lang="fr-FR" sz="120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E12B80B-02AE-4376-90DA-9091603CA9E1}" type="slidenum">
              <a:rPr lang="fr-FR" smtClean="0"/>
              <a:t>26</a:t>
            </a:fld>
            <a:endParaRPr lang="fr-FR"/>
          </a:p>
        </p:txBody>
      </p:sp>
    </p:spTree>
    <p:extLst>
      <p:ext uri="{BB962C8B-B14F-4D97-AF65-F5344CB8AC3E}">
        <p14:creationId xmlns:p14="http://schemas.microsoft.com/office/powerpoint/2010/main" val="267176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27. Les actions conduites et à conduire avec</a:t>
            </a:r>
            <a:r>
              <a:rPr lang="fr-FR" baseline="0" dirty="0"/>
              <a:t> les animaux de compagnie.</a:t>
            </a:r>
            <a:endParaRPr lang="fr-FR" dirty="0"/>
          </a:p>
          <a:p>
            <a:endParaRPr lang="fr-FR" dirty="0"/>
          </a:p>
          <a:p>
            <a:r>
              <a:rPr lang="fr-FR" dirty="0"/>
              <a:t>Animaux de compagnie et rapport Dombreval:</a:t>
            </a:r>
          </a:p>
          <a:p>
            <a:endParaRPr lang="fr-FR" dirty="0"/>
          </a:p>
          <a:p>
            <a:pPr marL="171450" indent="-171450">
              <a:buFont typeface="Arial" panose="020B0604020202020204" pitchFamily="34" charset="0"/>
              <a:buChar char="•"/>
            </a:pPr>
            <a:r>
              <a:rPr lang="fr-FR" u="sng" dirty="0"/>
              <a:t>La maltraitance animale</a:t>
            </a:r>
          </a:p>
          <a:p>
            <a:pPr marL="171450" indent="-171450">
              <a:buFont typeface="Arial" panose="020B0604020202020204" pitchFamily="34" charset="0"/>
              <a:buChar char="•"/>
            </a:pPr>
            <a:endParaRPr lang="fr-FR" u="sng" dirty="0"/>
          </a:p>
          <a:p>
            <a:pPr marL="0" indent="0">
              <a:buFont typeface="Arial" panose="020B0604020202020204" pitchFamily="34" charset="0"/>
              <a:buNone/>
            </a:pPr>
            <a:r>
              <a:rPr lang="fr-FR" u="none" dirty="0"/>
              <a:t>	-les</a:t>
            </a:r>
            <a:r>
              <a:rPr lang="fr-FR" u="none" baseline="0" dirty="0"/>
              <a:t> abandons</a:t>
            </a:r>
          </a:p>
          <a:p>
            <a:pPr marL="0" indent="0">
              <a:buFont typeface="Arial" panose="020B0604020202020204" pitchFamily="34" charset="0"/>
              <a:buNone/>
            </a:pPr>
            <a:r>
              <a:rPr lang="fr-FR" u="none" baseline="0" dirty="0"/>
              <a:t>	-la maltraitance ordinaire, les violences domestiques, lien avec les violences humaines</a:t>
            </a:r>
          </a:p>
          <a:p>
            <a:pPr marL="0" indent="0">
              <a:buFont typeface="Arial" panose="020B0604020202020204" pitchFamily="34" charset="0"/>
              <a:buNone/>
            </a:pPr>
            <a:r>
              <a:rPr lang="fr-FR" u="none" baseline="0" dirty="0"/>
              <a:t>	-la zoophilie</a:t>
            </a:r>
          </a:p>
          <a:p>
            <a:pPr marL="0" indent="0">
              <a:buFont typeface="Arial" panose="020B0604020202020204" pitchFamily="34" charset="0"/>
              <a:buNone/>
            </a:pPr>
            <a:r>
              <a:rPr lang="fr-FR" u="none" baseline="0" dirty="0"/>
              <a:t>	-les trafics d’animaux</a:t>
            </a:r>
          </a:p>
          <a:p>
            <a:pPr marL="0" indent="0">
              <a:buFont typeface="Arial" panose="020B0604020202020204" pitchFamily="34" charset="0"/>
              <a:buNone/>
            </a:pPr>
            <a:r>
              <a:rPr lang="fr-FR" u="none" baseline="0" dirty="0"/>
              <a:t>	-la question des NAC</a:t>
            </a:r>
          </a:p>
          <a:p>
            <a:pPr marL="0" indent="0">
              <a:buFont typeface="Arial" panose="020B0604020202020204" pitchFamily="34" charset="0"/>
              <a:buNone/>
            </a:pPr>
            <a:r>
              <a:rPr lang="fr-FR" u="none" baseline="0" dirty="0"/>
              <a:t>	-la question des </a:t>
            </a:r>
            <a:r>
              <a:rPr lang="fr-FR" u="none" baseline="0" dirty="0" err="1"/>
              <a:t>hypertypes</a:t>
            </a:r>
            <a:endParaRPr lang="fr-FR" u="none" dirty="0"/>
          </a:p>
          <a:p>
            <a:pPr marL="0" indent="0">
              <a:buFont typeface="Arial" panose="020B0604020202020204" pitchFamily="34" charset="0"/>
              <a:buNone/>
            </a:pPr>
            <a:endParaRPr lang="fr-FR" u="sng" dirty="0"/>
          </a:p>
          <a:p>
            <a:pPr marL="171450" indent="-171450">
              <a:buFont typeface="Arial" panose="020B0604020202020204" pitchFamily="34" charset="0"/>
              <a:buChar char="•"/>
            </a:pPr>
            <a:r>
              <a:rPr lang="fr-FR" u="sng" dirty="0"/>
              <a:t>Les animaux dangereux</a:t>
            </a:r>
          </a:p>
          <a:p>
            <a:pPr marL="0" indent="0">
              <a:buFont typeface="Arial" panose="020B0604020202020204" pitchFamily="34" charset="0"/>
              <a:buNone/>
            </a:pPr>
            <a:endParaRPr lang="fr-FR" u="sng" dirty="0"/>
          </a:p>
          <a:p>
            <a:pPr marL="0" indent="0">
              <a:buFont typeface="Arial" panose="020B0604020202020204" pitchFamily="34" charset="0"/>
              <a:buNone/>
            </a:pPr>
            <a:r>
              <a:rPr lang="fr-FR" u="none" dirty="0"/>
              <a:t>	-chiens susceptibles d’être dangereux</a:t>
            </a:r>
          </a:p>
          <a:p>
            <a:pPr marL="0" indent="0">
              <a:buFont typeface="Arial" panose="020B0604020202020204" pitchFamily="34" charset="0"/>
              <a:buNone/>
            </a:pPr>
            <a:r>
              <a:rPr lang="fr-FR" u="none" dirty="0"/>
              <a:t>	-NAC</a:t>
            </a:r>
          </a:p>
        </p:txBody>
      </p:sp>
      <p:sp>
        <p:nvSpPr>
          <p:cNvPr id="4" name="Espace réservé du numéro de diapositive 3"/>
          <p:cNvSpPr>
            <a:spLocks noGrp="1"/>
          </p:cNvSpPr>
          <p:nvPr>
            <p:ph type="sldNum" sz="quarter" idx="10"/>
          </p:nvPr>
        </p:nvSpPr>
        <p:spPr/>
        <p:txBody>
          <a:bodyPr/>
          <a:lstStyle/>
          <a:p>
            <a:fld id="{4E12B80B-02AE-4376-90DA-9091603CA9E1}" type="slidenum">
              <a:rPr lang="fr-FR" smtClean="0"/>
              <a:t>27</a:t>
            </a:fld>
            <a:endParaRPr lang="fr-FR"/>
          </a:p>
        </p:txBody>
      </p:sp>
    </p:spTree>
    <p:extLst>
      <p:ext uri="{BB962C8B-B14F-4D97-AF65-F5344CB8AC3E}">
        <p14:creationId xmlns:p14="http://schemas.microsoft.com/office/powerpoint/2010/main" val="2671763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28. Conclusion</a:t>
            </a:r>
          </a:p>
          <a:p>
            <a:endParaRPr lang="fr-FR" dirty="0"/>
          </a:p>
          <a:p>
            <a:r>
              <a:rPr lang="fr-FR" dirty="0"/>
              <a:t>Les acquis scientifiques</a:t>
            </a:r>
            <a:r>
              <a:rPr lang="fr-FR" baseline="0" dirty="0"/>
              <a:t> imposent de reprendre les réflexions morales sur notre comportement vis-à-vis des animaux.</a:t>
            </a:r>
          </a:p>
          <a:p>
            <a:r>
              <a:rPr lang="fr-FR" baseline="0" dirty="0"/>
              <a:t>La question de la responsabilité  de l’homme vis-à-vis de l’animal est posée.</a:t>
            </a:r>
          </a:p>
          <a:p>
            <a:endParaRPr lang="fr-FR" baseline="0" dirty="0"/>
          </a:p>
          <a:p>
            <a:r>
              <a:rPr lang="fr-FR" baseline="0" dirty="0" err="1"/>
              <a:t>Norin</a:t>
            </a:r>
            <a:r>
              <a:rPr lang="fr-FR" baseline="0" dirty="0"/>
              <a:t> CHAI : « Ces acquis scientifiques sont plus qu’un simple progrès des connaissances, ils constituent une inflexion majeure de notre civilisation. »</a:t>
            </a:r>
            <a:endParaRPr lang="fr-FR" dirty="0"/>
          </a:p>
        </p:txBody>
      </p:sp>
      <p:sp>
        <p:nvSpPr>
          <p:cNvPr id="4" name="Espace réservé du numéro de diapositive 3"/>
          <p:cNvSpPr>
            <a:spLocks noGrp="1"/>
          </p:cNvSpPr>
          <p:nvPr>
            <p:ph type="sldNum" sz="quarter" idx="10"/>
          </p:nvPr>
        </p:nvSpPr>
        <p:spPr/>
        <p:txBody>
          <a:bodyPr/>
          <a:lstStyle/>
          <a:p>
            <a:fld id="{4E12B80B-02AE-4376-90DA-9091603CA9E1}" type="slidenum">
              <a:rPr lang="fr-FR" smtClean="0"/>
              <a:t>28</a:t>
            </a:fld>
            <a:endParaRPr lang="fr-FR"/>
          </a:p>
        </p:txBody>
      </p:sp>
    </p:spTree>
    <p:extLst>
      <p:ext uri="{BB962C8B-B14F-4D97-AF65-F5344CB8AC3E}">
        <p14:creationId xmlns:p14="http://schemas.microsoft.com/office/powerpoint/2010/main" val="653154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3. Le plan:</a:t>
            </a:r>
          </a:p>
          <a:p>
            <a:endParaRPr lang="fr-FR" dirty="0"/>
          </a:p>
          <a:p>
            <a:r>
              <a:rPr lang="fr-FR" dirty="0"/>
              <a:t>Trois mouvements</a:t>
            </a:r>
            <a:r>
              <a:rPr lang="fr-FR" baseline="0" dirty="0"/>
              <a:t> de mon développement.</a:t>
            </a:r>
          </a:p>
          <a:p>
            <a:r>
              <a:rPr lang="fr-FR" baseline="0" dirty="0"/>
              <a:t>Passé, présent, futur.</a:t>
            </a:r>
            <a:endParaRPr lang="fr-FR" dirty="0"/>
          </a:p>
        </p:txBody>
      </p:sp>
      <p:sp>
        <p:nvSpPr>
          <p:cNvPr id="4" name="Espace réservé du numéro de diapositive 3"/>
          <p:cNvSpPr>
            <a:spLocks noGrp="1"/>
          </p:cNvSpPr>
          <p:nvPr>
            <p:ph type="sldNum" sz="quarter" idx="10"/>
          </p:nvPr>
        </p:nvSpPr>
        <p:spPr/>
        <p:txBody>
          <a:bodyPr/>
          <a:lstStyle/>
          <a:p>
            <a:fld id="{4E12B80B-02AE-4376-90DA-9091603CA9E1}" type="slidenum">
              <a:rPr lang="fr-FR" smtClean="0"/>
              <a:t>3</a:t>
            </a:fld>
            <a:endParaRPr lang="fr-FR"/>
          </a:p>
        </p:txBody>
      </p:sp>
    </p:spTree>
    <p:extLst>
      <p:ext uri="{BB962C8B-B14F-4D97-AF65-F5344CB8AC3E}">
        <p14:creationId xmlns:p14="http://schemas.microsoft.com/office/powerpoint/2010/main" val="2335466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4. Des définitions</a:t>
            </a:r>
          </a:p>
          <a:p>
            <a:endParaRPr lang="fr-FR" dirty="0"/>
          </a:p>
          <a:p>
            <a:endParaRPr lang="fr-FR" dirty="0"/>
          </a:p>
          <a:p>
            <a:endParaRPr lang="fr-FR" dirty="0"/>
          </a:p>
          <a:p>
            <a:r>
              <a:rPr lang="fr-FR" dirty="0"/>
              <a:t>En</a:t>
            </a:r>
            <a:r>
              <a:rPr lang="fr-FR" baseline="0" dirty="0"/>
              <a:t> tant que</a:t>
            </a:r>
            <a:r>
              <a:rPr lang="fr-FR" dirty="0"/>
              <a:t> préambule indispensable et nécessairement long.</a:t>
            </a:r>
          </a:p>
        </p:txBody>
      </p:sp>
      <p:sp>
        <p:nvSpPr>
          <p:cNvPr id="4" name="Espace réservé du numéro de diapositive 3"/>
          <p:cNvSpPr>
            <a:spLocks noGrp="1"/>
          </p:cNvSpPr>
          <p:nvPr>
            <p:ph type="sldNum" sz="quarter" idx="10"/>
          </p:nvPr>
        </p:nvSpPr>
        <p:spPr/>
        <p:txBody>
          <a:bodyPr/>
          <a:lstStyle/>
          <a:p>
            <a:fld id="{4E12B80B-02AE-4376-90DA-9091603CA9E1}" type="slidenum">
              <a:rPr lang="fr-FR" smtClean="0"/>
              <a:t>4</a:t>
            </a:fld>
            <a:endParaRPr lang="fr-FR"/>
          </a:p>
        </p:txBody>
      </p:sp>
    </p:spTree>
    <p:extLst>
      <p:ext uri="{BB962C8B-B14F-4D97-AF65-F5344CB8AC3E}">
        <p14:creationId xmlns:p14="http://schemas.microsoft.com/office/powerpoint/2010/main" val="2766728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5. Animal,</a:t>
            </a:r>
            <a:r>
              <a:rPr lang="fr-FR" baseline="0" dirty="0"/>
              <a:t> animaux.</a:t>
            </a:r>
            <a:endParaRPr lang="fr-FR" dirty="0"/>
          </a:p>
          <a:p>
            <a:endParaRPr lang="fr-FR" dirty="0"/>
          </a:p>
          <a:p>
            <a:r>
              <a:rPr lang="fr-FR" dirty="0"/>
              <a:t>Ce suricate en position bipède n’est là que pour illustrer la notion d’animal (et d’animaux).</a:t>
            </a:r>
          </a:p>
          <a:p>
            <a:endParaRPr lang="fr-FR" dirty="0"/>
          </a:p>
          <a:p>
            <a:r>
              <a:rPr lang="fr-FR" dirty="0"/>
              <a:t>Un</a:t>
            </a:r>
            <a:r>
              <a:rPr lang="fr-FR" baseline="0" dirty="0"/>
              <a:t> mot sur l’emploi assez fréquent du singulier là où un pluriel semblerait s’imposer.</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Dans le langage courant, le terme « animal » ou « </a:t>
            </a:r>
            <a:r>
              <a:rPr lang="fr-FR" sz="1200" b="0" i="0" u="none" strike="noStrike" kern="1200" dirty="0">
                <a:solidFill>
                  <a:schemeClr val="tx1"/>
                </a:solidFill>
                <a:effectLst/>
                <a:latin typeface="+mn-lt"/>
                <a:ea typeface="+mn-ea"/>
                <a:cs typeface="+mn-cs"/>
                <a:hlinkClick r:id="rId3" tooltip="Non-humain"/>
              </a:rPr>
              <a:t>animal non-humain</a:t>
            </a:r>
            <a:r>
              <a:rPr lang="fr-FR" sz="1200" b="0" i="0" kern="1200" dirty="0">
                <a:solidFill>
                  <a:schemeClr val="tx1"/>
                </a:solidFill>
                <a:effectLst/>
                <a:latin typeface="+mn-lt"/>
                <a:ea typeface="+mn-ea"/>
                <a:cs typeface="+mn-cs"/>
              </a:rPr>
              <a:t> » est souvent utilisé pour distinguer le reste du monde animal des </a:t>
            </a:r>
            <a:r>
              <a:rPr lang="fr-FR" sz="1200" b="0" i="0" u="none" strike="noStrike" kern="1200" dirty="0">
                <a:solidFill>
                  <a:schemeClr val="tx1"/>
                </a:solidFill>
                <a:effectLst/>
                <a:latin typeface="+mn-lt"/>
                <a:ea typeface="+mn-ea"/>
                <a:cs typeface="+mn-cs"/>
                <a:hlinkClick r:id="rId4" tooltip="Homo"/>
              </a:rPr>
              <a:t>humains</a:t>
            </a:r>
            <a:r>
              <a:rPr lang="fr-FR" sz="1200" b="0" i="0" u="none" strike="noStrike" kern="1200" baseline="30000" dirty="0">
                <a:solidFill>
                  <a:schemeClr val="tx1"/>
                </a:solidFill>
                <a:effectLst/>
                <a:latin typeface="+mn-lt"/>
                <a:ea typeface="+mn-ea"/>
                <a:cs typeface="+mn-cs"/>
                <a:hlinkClick r:id="rId5"/>
              </a:rPr>
              <a:t>3</a:t>
            </a:r>
            <a:r>
              <a:rPr lang="fr-FR" sz="1200" b="0" i="0" kern="1200" dirty="0">
                <a:solidFill>
                  <a:schemeClr val="tx1"/>
                </a:solidFill>
                <a:effectLst/>
                <a:latin typeface="+mn-lt"/>
                <a:ea typeface="+mn-ea"/>
                <a:cs typeface="+mn-cs"/>
              </a:rPr>
              <a:t>. Le langage courant diffère également du biologique par le fait que « animal » renvoie souvent à une certaine taille qui exclut entre autres les insectes. </a:t>
            </a:r>
            <a:endParaRPr lang="fr-FR" dirty="0"/>
          </a:p>
          <a:p>
            <a:endParaRPr lang="fr-FR" baseline="0" dirty="0"/>
          </a:p>
          <a:p>
            <a:r>
              <a:rPr lang="fr-FR" sz="1200" b="0" i="0" kern="1200" dirty="0">
                <a:solidFill>
                  <a:schemeClr val="tx1"/>
                </a:solidFill>
                <a:effectLst/>
                <a:latin typeface="+mn-lt"/>
                <a:ea typeface="+mn-ea"/>
                <a:cs typeface="+mn-cs"/>
              </a:rPr>
              <a:t>Les </a:t>
            </a:r>
            <a:r>
              <a:rPr lang="fr-FR" sz="1200" b="1" i="0" kern="1200" dirty="0">
                <a:solidFill>
                  <a:schemeClr val="tx1"/>
                </a:solidFill>
                <a:effectLst/>
                <a:latin typeface="+mn-lt"/>
                <a:ea typeface="+mn-ea"/>
                <a:cs typeface="+mn-cs"/>
              </a:rPr>
              <a:t>animaux</a:t>
            </a:r>
            <a:r>
              <a:rPr lang="fr-FR" sz="1200" b="0" i="0" kern="1200" dirty="0">
                <a:solidFill>
                  <a:schemeClr val="tx1"/>
                </a:solidFill>
                <a:effectLst/>
                <a:latin typeface="+mn-lt"/>
                <a:ea typeface="+mn-ea"/>
                <a:cs typeface="+mn-cs"/>
              </a:rPr>
              <a:t> sont en biologie, selon la </a:t>
            </a:r>
            <a:r>
              <a:rPr lang="fr-FR" sz="1200" b="0" i="0" u="none" strike="noStrike" kern="1200" dirty="0">
                <a:solidFill>
                  <a:schemeClr val="tx1"/>
                </a:solidFill>
                <a:effectLst/>
                <a:latin typeface="+mn-lt"/>
                <a:ea typeface="+mn-ea"/>
                <a:cs typeface="+mn-cs"/>
                <a:hlinkClick r:id="rId6" tooltip="Classification classique"/>
              </a:rPr>
              <a:t>classification classique</a:t>
            </a:r>
            <a:r>
              <a:rPr lang="fr-FR" sz="1200" b="0" i="0" kern="1200" dirty="0">
                <a:solidFill>
                  <a:schemeClr val="tx1"/>
                </a:solidFill>
                <a:effectLst/>
                <a:latin typeface="+mn-lt"/>
                <a:ea typeface="+mn-ea"/>
                <a:cs typeface="+mn-cs"/>
              </a:rPr>
              <a:t>, des </a:t>
            </a:r>
            <a:r>
              <a:rPr lang="fr-FR" sz="1200" b="0" i="0" u="none" strike="noStrike" kern="1200" dirty="0">
                <a:solidFill>
                  <a:schemeClr val="tx1"/>
                </a:solidFill>
                <a:effectLst/>
                <a:latin typeface="+mn-lt"/>
                <a:ea typeface="+mn-ea"/>
                <a:cs typeface="+mn-cs"/>
                <a:hlinkClick r:id="rId7" tooltip="Organisme (physiologie)"/>
              </a:rPr>
              <a:t>êtres vivants</a:t>
            </a:r>
            <a:r>
              <a:rPr lang="fr-FR" sz="1200" b="0" i="0" kern="1200" dirty="0">
                <a:solidFill>
                  <a:schemeClr val="tx1"/>
                </a:solidFill>
                <a:effectLst/>
                <a:latin typeface="+mn-lt"/>
                <a:ea typeface="+mn-ea"/>
                <a:cs typeface="+mn-cs"/>
              </a:rPr>
              <a:t> </a:t>
            </a:r>
            <a:r>
              <a:rPr lang="fr-FR" sz="1200" b="0" i="0" u="none" strike="noStrike" kern="1200" dirty="0">
                <a:solidFill>
                  <a:schemeClr val="tx1"/>
                </a:solidFill>
                <a:effectLst/>
                <a:latin typeface="+mn-lt"/>
                <a:ea typeface="+mn-ea"/>
                <a:cs typeface="+mn-cs"/>
                <a:hlinkClick r:id="rId8" tooltip="Eukaryota"/>
              </a:rPr>
              <a:t>eucaryotes</a:t>
            </a:r>
            <a:r>
              <a:rPr lang="fr-FR" sz="1200" b="0" i="0" kern="1200" dirty="0">
                <a:solidFill>
                  <a:schemeClr val="tx1"/>
                </a:solidFill>
                <a:effectLst/>
                <a:latin typeface="+mn-lt"/>
                <a:ea typeface="+mn-ea"/>
                <a:cs typeface="+mn-cs"/>
              </a:rPr>
              <a:t>, </a:t>
            </a:r>
            <a:r>
              <a:rPr lang="fr-FR" sz="1200" b="0" i="0" u="none" strike="noStrike" kern="1200" dirty="0">
                <a:solidFill>
                  <a:schemeClr val="tx1"/>
                </a:solidFill>
                <a:effectLst/>
                <a:latin typeface="+mn-lt"/>
                <a:ea typeface="+mn-ea"/>
                <a:cs typeface="+mn-cs"/>
                <a:hlinkClick r:id="rId9" tooltip="Hétérotrophie"/>
              </a:rPr>
              <a:t>hétérotrophes</a:t>
            </a:r>
            <a:r>
              <a:rPr lang="fr-FR" sz="1200" b="0" i="0" kern="1200" dirty="0">
                <a:solidFill>
                  <a:schemeClr val="tx1"/>
                </a:solidFill>
                <a:effectLst/>
                <a:latin typeface="+mn-lt"/>
                <a:ea typeface="+mn-ea"/>
                <a:cs typeface="+mn-cs"/>
              </a:rPr>
              <a:t>, c’est-à-dire qui se nourrissent de </a:t>
            </a:r>
            <a:r>
              <a:rPr lang="fr-FR" sz="1200" b="0" i="0" u="none" strike="noStrike" kern="1200" dirty="0">
                <a:solidFill>
                  <a:schemeClr val="tx1"/>
                </a:solidFill>
                <a:effectLst/>
                <a:latin typeface="+mn-lt"/>
                <a:ea typeface="+mn-ea"/>
                <a:cs typeface="+mn-cs"/>
                <a:hlinkClick r:id="rId10" tooltip="Chimie organique"/>
              </a:rPr>
              <a:t>substances organiques</a:t>
            </a:r>
            <a:r>
              <a:rPr lang="fr-FR" sz="1200" b="0" i="0" kern="1200" dirty="0">
                <a:solidFill>
                  <a:schemeClr val="tx1"/>
                </a:solidFill>
                <a:effectLst/>
                <a:latin typeface="+mn-lt"/>
                <a:ea typeface="+mn-ea"/>
                <a:cs typeface="+mn-cs"/>
              </a:rPr>
              <a:t>. On réserve aujourd'hui le terme animal à des êtres complexes et </a:t>
            </a:r>
            <a:r>
              <a:rPr lang="fr-FR" sz="1200" b="0" i="0" u="none" strike="noStrike" kern="1200" dirty="0">
                <a:solidFill>
                  <a:schemeClr val="tx1"/>
                </a:solidFill>
                <a:effectLst/>
                <a:latin typeface="+mn-lt"/>
                <a:ea typeface="+mn-ea"/>
                <a:cs typeface="+mn-cs"/>
                <a:hlinkClick r:id="rId11" tooltip="Organisme multicellulaire"/>
              </a:rPr>
              <a:t>multicellulaires</a:t>
            </a:r>
            <a:r>
              <a:rPr lang="fr-FR" sz="1200" b="0" i="0" kern="1200" dirty="0">
                <a:solidFill>
                  <a:schemeClr val="tx1"/>
                </a:solidFill>
                <a:effectLst/>
                <a:latin typeface="+mn-lt"/>
                <a:ea typeface="+mn-ea"/>
                <a:cs typeface="+mn-cs"/>
              </a:rPr>
              <a:t>, bien qu’on ait longtemps considéré les </a:t>
            </a:r>
            <a:r>
              <a:rPr lang="fr-FR" sz="1200" b="0" i="0" u="none" strike="noStrike" kern="1200" dirty="0">
                <a:solidFill>
                  <a:schemeClr val="tx1"/>
                </a:solidFill>
                <a:effectLst/>
                <a:latin typeface="+mn-lt"/>
                <a:ea typeface="+mn-ea"/>
                <a:cs typeface="+mn-cs"/>
                <a:hlinkClick r:id="rId12" tooltip="Protozoaire"/>
              </a:rPr>
              <a:t>protozoaires</a:t>
            </a:r>
            <a:r>
              <a:rPr lang="fr-FR" sz="1200" b="0" i="0" kern="1200" dirty="0">
                <a:solidFill>
                  <a:schemeClr val="tx1"/>
                </a:solidFill>
                <a:effectLst/>
                <a:latin typeface="+mn-lt"/>
                <a:ea typeface="+mn-ea"/>
                <a:cs typeface="+mn-cs"/>
              </a:rPr>
              <a:t> comme des animaux unicellulaires. La cellule animale se distingue de la cellule végétale par l’absence de paroi.</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Dans les </a:t>
            </a:r>
            <a:r>
              <a:rPr lang="fr-FR" sz="1200" b="0" i="0" u="none" strike="noStrike" kern="1200" dirty="0">
                <a:solidFill>
                  <a:schemeClr val="tx1"/>
                </a:solidFill>
                <a:effectLst/>
                <a:latin typeface="+mn-lt"/>
                <a:ea typeface="+mn-ea"/>
                <a:cs typeface="+mn-cs"/>
                <a:hlinkClick r:id="rId13" tooltip="Classification scientifique des espèces"/>
              </a:rPr>
              <a:t>classifications scientifiques</a:t>
            </a:r>
            <a:r>
              <a:rPr lang="fr-FR" sz="1200" b="0" i="0" kern="1200" dirty="0">
                <a:solidFill>
                  <a:schemeClr val="tx1"/>
                </a:solidFill>
                <a:effectLst/>
                <a:latin typeface="+mn-lt"/>
                <a:ea typeface="+mn-ea"/>
                <a:cs typeface="+mn-cs"/>
              </a:rPr>
              <a:t> modernes, le </a:t>
            </a:r>
            <a:r>
              <a:rPr lang="fr-FR" sz="1200" b="0" i="0" u="none" strike="noStrike" kern="1200" dirty="0">
                <a:solidFill>
                  <a:schemeClr val="tx1"/>
                </a:solidFill>
                <a:effectLst/>
                <a:latin typeface="+mn-lt"/>
                <a:ea typeface="+mn-ea"/>
                <a:cs typeface="+mn-cs"/>
                <a:hlinkClick r:id="rId14" tooltip="Taxon"/>
              </a:rPr>
              <a:t>taxon</a:t>
            </a:r>
            <a:r>
              <a:rPr lang="fr-FR" sz="1200" b="0" i="0" kern="1200" dirty="0">
                <a:solidFill>
                  <a:schemeClr val="tx1"/>
                </a:solidFill>
                <a:effectLst/>
                <a:latin typeface="+mn-lt"/>
                <a:ea typeface="+mn-ea"/>
                <a:cs typeface="+mn-cs"/>
              </a:rPr>
              <a:t> des animaux se nomme </a:t>
            </a:r>
            <a:r>
              <a:rPr lang="fr-FR" sz="1200" b="1" i="0" kern="1200" dirty="0" err="1">
                <a:solidFill>
                  <a:schemeClr val="tx1"/>
                </a:solidFill>
                <a:effectLst/>
                <a:latin typeface="+mn-lt"/>
                <a:ea typeface="+mn-ea"/>
                <a:cs typeface="+mn-cs"/>
              </a:rPr>
              <a:t>Animalia</a:t>
            </a:r>
            <a:r>
              <a:rPr lang="fr-FR" sz="1200" b="0" i="0" u="none" strike="noStrike" kern="1200" baseline="3000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ou encore </a:t>
            </a:r>
            <a:r>
              <a:rPr lang="fr-FR" sz="1200" b="0" i="1" kern="1200" dirty="0" err="1">
                <a:solidFill>
                  <a:schemeClr val="tx1"/>
                </a:solidFill>
                <a:effectLst/>
                <a:latin typeface="+mn-lt"/>
                <a:ea typeface="+mn-ea"/>
                <a:cs typeface="+mn-cs"/>
              </a:rPr>
              <a:t>Metazoa</a:t>
            </a:r>
            <a:r>
              <a:rPr lang="fr-FR" sz="1200" b="0" i="0" kern="1200" dirty="0">
                <a:solidFill>
                  <a:schemeClr val="tx1"/>
                </a:solidFill>
                <a:effectLst/>
                <a:latin typeface="+mn-lt"/>
                <a:ea typeface="+mn-ea"/>
                <a:cs typeface="+mn-cs"/>
              </a:rPr>
              <a:t> . Les animaux sont </a:t>
            </a:r>
            <a:r>
              <a:rPr lang="fr-FR" sz="1200" b="0" i="0" kern="1200" dirty="0" err="1">
                <a:solidFill>
                  <a:schemeClr val="tx1"/>
                </a:solidFill>
                <a:effectLst/>
                <a:latin typeface="+mn-lt"/>
                <a:ea typeface="+mn-ea"/>
                <a:cs typeface="+mn-cs"/>
              </a:rPr>
              <a:t>consensuellement</a:t>
            </a:r>
            <a:r>
              <a:rPr lang="fr-FR" sz="1200" b="0" i="0" kern="1200" dirty="0">
                <a:solidFill>
                  <a:schemeClr val="tx1"/>
                </a:solidFill>
                <a:effectLst/>
                <a:latin typeface="+mn-lt"/>
                <a:ea typeface="+mn-ea"/>
                <a:cs typeface="+mn-cs"/>
              </a:rPr>
              <a:t> décrits comme des organismes </a:t>
            </a:r>
            <a:r>
              <a:rPr lang="fr-FR" sz="1200" b="0" i="0" u="none" strike="noStrike" kern="1200" dirty="0">
                <a:solidFill>
                  <a:schemeClr val="tx1"/>
                </a:solidFill>
                <a:effectLst/>
                <a:latin typeface="+mn-lt"/>
                <a:ea typeface="+mn-ea"/>
                <a:cs typeface="+mn-cs"/>
                <a:hlinkClick r:id="rId8" tooltip="Eukaryota"/>
              </a:rPr>
              <a:t>eucaryotes</a:t>
            </a:r>
            <a:r>
              <a:rPr lang="fr-FR" sz="1200" b="0" i="0" kern="1200" dirty="0">
                <a:solidFill>
                  <a:schemeClr val="tx1"/>
                </a:solidFill>
                <a:effectLst/>
                <a:latin typeface="+mn-lt"/>
                <a:ea typeface="+mn-ea"/>
                <a:cs typeface="+mn-cs"/>
              </a:rPr>
              <a:t> pluricellulaires généralement mobiles et hétérotrophes.</a:t>
            </a:r>
          </a:p>
          <a:p>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E12B80B-02AE-4376-90DA-9091603CA9E1}" type="slidenum">
              <a:rPr lang="fr-FR" smtClean="0"/>
              <a:t>5</a:t>
            </a:fld>
            <a:endParaRPr lang="fr-FR"/>
          </a:p>
        </p:txBody>
      </p:sp>
    </p:spTree>
    <p:extLst>
      <p:ext uri="{BB962C8B-B14F-4D97-AF65-F5344CB8AC3E}">
        <p14:creationId xmlns:p14="http://schemas.microsoft.com/office/powerpoint/2010/main" val="2477424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eriod" startAt="6"/>
            </a:pPr>
            <a:r>
              <a:rPr lang="fr-FR" dirty="0"/>
              <a:t>La sensibilité</a:t>
            </a:r>
          </a:p>
          <a:p>
            <a:pPr marL="228600" indent="-228600">
              <a:buAutoNum type="arabicPeriod" startAt="6"/>
            </a:pPr>
            <a:endParaRPr lang="fr-FR" dirty="0"/>
          </a:p>
          <a:p>
            <a:pPr marL="228600" indent="-228600">
              <a:buAutoNum type="arabicPeriod" startAt="6"/>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Larousse,</a:t>
            </a:r>
            <a:r>
              <a:rPr lang="fr-FR" baseline="0" dirty="0"/>
              <a:t> </a:t>
            </a:r>
            <a:r>
              <a:rPr lang="fr-FR" baseline="0" dirty="0" err="1"/>
              <a:t>Universalis</a:t>
            </a:r>
            <a:r>
              <a:rPr lang="fr-FR" baseline="0" dirty="0"/>
              <a:t>:</a:t>
            </a:r>
          </a:p>
          <a:p>
            <a:pPr marL="0" indent="0">
              <a:buNone/>
            </a:pPr>
            <a:endParaRPr lang="fr-FR" dirty="0"/>
          </a:p>
          <a:p>
            <a:pPr marL="0" indent="0">
              <a:buNone/>
            </a:pPr>
            <a:r>
              <a:rPr lang="fr-FR" dirty="0">
                <a:solidFill>
                  <a:srgbClr val="FF0000"/>
                </a:solidFill>
              </a:rPr>
              <a:t>-o</a:t>
            </a:r>
            <a:r>
              <a:rPr lang="fr-FR" dirty="0"/>
              <a:t>pinion, tendance, courant</a:t>
            </a:r>
          </a:p>
          <a:p>
            <a:pPr marL="0" indent="0">
              <a:buNone/>
            </a:pPr>
            <a:r>
              <a:rPr lang="fr-FR" dirty="0"/>
              <a:t>-aptitude (pour un capteur, par exemple) à déterminer de faibles variations</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-aptitude à l'émotion</a:t>
            </a:r>
          </a:p>
          <a:p>
            <a:pPr marL="0" indent="0">
              <a:buNone/>
            </a:pPr>
            <a:r>
              <a:rPr lang="fr-FR" dirty="0"/>
              <a:t>-familièrement, faculté d'éprouver de la compassion</a:t>
            </a:r>
          </a:p>
          <a:p>
            <a:pPr marL="0" indent="0">
              <a:buNone/>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a:t>
            </a:r>
            <a:r>
              <a:rPr lang="fr-FR" dirty="0"/>
              <a:t>propriété d'un être vivant, d'un organe à réagir à des excitations,</a:t>
            </a:r>
            <a:r>
              <a:rPr lang="fr-FR" baseline="0" dirty="0"/>
              <a:t> internes ou externes.</a:t>
            </a:r>
            <a:endParaRPr lang="fr-FR" dirty="0"/>
          </a:p>
          <a:p>
            <a:pPr marL="0" indent="0">
              <a:buNone/>
            </a:pPr>
            <a:endParaRPr lang="fr-FR" dirty="0"/>
          </a:p>
          <a:p>
            <a:r>
              <a:rPr lang="fr-FR" sz="1200" b="1" i="0" kern="1200" dirty="0">
                <a:solidFill>
                  <a:schemeClr val="tx1"/>
                </a:solidFill>
                <a:effectLst/>
                <a:latin typeface="+mn-lt"/>
                <a:ea typeface="+mn-ea"/>
                <a:cs typeface="+mn-cs"/>
              </a:rPr>
              <a:t>Neurologie:</a:t>
            </a:r>
          </a:p>
          <a:p>
            <a:endParaRPr lang="fr-FR" sz="1200" b="1"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Fonction du système nerveux lui permettant de recevoir et d'analyser des informations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Capacité de certaines parties du système nerveux de recevoir, transmettre ou percevoir des impressions.</a:t>
            </a:r>
          </a:p>
          <a:p>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La</a:t>
            </a:r>
            <a:r>
              <a:rPr lang="fr-FR" baseline="0" dirty="0"/>
              <a:t> s</a:t>
            </a:r>
            <a:r>
              <a:rPr lang="fr-FR" dirty="0"/>
              <a:t>ensibilité douloureuse est en réalité –dans les débats -  la préoccupation.</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indent="0">
              <a:buNone/>
            </a:pPr>
            <a:endParaRPr lang="fr-FR" dirty="0"/>
          </a:p>
        </p:txBody>
      </p:sp>
      <p:sp>
        <p:nvSpPr>
          <p:cNvPr id="4" name="Espace réservé du numéro de diapositive 3"/>
          <p:cNvSpPr>
            <a:spLocks noGrp="1"/>
          </p:cNvSpPr>
          <p:nvPr>
            <p:ph type="sldNum" sz="quarter" idx="10"/>
          </p:nvPr>
        </p:nvSpPr>
        <p:spPr/>
        <p:txBody>
          <a:bodyPr/>
          <a:lstStyle/>
          <a:p>
            <a:fld id="{4E12B80B-02AE-4376-90DA-9091603CA9E1}" type="slidenum">
              <a:rPr lang="fr-FR" smtClean="0"/>
              <a:t>6</a:t>
            </a:fld>
            <a:endParaRPr lang="fr-FR"/>
          </a:p>
        </p:txBody>
      </p:sp>
    </p:spTree>
    <p:extLst>
      <p:ext uri="{BB962C8B-B14F-4D97-AF65-F5344CB8AC3E}">
        <p14:creationId xmlns:p14="http://schemas.microsoft.com/office/powerpoint/2010/main" val="2849250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eriod" startAt="7"/>
            </a:pPr>
            <a:r>
              <a:rPr lang="fr-FR" sz="1200" b="0" i="0" kern="1200" dirty="0">
                <a:solidFill>
                  <a:schemeClr val="tx1"/>
                </a:solidFill>
                <a:effectLst/>
                <a:latin typeface="+mn-lt"/>
                <a:ea typeface="+mn-ea"/>
                <a:cs typeface="+mn-cs"/>
              </a:rPr>
              <a:t>Nociception et douleur.</a:t>
            </a:r>
          </a:p>
          <a:p>
            <a:pPr marL="228600" indent="-228600">
              <a:buAutoNum type="arabicPeriod" startAt="7"/>
            </a:pPr>
            <a:endParaRPr lang="fr-FR" sz="1200" b="0" i="0" kern="1200" dirty="0">
              <a:solidFill>
                <a:schemeClr val="tx1"/>
              </a:solidFill>
              <a:effectLst/>
              <a:latin typeface="+mn-lt"/>
              <a:ea typeface="+mn-ea"/>
              <a:cs typeface="+mn-cs"/>
            </a:endParaRPr>
          </a:p>
          <a:p>
            <a:pPr marL="0" indent="0">
              <a:buNone/>
            </a:pPr>
            <a:r>
              <a:rPr lang="fr-FR" sz="1200" b="0" i="0" kern="1200" dirty="0">
                <a:solidFill>
                  <a:schemeClr val="tx1"/>
                </a:solidFill>
                <a:effectLst/>
                <a:latin typeface="+mn-lt"/>
                <a:ea typeface="+mn-ea"/>
                <a:cs typeface="+mn-cs"/>
              </a:rPr>
              <a:t>Il faut les distinguer.</a:t>
            </a:r>
          </a:p>
          <a:p>
            <a:pPr marL="0" indent="0">
              <a:buNone/>
            </a:pPr>
            <a:endParaRPr lang="fr-FR"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dirty="0"/>
              <a:t>La </a:t>
            </a:r>
            <a:r>
              <a:rPr lang="fr-FR" sz="1200" b="0" i="0" kern="1200" dirty="0">
                <a:solidFill>
                  <a:schemeClr val="tx1"/>
                </a:solidFill>
                <a:effectLst/>
                <a:latin typeface="+mn-lt"/>
                <a:ea typeface="+mn-ea"/>
                <a:cs typeface="+mn-cs"/>
              </a:rPr>
              <a:t>sensation du toucher prend naissance dans des récepteurs spécialisés situés dans notre peau. Ces </a:t>
            </a:r>
            <a:r>
              <a:rPr lang="fr-FR" sz="1200" b="1" i="0" kern="1200" dirty="0">
                <a:solidFill>
                  <a:schemeClr val="tx1"/>
                </a:solidFill>
                <a:effectLst/>
                <a:latin typeface="+mn-lt"/>
                <a:ea typeface="+mn-ea"/>
                <a:cs typeface="+mn-cs"/>
              </a:rPr>
              <a:t>mécanorécepteurs</a:t>
            </a:r>
            <a:r>
              <a:rPr lang="fr-FR" sz="1200" b="0" i="0" kern="1200" dirty="0">
                <a:solidFill>
                  <a:schemeClr val="tx1"/>
                </a:solidFill>
                <a:effectLst/>
                <a:latin typeface="+mn-lt"/>
                <a:ea typeface="+mn-ea"/>
                <a:cs typeface="+mn-cs"/>
              </a:rPr>
              <a:t> sensibles à des pressions et des étirements faibles ou modérés envoient des messages nerveux que notre </a:t>
            </a:r>
            <a:r>
              <a:rPr lang="fr-FR" sz="1200" b="0" i="0" kern="1200" dirty="0">
                <a:solidFill>
                  <a:schemeClr val="tx1"/>
                </a:solidFill>
                <a:effectLst/>
                <a:latin typeface="+mn-lt"/>
                <a:ea typeface="+mn-ea"/>
                <a:cs typeface="+mn-cs"/>
                <a:hlinkClick r:id="rId3"/>
              </a:rPr>
              <a:t>système nerveux central</a:t>
            </a:r>
            <a:r>
              <a:rPr lang="fr-FR" sz="1200" b="0" i="0" kern="1200" dirty="0">
                <a:solidFill>
                  <a:schemeClr val="tx1"/>
                </a:solidFill>
                <a:effectLst/>
                <a:latin typeface="+mn-lt"/>
                <a:ea typeface="+mn-ea"/>
                <a:cs typeface="+mn-cs"/>
              </a:rPr>
              <a:t> interprète comme des sensations tactiles.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i="0" kern="1200" dirty="0">
                <a:solidFill>
                  <a:schemeClr val="tx1"/>
                </a:solidFill>
                <a:effectLst/>
                <a:latin typeface="+mn-lt"/>
                <a:ea typeface="+mn-ea"/>
                <a:cs typeface="+mn-cs"/>
              </a:rPr>
              <a:t>Nociception:</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Mais lorsque ces pressions mécaniques deviennent fortes au point de menacer l'intégrité de nos tissus ou lorsque ceux-ci sont carrément endommagés, ce sont les récepteurs à la douleur, ou </a:t>
            </a:r>
            <a:r>
              <a:rPr lang="fr-FR" sz="1200" b="1" i="0" kern="1200" dirty="0">
                <a:solidFill>
                  <a:schemeClr val="tx1"/>
                </a:solidFill>
                <a:effectLst/>
                <a:latin typeface="+mn-lt"/>
                <a:ea typeface="+mn-ea"/>
                <a:cs typeface="+mn-cs"/>
              </a:rPr>
              <a:t>nocicepteurs</a:t>
            </a:r>
            <a:r>
              <a:rPr lang="fr-FR" sz="1200" b="0" i="0" kern="1200" dirty="0">
                <a:solidFill>
                  <a:schemeClr val="tx1"/>
                </a:solidFill>
                <a:effectLst/>
                <a:latin typeface="+mn-lt"/>
                <a:ea typeface="+mn-ea"/>
                <a:cs typeface="+mn-cs"/>
              </a:rPr>
              <a:t>, qui prennent la relève.</a:t>
            </a:r>
            <a:r>
              <a:rPr lang="fr-FR" sz="1200" b="0" i="0" kern="1200" baseline="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La </a:t>
            </a:r>
            <a:r>
              <a:rPr lang="fr-FR" sz="1200" b="1" i="0" kern="1200" dirty="0">
                <a:solidFill>
                  <a:schemeClr val="tx1"/>
                </a:solidFill>
                <a:effectLst/>
                <a:latin typeface="+mn-lt"/>
                <a:ea typeface="+mn-ea"/>
                <a:cs typeface="+mn-cs"/>
              </a:rPr>
              <a:t>nociception</a:t>
            </a:r>
            <a:r>
              <a:rPr lang="fr-FR" sz="1200" b="0" i="0" kern="1200" dirty="0">
                <a:solidFill>
                  <a:schemeClr val="tx1"/>
                </a:solidFill>
                <a:effectLst/>
                <a:latin typeface="+mn-lt"/>
                <a:ea typeface="+mn-ea"/>
                <a:cs typeface="+mn-cs"/>
              </a:rPr>
              <a:t> est une fonction défensive, d'alarme.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Le transport de l'information sensorielle par les </a:t>
            </a:r>
            <a:r>
              <a:rPr lang="fr-FR" sz="1200" b="0" i="0" u="none" strike="noStrike" kern="1200" dirty="0">
                <a:solidFill>
                  <a:schemeClr val="tx1"/>
                </a:solidFill>
                <a:effectLst/>
                <a:latin typeface="+mn-lt"/>
                <a:ea typeface="+mn-ea"/>
                <a:cs typeface="+mn-cs"/>
                <a:hlinkClick r:id="rId4" tooltip="Nerf"/>
              </a:rPr>
              <a:t>nerfs</a:t>
            </a:r>
            <a:r>
              <a:rPr lang="fr-FR" sz="1200" b="0" i="0" kern="1200" dirty="0">
                <a:solidFill>
                  <a:schemeClr val="tx1"/>
                </a:solidFill>
                <a:effectLst/>
                <a:latin typeface="+mn-lt"/>
                <a:ea typeface="+mn-ea"/>
                <a:cs typeface="+mn-cs"/>
              </a:rPr>
              <a:t> se fait de la périphérie (lieu du ressenti de la douleur) jusqu'à l'</a:t>
            </a:r>
            <a:r>
              <a:rPr lang="fr-FR" sz="1200" b="0" i="0" u="none" strike="noStrike" kern="1200" dirty="0">
                <a:solidFill>
                  <a:schemeClr val="tx1"/>
                </a:solidFill>
                <a:effectLst/>
                <a:latin typeface="+mn-lt"/>
                <a:ea typeface="+mn-ea"/>
                <a:cs typeface="+mn-cs"/>
                <a:hlinkClick r:id="rId5" tooltip="Encéphale"/>
              </a:rPr>
              <a:t>encéphale</a:t>
            </a:r>
            <a:r>
              <a:rPr lang="fr-FR" sz="1200" b="0" i="0" kern="1200" dirty="0">
                <a:solidFill>
                  <a:schemeClr val="tx1"/>
                </a:solidFill>
                <a:effectLst/>
                <a:latin typeface="+mn-lt"/>
                <a:ea typeface="+mn-ea"/>
                <a:cs typeface="+mn-cs"/>
              </a:rPr>
              <a:t>. </a:t>
            </a:r>
          </a:p>
          <a:p>
            <a:endParaRPr lang="fr-FR"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La nociception peut avoir lieu chez un humain ou animal inconscient et qui n’aura aucun souvenir de sensations</a:t>
            </a:r>
            <a:r>
              <a:rPr lang="fr-FR" sz="1200" b="0" i="0" kern="1200" baseline="0" dirty="0">
                <a:solidFill>
                  <a:schemeClr val="tx1"/>
                </a:solidFill>
                <a:effectLst/>
                <a:latin typeface="+mn-lt"/>
                <a:ea typeface="+mn-ea"/>
                <a:cs typeface="+mn-cs"/>
              </a:rPr>
              <a:t> désagréables.</a:t>
            </a:r>
            <a:r>
              <a:rPr lang="fr-FR" sz="1200" b="0" i="0" kern="1200" dirty="0">
                <a:solidFill>
                  <a:schemeClr val="tx1"/>
                </a:solidFill>
                <a:effectLst/>
                <a:latin typeface="+mn-lt"/>
                <a:ea typeface="+mn-ea"/>
                <a:cs typeface="+mn-cs"/>
              </a:rPr>
              <a:t> C’est le fameux arc réflexe de nos anciens travaux pratiques de sciences naturelles à l’école.</a:t>
            </a:r>
            <a:endParaRPr lang="fr-FR"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baseline="0" dirty="0">
              <a:solidFill>
                <a:schemeClr val="tx1"/>
              </a:solidFill>
              <a:effectLst/>
              <a:latin typeface="+mn-lt"/>
              <a:ea typeface="+mn-ea"/>
              <a:cs typeface="+mn-cs"/>
            </a:endParaRPr>
          </a:p>
          <a:p>
            <a:r>
              <a:rPr lang="fr-FR" sz="1200" b="1" i="0" kern="1200" dirty="0">
                <a:solidFill>
                  <a:schemeClr val="tx1"/>
                </a:solidFill>
                <a:effectLst/>
                <a:latin typeface="+mn-lt"/>
                <a:ea typeface="+mn-ea"/>
                <a:cs typeface="+mn-cs"/>
              </a:rPr>
              <a:t>Douleur: </a:t>
            </a:r>
          </a:p>
          <a:p>
            <a:endParaRPr lang="fr-FR" sz="1200" b="1"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Selon la définition officielle de l’</a:t>
            </a:r>
            <a:r>
              <a:rPr lang="fr-FR" sz="1200" b="0" i="0" u="sng" kern="1200" dirty="0">
                <a:solidFill>
                  <a:schemeClr val="tx1"/>
                </a:solidFill>
                <a:effectLst/>
                <a:latin typeface="+mn-lt"/>
                <a:ea typeface="+mn-ea"/>
                <a:cs typeface="+mn-cs"/>
                <a:hlinkClick r:id="rId6"/>
              </a:rPr>
              <a:t>Association internationale pour l’étude de la douleur (IASP)</a:t>
            </a:r>
            <a:r>
              <a:rPr lang="fr-FR" sz="1200" b="0" i="0" kern="1200" dirty="0">
                <a:solidFill>
                  <a:schemeClr val="tx1"/>
                </a:solidFill>
                <a:effectLst/>
                <a:latin typeface="+mn-lt"/>
                <a:ea typeface="+mn-ea"/>
                <a:cs typeface="+mn-cs"/>
              </a:rPr>
              <a:t>, "</a:t>
            </a:r>
            <a:r>
              <a:rPr lang="fr-FR" sz="1200" b="0" i="1" kern="1200" dirty="0">
                <a:solidFill>
                  <a:schemeClr val="tx1"/>
                </a:solidFill>
                <a:effectLst/>
                <a:latin typeface="+mn-lt"/>
                <a:ea typeface="+mn-ea"/>
                <a:cs typeface="+mn-cs"/>
              </a:rPr>
              <a:t>la douleur est une expérience sensorielle </a:t>
            </a:r>
            <a:r>
              <a:rPr lang="fr-FR" sz="1200" b="1" i="1" kern="1200" dirty="0">
                <a:solidFill>
                  <a:schemeClr val="tx1"/>
                </a:solidFill>
                <a:effectLst/>
                <a:latin typeface="+mn-lt"/>
                <a:ea typeface="+mn-ea"/>
                <a:cs typeface="+mn-cs"/>
              </a:rPr>
              <a:t>et émotionnelle </a:t>
            </a:r>
            <a:r>
              <a:rPr lang="fr-FR" sz="1200" b="0" i="1" kern="1200" dirty="0">
                <a:solidFill>
                  <a:schemeClr val="tx1"/>
                </a:solidFill>
                <a:effectLst/>
                <a:latin typeface="+mn-lt"/>
                <a:ea typeface="+mn-ea"/>
                <a:cs typeface="+mn-cs"/>
              </a:rPr>
              <a:t>désagréable, associée à une lésion tissulaire réelle ou potentielle, ou décrite dans ces termes"</a:t>
            </a:r>
            <a:r>
              <a:rPr lang="fr-FR" sz="1200" b="0" i="0" kern="1200" dirty="0">
                <a:solidFill>
                  <a:schemeClr val="tx1"/>
                </a:solidFill>
                <a:effectLst/>
                <a:latin typeface="+mn-lt"/>
                <a:ea typeface="+mn-ea"/>
                <a:cs typeface="+mn-cs"/>
              </a:rPr>
              <a:t>.</a:t>
            </a:r>
            <a:r>
              <a:rPr lang="fr-FR" sz="1200" b="0" i="0" u="none" strike="noStrike" kern="1200" baseline="0" dirty="0">
                <a:solidFill>
                  <a:schemeClr val="tx1"/>
                </a:solidFill>
                <a:latin typeface="+mn-lt"/>
                <a:ea typeface="+mn-ea"/>
                <a:cs typeface="+mn-cs"/>
              </a:rPr>
              <a:t> </a:t>
            </a:r>
          </a:p>
          <a:p>
            <a:endParaRPr lang="fr-FR"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La douleur est subjective : elle peut être ressentie de façon extrêmement différente selon les individus, mais aussi chez une même personne, selon son environnement. Ces variations s’expliquent par le lien étroit entre la douleur et le contexte psycho-social. L’imagerie cérébrale a permis de montrer que </a:t>
            </a:r>
            <a:r>
              <a:rPr lang="fr-FR" sz="1200" b="1" i="0" kern="1200" dirty="0">
                <a:solidFill>
                  <a:schemeClr val="tx1"/>
                </a:solidFill>
                <a:effectLst/>
                <a:latin typeface="+mn-lt"/>
                <a:ea typeface="+mn-ea"/>
                <a:cs typeface="+mn-cs"/>
              </a:rPr>
              <a:t>les centres cérébraux responsables de la perception de la douleur sont étroitement liés aux centres des émotions</a:t>
            </a:r>
            <a:r>
              <a:rPr lang="fr-FR" sz="1200" b="0" i="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a:p>
            <a:r>
              <a:rPr lang="fr-FR" sz="1200" b="0" i="0" u="none" strike="noStrike" kern="1200" baseline="0" dirty="0">
                <a:solidFill>
                  <a:schemeClr val="tx1"/>
                </a:solidFill>
                <a:latin typeface="+mn-lt"/>
                <a:ea typeface="+mn-ea"/>
                <a:cs typeface="+mn-cs"/>
              </a:rPr>
              <a:t>La définition de l’IASP a été modifiée dans une formulation plus adaptée aux animaux : </a:t>
            </a:r>
            <a:r>
              <a:rPr lang="fr-FR" sz="1200" b="1" i="1" u="none" strike="noStrike" kern="1200" baseline="0" dirty="0">
                <a:solidFill>
                  <a:schemeClr val="tx1"/>
                </a:solidFill>
                <a:latin typeface="+mn-lt"/>
                <a:ea typeface="+mn-ea"/>
                <a:cs typeface="+mn-cs"/>
              </a:rPr>
              <a:t>«la douleur est une expérience sensorielle et émotionnelle aversive représentée par la ‘conscience’ que l’animal a de la rupture ou de la menace de rupture de l’intégrité de ses tissus</a:t>
            </a:r>
            <a:r>
              <a:rPr lang="fr-FR" sz="1200" b="1" i="0" u="none" strike="noStrike" kern="1200" baseline="0" dirty="0">
                <a:solidFill>
                  <a:schemeClr val="tx1"/>
                </a:solidFill>
                <a:latin typeface="+mn-lt"/>
                <a:ea typeface="+mn-ea"/>
                <a:cs typeface="+mn-cs"/>
              </a:rPr>
              <a:t>» </a:t>
            </a:r>
            <a:r>
              <a:rPr lang="fr-FR" sz="1200" b="0" i="0" u="none" strike="noStrike" kern="1200" baseline="0" dirty="0">
                <a:solidFill>
                  <a:schemeClr val="tx1"/>
                </a:solidFill>
                <a:latin typeface="+mn-lt"/>
                <a:ea typeface="+mn-ea"/>
                <a:cs typeface="+mn-cs"/>
              </a:rPr>
              <a:t>(</a:t>
            </a:r>
            <a:r>
              <a:rPr lang="fr-FR" sz="1200" b="0" i="0" u="none" strike="noStrike" kern="1200" baseline="0" dirty="0" err="1">
                <a:solidFill>
                  <a:schemeClr val="tx1"/>
                </a:solidFill>
                <a:latin typeface="+mn-lt"/>
                <a:ea typeface="+mn-ea"/>
                <a:cs typeface="+mn-cs"/>
              </a:rPr>
              <a:t>Molony</a:t>
            </a:r>
            <a:r>
              <a:rPr lang="fr-FR" sz="1200" b="0" i="0" u="none" strike="noStrike" kern="1200" baseline="0" dirty="0">
                <a:solidFill>
                  <a:schemeClr val="tx1"/>
                </a:solidFill>
                <a:latin typeface="+mn-lt"/>
                <a:ea typeface="+mn-ea"/>
                <a:cs typeface="+mn-cs"/>
              </a:rPr>
              <a:t> &amp; Kent, 1997).</a:t>
            </a:r>
          </a:p>
          <a:p>
            <a:endParaRPr lang="fr-FR"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Il existe</a:t>
            </a:r>
            <a:r>
              <a:rPr lang="fr-FR" sz="1200" b="0" i="0" kern="1200" baseline="0" dirty="0">
                <a:solidFill>
                  <a:schemeClr val="tx1"/>
                </a:solidFill>
                <a:effectLst/>
                <a:latin typeface="+mn-lt"/>
                <a:ea typeface="+mn-ea"/>
                <a:cs typeface="+mn-cs"/>
              </a:rPr>
              <a:t> cependant des critères objectifs de douleur.</a:t>
            </a:r>
            <a:r>
              <a:rPr lang="fr-FR" sz="1200" b="0" i="0" kern="1200" dirty="0">
                <a:solidFill>
                  <a:schemeClr val="tx1"/>
                </a:solidFill>
                <a:effectLst/>
                <a:latin typeface="+mn-lt"/>
                <a:ea typeface="+mn-ea"/>
                <a:cs typeface="+mn-cs"/>
              </a:rPr>
              <a:t> La présence de la douleur chez les animaux peut être repérée à l'aide de réactions comportementales ou physiques. Les spécialistes pensent actuellement que tout animal vertébré peut ressentir la douleur, et que certains invertébrés, comme la pieuvre, le peuvent également. Quant aux autres animaux, plantes et autres entités, la capacité physique à ressentir la douleur reste une énigme dans la communauté scientifique, car aucun mécanisme par lequel la douleur peut être ressentie n'a été détecté. En particulier, il n'existe aucun nocicepteur connu dans des groupes tels que les plantes, champignons et la plupart des insectes.</a:t>
            </a: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br>
              <a:rPr lang="fr-FR" dirty="0"/>
            </a:br>
            <a:r>
              <a:rPr lang="fr-FR" b="1" dirty="0"/>
              <a:t>Souffrance:</a:t>
            </a: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Nos sociétés occidentales connaissent de longue date un dualisme entre le corps et l’âme (ou l’esprit). Il y aurait alors une douleur (physique) et une souffrance (psychique). On sépare traditionnellement la douleur, atteinte de la chair, et la souffrance, atteinte de la psyché. Cette distinction oppose le corps et l’homme comme deux réalités distinctes, faisant ainsi de l’individu le produit d’un collage surréaliste entre une âme et un corps. Le dualisme douleur-souffrance n’est pas plus fondé que le dualisme corps-esprit.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dirty="0">
                <a:solidFill>
                  <a:schemeClr val="tx1"/>
                </a:solidFill>
                <a:latin typeface="+mn-lt"/>
                <a:ea typeface="+mn-ea"/>
                <a:cs typeface="+mn-cs"/>
              </a:rPr>
              <a:t>Conçue pour la clinique humaine, elle énonce ainsi que la souffrance est </a:t>
            </a:r>
            <a:r>
              <a:rPr lang="fr-FR" sz="1200" b="1" i="0" u="none" strike="noStrike" kern="1200" baseline="0" dirty="0">
                <a:solidFill>
                  <a:schemeClr val="tx1"/>
                </a:solidFill>
                <a:latin typeface="+mn-lt"/>
                <a:ea typeface="+mn-ea"/>
                <a:cs typeface="+mn-cs"/>
              </a:rPr>
              <a:t>un état émotionnel de détresse associé aux évènements qui menacent l’intégrité biologique ou psychologique de l’individu</a:t>
            </a:r>
            <a:r>
              <a:rPr lang="fr-FR" sz="1200" b="0" i="0" u="none" strike="noStrike" kern="1200" baseline="0" dirty="0">
                <a:solidFill>
                  <a:schemeClr val="tx1"/>
                </a:solidFill>
                <a:latin typeface="+mn-lt"/>
                <a:ea typeface="+mn-ea"/>
                <a:cs typeface="+mn-cs"/>
              </a:rPr>
              <a:t>.</a:t>
            </a:r>
            <a:endParaRPr lang="fr-FR"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E12B80B-02AE-4376-90DA-9091603CA9E1}" type="slidenum">
              <a:rPr lang="fr-FR" smtClean="0"/>
              <a:t>7</a:t>
            </a:fld>
            <a:endParaRPr lang="fr-FR"/>
          </a:p>
        </p:txBody>
      </p:sp>
    </p:spTree>
    <p:extLst>
      <p:ext uri="{BB962C8B-B14F-4D97-AF65-F5344CB8AC3E}">
        <p14:creationId xmlns:p14="http://schemas.microsoft.com/office/powerpoint/2010/main" val="1954557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8. La conscience</a:t>
            </a:r>
          </a:p>
          <a:p>
            <a:endParaRPr lang="fr-FR" dirty="0"/>
          </a:p>
          <a:p>
            <a:r>
              <a:rPr lang="fr-FR" dirty="0"/>
              <a:t>Perception qu’a un être de son milieu et aussi de soi-même. Exclu de notre sujet: notion de conscience morale.</a:t>
            </a:r>
          </a:p>
          <a:p>
            <a:endParaRPr lang="fr-FR" dirty="0"/>
          </a:p>
          <a:p>
            <a:r>
              <a:rPr lang="fr-FR" sz="1200" b="1" i="0" u="none" strike="noStrike" kern="1200" baseline="0" dirty="0">
                <a:solidFill>
                  <a:schemeClr val="tx1"/>
                </a:solidFill>
                <a:latin typeface="+mn-lt"/>
                <a:ea typeface="+mn-ea"/>
                <a:cs typeface="+mn-cs"/>
              </a:rPr>
              <a:t>On peut reformuler la définition comme l’expérience subjective (la relation intériorisée ) que nous avons de notre environnement, de notre propre corps et/ou de nos propres connaissances.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L’examen de la conscience humaine a été organisé en distinguant son </a:t>
            </a:r>
            <a:r>
              <a:rPr lang="fr-FR" sz="1200" b="1" i="0" u="none" strike="noStrike" kern="1200" baseline="0" dirty="0">
                <a:solidFill>
                  <a:schemeClr val="tx1"/>
                </a:solidFill>
                <a:latin typeface="+mn-lt"/>
                <a:ea typeface="+mn-ea"/>
                <a:cs typeface="+mn-cs"/>
              </a:rPr>
              <a:t>niveau </a:t>
            </a:r>
            <a:r>
              <a:rPr lang="fr-FR" sz="1200" b="0" i="0" u="none" strike="noStrike" kern="1200" baseline="0" dirty="0">
                <a:solidFill>
                  <a:schemeClr val="tx1"/>
                </a:solidFill>
                <a:latin typeface="+mn-lt"/>
                <a:ea typeface="+mn-ea"/>
                <a:cs typeface="+mn-cs"/>
              </a:rPr>
              <a:t>et son </a:t>
            </a:r>
            <a:r>
              <a:rPr lang="fr-FR" sz="1200" b="1" i="0" u="none" strike="noStrike" kern="1200" baseline="0" dirty="0">
                <a:solidFill>
                  <a:schemeClr val="tx1"/>
                </a:solidFill>
                <a:latin typeface="+mn-lt"/>
                <a:ea typeface="+mn-ea"/>
                <a:cs typeface="+mn-cs"/>
              </a:rPr>
              <a:t>contenu</a:t>
            </a:r>
            <a:r>
              <a:rPr lang="fr-FR" sz="1200" b="0" i="0" u="none" strike="noStrike" kern="1200" baseline="0" dirty="0">
                <a:solidFill>
                  <a:schemeClr val="tx1"/>
                </a:solidFill>
                <a:latin typeface="+mn-lt"/>
                <a:ea typeface="+mn-ea"/>
                <a:cs typeface="+mn-cs"/>
              </a:rPr>
              <a:t>.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	Le niveau de conscience se réfère à des états de vigilance allant du coma à l’éveil.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	Le contenu de la conscience se réfère à l’expérience subjective associée à la </a:t>
            </a:r>
            <a:r>
              <a:rPr lang="fr-FR" sz="1200" b="1" i="0" u="none" strike="noStrike" kern="1200" baseline="0" dirty="0">
                <a:solidFill>
                  <a:schemeClr val="tx1"/>
                </a:solidFill>
                <a:latin typeface="+mn-lt"/>
                <a:ea typeface="+mn-ea"/>
                <a:cs typeface="+mn-cs"/>
              </a:rPr>
              <a:t>perception </a:t>
            </a:r>
            <a:r>
              <a:rPr lang="fr-FR" sz="1200" b="0" i="0" u="none" strike="noStrike" kern="1200" baseline="0" dirty="0">
                <a:solidFill>
                  <a:schemeClr val="tx1"/>
                </a:solidFill>
                <a:latin typeface="+mn-lt"/>
                <a:ea typeface="+mn-ea"/>
                <a:cs typeface="+mn-cs"/>
              </a:rPr>
              <a:t>de l’information sensorielle interne et externe, ainsi qu’aux processus 	</a:t>
            </a:r>
            <a:r>
              <a:rPr lang="fr-FR" sz="1200" b="1" i="0" u="none" strike="noStrike" kern="1200" baseline="0" dirty="0">
                <a:solidFill>
                  <a:schemeClr val="tx1"/>
                </a:solidFill>
                <a:latin typeface="+mn-lt"/>
                <a:ea typeface="+mn-ea"/>
                <a:cs typeface="+mn-cs"/>
              </a:rPr>
              <a:t>cognitifs </a:t>
            </a:r>
            <a:r>
              <a:rPr lang="fr-FR" sz="1200" b="0" i="0" u="none" strike="noStrike" kern="1200" baseline="0" dirty="0">
                <a:solidFill>
                  <a:schemeClr val="tx1"/>
                </a:solidFill>
                <a:latin typeface="+mn-lt"/>
                <a:ea typeface="+mn-ea"/>
                <a:cs typeface="+mn-cs"/>
              </a:rPr>
              <a:t>qui n’impliquent pas forcément la perception, et aux processus </a:t>
            </a:r>
            <a:r>
              <a:rPr lang="fr-FR" sz="1200" b="1" i="0" u="none" strike="noStrike" kern="1200" baseline="0" dirty="0">
                <a:solidFill>
                  <a:schemeClr val="tx1"/>
                </a:solidFill>
                <a:latin typeface="+mn-lt"/>
                <a:ea typeface="+mn-ea"/>
                <a:cs typeface="+mn-cs"/>
              </a:rPr>
              <a:t>métacognitifs</a:t>
            </a:r>
            <a:r>
              <a:rPr lang="fr-FR" sz="1200" b="0" i="0" u="none" strike="noStrike" kern="1200" baseline="0" dirty="0">
                <a:solidFill>
                  <a:schemeClr val="tx1"/>
                </a:solidFill>
                <a:latin typeface="+mn-lt"/>
                <a:ea typeface="+mn-ea"/>
                <a:cs typeface="+mn-cs"/>
              </a:rPr>
              <a:t>, (processus permettant l’évaluation et le contrôle de ses propres états 	mentaux). Il est important de souligner que le niveau et le contenu de la conscience sont liés, puisque des contenus conscients riches sont habituellement 	observés pendant la phase d’éveil, à l’exception des rêves et de certains troubles neurologiques spécifiques. </a:t>
            </a:r>
          </a:p>
          <a:p>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	En ce sens, elle est fréquemment reliée, entre autres, aux notions de </a:t>
            </a:r>
            <a:r>
              <a:rPr lang="fr-FR" sz="1200" b="0" i="0" u="none" strike="noStrike" kern="1200" dirty="0">
                <a:solidFill>
                  <a:schemeClr val="tx1"/>
                </a:solidFill>
                <a:effectLst/>
                <a:latin typeface="+mn-lt"/>
                <a:ea typeface="+mn-ea"/>
                <a:cs typeface="+mn-cs"/>
                <a:hlinkClick r:id="rId3" tooltip="Connaissance"/>
              </a:rPr>
              <a:t>connaissance</a:t>
            </a:r>
            <a:r>
              <a:rPr lang="fr-FR" sz="1200" b="0" i="0" kern="1200" dirty="0">
                <a:solidFill>
                  <a:schemeClr val="tx1"/>
                </a:solidFill>
                <a:effectLst/>
                <a:latin typeface="+mn-lt"/>
                <a:ea typeface="+mn-ea"/>
                <a:cs typeface="+mn-cs"/>
              </a:rPr>
              <a:t>, d'</a:t>
            </a:r>
            <a:r>
              <a:rPr lang="fr-FR" sz="1200" b="0" i="0" u="none" strike="noStrike" kern="1200" dirty="0">
                <a:solidFill>
                  <a:schemeClr val="tx1"/>
                </a:solidFill>
                <a:effectLst/>
                <a:latin typeface="+mn-lt"/>
                <a:ea typeface="+mn-ea"/>
                <a:cs typeface="+mn-cs"/>
                <a:hlinkClick r:id="rId4" tooltip="Émotion"/>
              </a:rPr>
              <a:t>émotion</a:t>
            </a:r>
            <a:r>
              <a:rPr lang="fr-FR" sz="1200" b="0" i="0" kern="1200" dirty="0">
                <a:solidFill>
                  <a:schemeClr val="tx1"/>
                </a:solidFill>
                <a:effectLst/>
                <a:latin typeface="+mn-lt"/>
                <a:ea typeface="+mn-ea"/>
                <a:cs typeface="+mn-cs"/>
              </a:rPr>
              <a:t>, d'</a:t>
            </a:r>
            <a:r>
              <a:rPr lang="fr-FR" sz="1200" b="0" i="0" u="none" strike="noStrike" kern="1200" dirty="0">
                <a:solidFill>
                  <a:schemeClr val="tx1"/>
                </a:solidFill>
                <a:effectLst/>
                <a:latin typeface="+mn-lt"/>
                <a:ea typeface="+mn-ea"/>
                <a:cs typeface="+mn-cs"/>
                <a:hlinkClick r:id="rId5" tooltip="Existence"/>
              </a:rPr>
              <a:t>existence</a:t>
            </a:r>
            <a:r>
              <a:rPr lang="fr-FR" sz="1200" b="0" i="0" kern="1200" dirty="0">
                <a:solidFill>
                  <a:schemeClr val="tx1"/>
                </a:solidFill>
                <a:effectLst/>
                <a:latin typeface="+mn-lt"/>
                <a:ea typeface="+mn-ea"/>
                <a:cs typeface="+mn-cs"/>
              </a:rPr>
              <a:t>, d'</a:t>
            </a:r>
            <a:r>
              <a:rPr lang="fr-FR" sz="1200" b="0" i="0" u="none" strike="noStrike" kern="1200" dirty="0">
                <a:solidFill>
                  <a:schemeClr val="tx1"/>
                </a:solidFill>
                <a:effectLst/>
                <a:latin typeface="+mn-lt"/>
                <a:ea typeface="+mn-ea"/>
                <a:cs typeface="+mn-cs"/>
                <a:hlinkClick r:id="rId6" tooltip="Intuition"/>
              </a:rPr>
              <a:t>intuition</a:t>
            </a:r>
            <a:r>
              <a:rPr lang="fr-FR" sz="1200" b="0" i="0" kern="1200" dirty="0">
                <a:solidFill>
                  <a:schemeClr val="tx1"/>
                </a:solidFill>
                <a:effectLst/>
                <a:latin typeface="+mn-lt"/>
                <a:ea typeface="+mn-ea"/>
                <a:cs typeface="+mn-cs"/>
              </a:rPr>
              <a:t>, de </a:t>
            </a:r>
            <a:r>
              <a:rPr lang="fr-FR" sz="1200" b="0" i="0" u="none" strike="noStrike" kern="1200" dirty="0">
                <a:solidFill>
                  <a:schemeClr val="tx1"/>
                </a:solidFill>
                <a:effectLst/>
                <a:latin typeface="+mn-lt"/>
                <a:ea typeface="+mn-ea"/>
                <a:cs typeface="+mn-cs"/>
                <a:hlinkClick r:id="rId7" tooltip="Pensée"/>
              </a:rPr>
              <a:t>pensée</a:t>
            </a:r>
            <a:r>
              <a:rPr lang="fr-FR" sz="1200" b="0" i="0" kern="1200" dirty="0">
                <a:solidFill>
                  <a:schemeClr val="tx1"/>
                </a:solidFill>
                <a:effectLst/>
                <a:latin typeface="+mn-lt"/>
                <a:ea typeface="+mn-ea"/>
                <a:cs typeface="+mn-cs"/>
              </a:rPr>
              <a:t>, de </a:t>
            </a:r>
            <a:r>
              <a:rPr lang="fr-FR" sz="1200" b="0" i="0" u="none" strike="noStrike" kern="1200" dirty="0">
                <a:solidFill>
                  <a:schemeClr val="tx1"/>
                </a:solidFill>
                <a:effectLst/>
                <a:latin typeface="+mn-lt"/>
                <a:ea typeface="+mn-ea"/>
                <a:cs typeface="+mn-cs"/>
                <a:hlinkClick r:id="rId8" tooltip="Psychisme"/>
              </a:rPr>
              <a:t>psychisme</a:t>
            </a:r>
            <a:r>
              <a:rPr lang="fr-FR" sz="1200" b="0" i="0" kern="1200" dirty="0">
                <a:solidFill>
                  <a:schemeClr val="tx1"/>
                </a:solidFill>
                <a:effectLst/>
                <a:latin typeface="+mn-lt"/>
                <a:ea typeface="+mn-ea"/>
                <a:cs typeface="+mn-cs"/>
              </a:rPr>
              <a:t>, de </a:t>
            </a:r>
            <a:r>
              <a:rPr lang="fr-FR" sz="1200" b="0" i="0" u="none" strike="noStrike" kern="1200" dirty="0">
                <a:solidFill>
                  <a:schemeClr val="tx1"/>
                </a:solidFill>
                <a:effectLst/>
                <a:latin typeface="+mn-lt"/>
                <a:ea typeface="+mn-ea"/>
                <a:cs typeface="+mn-cs"/>
                <a:hlinkClick r:id="rId9" tooltip="Phénomène"/>
              </a:rPr>
              <a:t>phénomène</a:t>
            </a:r>
            <a:r>
              <a:rPr lang="fr-FR" sz="1200" b="0" i="0" kern="1200" dirty="0">
                <a:solidFill>
                  <a:schemeClr val="tx1"/>
                </a:solidFill>
                <a:effectLst/>
                <a:latin typeface="+mn-lt"/>
                <a:ea typeface="+mn-ea"/>
                <a:cs typeface="+mn-cs"/>
              </a:rPr>
              <a:t>, 	de </a:t>
            </a:r>
            <a:r>
              <a:rPr lang="fr-FR" sz="1200" b="0" i="0" u="none" strike="noStrike" kern="1200" dirty="0">
                <a:solidFill>
                  <a:schemeClr val="tx1"/>
                </a:solidFill>
                <a:effectLst/>
                <a:latin typeface="+mn-lt"/>
                <a:ea typeface="+mn-ea"/>
                <a:cs typeface="+mn-cs"/>
                <a:hlinkClick r:id="rId10" tooltip="Subjectivité"/>
              </a:rPr>
              <a:t>subjectivité</a:t>
            </a:r>
            <a:r>
              <a:rPr lang="fr-FR" sz="1200" b="0" i="0" kern="1200" dirty="0">
                <a:solidFill>
                  <a:schemeClr val="tx1"/>
                </a:solidFill>
                <a:effectLst/>
                <a:latin typeface="+mn-lt"/>
                <a:ea typeface="+mn-ea"/>
                <a:cs typeface="+mn-cs"/>
              </a:rPr>
              <a:t>, de </a:t>
            </a:r>
            <a:r>
              <a:rPr lang="fr-FR" sz="1200" b="0" i="0" u="none" strike="noStrike" kern="1200" dirty="0">
                <a:solidFill>
                  <a:schemeClr val="tx1"/>
                </a:solidFill>
                <a:effectLst/>
                <a:latin typeface="+mn-lt"/>
                <a:ea typeface="+mn-ea"/>
                <a:cs typeface="+mn-cs"/>
                <a:hlinkClick r:id="rId11" tooltip="Sensation"/>
              </a:rPr>
              <a:t>sensation</a:t>
            </a:r>
            <a:r>
              <a:rPr lang="fr-FR" sz="1200" b="0" i="0" kern="1200" dirty="0">
                <a:solidFill>
                  <a:schemeClr val="tx1"/>
                </a:solidFill>
                <a:effectLst/>
                <a:latin typeface="+mn-lt"/>
                <a:ea typeface="+mn-ea"/>
                <a:cs typeface="+mn-cs"/>
              </a:rPr>
              <a:t>, et de </a:t>
            </a:r>
            <a:r>
              <a:rPr lang="fr-FR" sz="1200" b="0" i="0" u="none" strike="noStrike" kern="1200" dirty="0">
                <a:solidFill>
                  <a:schemeClr val="tx1"/>
                </a:solidFill>
                <a:effectLst/>
                <a:latin typeface="+mn-lt"/>
                <a:ea typeface="+mn-ea"/>
                <a:cs typeface="+mn-cs"/>
                <a:hlinkClick r:id="rId12" tooltip="Réflexivité (socio-anthropologie)"/>
              </a:rPr>
              <a:t>réflexivité</a:t>
            </a:r>
            <a:r>
              <a:rPr lang="fr-FR" sz="1200" b="0" i="0" u="none" strike="noStrike"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r>
              <a:rPr lang="fr-FR" b="1" dirty="0"/>
              <a:t>Conscience de soi: </a:t>
            </a:r>
            <a:r>
              <a:rPr lang="fr-FR" dirty="0"/>
              <a:t>reconnaissance de soi (expérience du miroir et de la tache sur le front).</a:t>
            </a:r>
          </a:p>
          <a:p>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La notion de conscience est éclairée par les neurosciences.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rgbClr val="FF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rgbClr val="FF0000"/>
                </a:solidFill>
                <a:effectLst/>
                <a:latin typeface="+mn-lt"/>
                <a:ea typeface="+mn-ea"/>
                <a:cs typeface="+mn-cs"/>
              </a:rPr>
              <a:t>A</a:t>
            </a:r>
            <a:r>
              <a:rPr lang="fr-FR" sz="1200" b="0" i="0" kern="1200" baseline="0" dirty="0">
                <a:solidFill>
                  <a:srgbClr val="FF0000"/>
                </a:solidFill>
                <a:effectLst/>
                <a:latin typeface="+mn-lt"/>
                <a:ea typeface="+mn-ea"/>
                <a:cs typeface="+mn-cs"/>
              </a:rPr>
              <a:t> noter: r</a:t>
            </a:r>
            <a:r>
              <a:rPr lang="fr-FR" sz="1200" b="0" i="0" kern="1200" dirty="0">
                <a:solidFill>
                  <a:srgbClr val="FF0000"/>
                </a:solidFill>
                <a:effectLst/>
                <a:latin typeface="+mn-lt"/>
                <a:ea typeface="+mn-ea"/>
                <a:cs typeface="+mn-cs"/>
              </a:rPr>
              <a:t>apport INRA sur la conscience animale (2017).</a:t>
            </a:r>
          </a:p>
          <a:p>
            <a:endParaRPr lang="fr-FR" dirty="0">
              <a:solidFill>
                <a:srgbClr val="FF0000"/>
              </a:solidFill>
            </a:endParaRPr>
          </a:p>
        </p:txBody>
      </p:sp>
      <p:sp>
        <p:nvSpPr>
          <p:cNvPr id="4" name="Espace réservé du numéro de diapositive 3"/>
          <p:cNvSpPr>
            <a:spLocks noGrp="1"/>
          </p:cNvSpPr>
          <p:nvPr>
            <p:ph type="sldNum" sz="quarter" idx="10"/>
          </p:nvPr>
        </p:nvSpPr>
        <p:spPr/>
        <p:txBody>
          <a:bodyPr/>
          <a:lstStyle/>
          <a:p>
            <a:fld id="{4E12B80B-02AE-4376-90DA-9091603CA9E1}" type="slidenum">
              <a:rPr lang="fr-FR" smtClean="0"/>
              <a:t>8</a:t>
            </a:fld>
            <a:endParaRPr lang="fr-FR"/>
          </a:p>
        </p:txBody>
      </p:sp>
    </p:spTree>
    <p:extLst>
      <p:ext uri="{BB962C8B-B14F-4D97-AF65-F5344CB8AC3E}">
        <p14:creationId xmlns:p14="http://schemas.microsoft.com/office/powerpoint/2010/main" val="2183725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a:solidFill>
                  <a:schemeClr val="tx1"/>
                </a:solidFill>
                <a:effectLst/>
                <a:latin typeface="+mn-lt"/>
                <a:ea typeface="+mn-ea"/>
                <a:cs typeface="+mn-cs"/>
              </a:rPr>
              <a:t>9. La notion d’émotion apparaît importante à considérer, non seulement chez l’homme mais chez les autres animaux.</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Il était peu imaginable, il y a seulement un quart de siècle, de parler d’émotions pour les animaux.</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L'</a:t>
            </a:r>
            <a:r>
              <a:rPr lang="fr-FR" sz="1200" b="1" i="0" kern="1200" dirty="0">
                <a:solidFill>
                  <a:schemeClr val="tx1"/>
                </a:solidFill>
                <a:effectLst/>
                <a:latin typeface="+mn-lt"/>
                <a:ea typeface="+mn-ea"/>
                <a:cs typeface="+mn-cs"/>
              </a:rPr>
              <a:t>émotion</a:t>
            </a:r>
            <a:r>
              <a:rPr lang="fr-FR" sz="1200" b="0" i="0" kern="1200" dirty="0">
                <a:solidFill>
                  <a:schemeClr val="tx1"/>
                </a:solidFill>
                <a:effectLst/>
                <a:latin typeface="+mn-lt"/>
                <a:ea typeface="+mn-ea"/>
                <a:cs typeface="+mn-cs"/>
              </a:rPr>
              <a:t> peut</a:t>
            </a:r>
            <a:r>
              <a:rPr lang="fr-FR" sz="1200" b="0" i="0" kern="1200" baseline="0" dirty="0">
                <a:solidFill>
                  <a:schemeClr val="tx1"/>
                </a:solidFill>
                <a:effectLst/>
                <a:latin typeface="+mn-lt"/>
                <a:ea typeface="+mn-ea"/>
                <a:cs typeface="+mn-cs"/>
              </a:rPr>
              <a:t> se définir (Wikipédia) comme </a:t>
            </a:r>
            <a:r>
              <a:rPr lang="fr-FR" sz="1200" b="0" i="0" kern="1200" dirty="0">
                <a:solidFill>
                  <a:schemeClr val="tx1"/>
                </a:solidFill>
                <a:effectLst/>
                <a:latin typeface="+mn-lt"/>
                <a:ea typeface="+mn-ea"/>
                <a:cs typeface="+mn-cs"/>
              </a:rPr>
              <a:t>une expérience </a:t>
            </a:r>
            <a:r>
              <a:rPr lang="fr-FR" sz="1200" b="0" i="0" u="none" strike="noStrike" kern="1200" dirty="0">
                <a:solidFill>
                  <a:schemeClr val="tx1"/>
                </a:solidFill>
                <a:effectLst/>
                <a:latin typeface="+mn-lt"/>
                <a:ea typeface="+mn-ea"/>
                <a:cs typeface="+mn-cs"/>
                <a:hlinkClick r:id="rId3" tooltip="Psychophysiologie"/>
              </a:rPr>
              <a:t>psychophysiologique</a:t>
            </a:r>
            <a:r>
              <a:rPr lang="fr-FR" sz="1200" b="0" i="0" kern="1200" dirty="0">
                <a:solidFill>
                  <a:schemeClr val="tx1"/>
                </a:solidFill>
                <a:effectLst/>
                <a:latin typeface="+mn-lt"/>
                <a:ea typeface="+mn-ea"/>
                <a:cs typeface="+mn-cs"/>
              </a:rPr>
              <a:t> complexe et intense (avec un début brutal et une durée relativement brève) de l'état d'esprit d'un individu animal liée à un objet repérable lorsqu'il réagit aux influences </a:t>
            </a:r>
            <a:r>
              <a:rPr lang="fr-FR" sz="1200" b="0" i="0" u="none" strike="noStrike" kern="1200" dirty="0">
                <a:solidFill>
                  <a:schemeClr val="tx1"/>
                </a:solidFill>
                <a:effectLst/>
                <a:latin typeface="+mn-lt"/>
                <a:ea typeface="+mn-ea"/>
                <a:cs typeface="+mn-cs"/>
                <a:hlinkClick r:id="rId4" tooltip="Biochimie"/>
              </a:rPr>
              <a:t>biochimiques</a:t>
            </a:r>
            <a:r>
              <a:rPr lang="fr-FR" sz="1200" b="0" i="0" kern="1200" dirty="0">
                <a:solidFill>
                  <a:schemeClr val="tx1"/>
                </a:solidFill>
                <a:effectLst/>
                <a:latin typeface="+mn-lt"/>
                <a:ea typeface="+mn-ea"/>
                <a:cs typeface="+mn-cs"/>
              </a:rPr>
              <a:t> (internes) et </a:t>
            </a:r>
            <a:r>
              <a:rPr lang="fr-FR" sz="1200" b="0" i="0" u="none" strike="noStrike" kern="1200" dirty="0">
                <a:solidFill>
                  <a:schemeClr val="tx1"/>
                </a:solidFill>
                <a:effectLst/>
                <a:latin typeface="+mn-lt"/>
                <a:ea typeface="+mn-ea"/>
                <a:cs typeface="+mn-cs"/>
                <a:hlinkClick r:id="rId5" tooltip="Environnement"/>
              </a:rPr>
              <a:t>environnementales</a:t>
            </a:r>
            <a:r>
              <a:rPr lang="fr-FR" sz="1200" b="0" i="0" kern="1200" dirty="0">
                <a:solidFill>
                  <a:schemeClr val="tx1"/>
                </a:solidFill>
                <a:effectLst/>
                <a:latin typeface="+mn-lt"/>
                <a:ea typeface="+mn-ea"/>
                <a:cs typeface="+mn-cs"/>
              </a:rPr>
              <a:t> (externes). </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L'émotion est associée chez l’humain à l'</a:t>
            </a:r>
            <a:r>
              <a:rPr lang="fr-FR" sz="1200" b="0" i="0" u="none" strike="noStrike" kern="1200" dirty="0">
                <a:solidFill>
                  <a:schemeClr val="tx1"/>
                </a:solidFill>
                <a:effectLst/>
                <a:latin typeface="+mn-lt"/>
                <a:ea typeface="+mn-ea"/>
                <a:cs typeface="+mn-cs"/>
                <a:hlinkClick r:id="rId6" tooltip="Humeur"/>
              </a:rPr>
              <a:t>humeur</a:t>
            </a:r>
            <a:r>
              <a:rPr lang="fr-FR" sz="1200" b="0" i="0" kern="1200" dirty="0">
                <a:solidFill>
                  <a:schemeClr val="tx1"/>
                </a:solidFill>
                <a:effectLst/>
                <a:latin typeface="+mn-lt"/>
                <a:ea typeface="+mn-ea"/>
                <a:cs typeface="+mn-cs"/>
              </a:rPr>
              <a:t>, au </a:t>
            </a:r>
            <a:r>
              <a:rPr lang="fr-FR" sz="1200" b="0" i="0" u="none" strike="noStrike" kern="1200" dirty="0">
                <a:solidFill>
                  <a:schemeClr val="tx1"/>
                </a:solidFill>
                <a:effectLst/>
                <a:latin typeface="+mn-lt"/>
                <a:ea typeface="+mn-ea"/>
                <a:cs typeface="+mn-cs"/>
                <a:hlinkClick r:id="rId7" tooltip="Tempérament (psychologie)"/>
              </a:rPr>
              <a:t>tempérament</a:t>
            </a:r>
            <a:r>
              <a:rPr lang="fr-FR" sz="1200" b="0" i="0" kern="1200" dirty="0">
                <a:solidFill>
                  <a:schemeClr val="tx1"/>
                </a:solidFill>
                <a:effectLst/>
                <a:latin typeface="+mn-lt"/>
                <a:ea typeface="+mn-ea"/>
                <a:cs typeface="+mn-cs"/>
              </a:rPr>
              <a:t>, à la </a:t>
            </a:r>
            <a:r>
              <a:rPr lang="fr-FR" sz="1200" b="0" i="0" u="none" strike="noStrike" kern="1200" dirty="0">
                <a:solidFill>
                  <a:schemeClr val="tx1"/>
                </a:solidFill>
                <a:effectLst/>
                <a:latin typeface="+mn-lt"/>
                <a:ea typeface="+mn-ea"/>
                <a:cs typeface="+mn-cs"/>
                <a:hlinkClick r:id="rId8" tooltip="Personnalité"/>
              </a:rPr>
              <a:t>personnalité</a:t>
            </a:r>
            <a:r>
              <a:rPr lang="fr-FR" sz="1200" b="0" i="0" kern="1200" dirty="0">
                <a:solidFill>
                  <a:schemeClr val="tx1"/>
                </a:solidFill>
                <a:effectLst/>
                <a:latin typeface="+mn-lt"/>
                <a:ea typeface="+mn-ea"/>
                <a:cs typeface="+mn-cs"/>
              </a:rPr>
              <a:t> et à la </a:t>
            </a:r>
            <a:r>
              <a:rPr lang="fr-FR" sz="1200" b="0" i="0" u="none" strike="noStrike" kern="1200" dirty="0">
                <a:solidFill>
                  <a:schemeClr val="tx1"/>
                </a:solidFill>
                <a:effectLst/>
                <a:latin typeface="+mn-lt"/>
                <a:ea typeface="+mn-ea"/>
                <a:cs typeface="+mn-cs"/>
                <a:hlinkClick r:id="rId9" tooltip="Disposition (sociologie)"/>
              </a:rPr>
              <a:t>disposition</a:t>
            </a:r>
            <a:r>
              <a:rPr lang="fr-FR" sz="1200" b="0" i="0" kern="1200" dirty="0">
                <a:solidFill>
                  <a:schemeClr val="tx1"/>
                </a:solidFill>
                <a:effectLst/>
                <a:latin typeface="+mn-lt"/>
                <a:ea typeface="+mn-ea"/>
                <a:cs typeface="+mn-cs"/>
              </a:rPr>
              <a:t> et à la </a:t>
            </a:r>
            <a:r>
              <a:rPr lang="fr-FR" sz="1200" b="0" i="0" u="none" strike="noStrike" kern="1200" dirty="0">
                <a:solidFill>
                  <a:schemeClr val="tx1"/>
                </a:solidFill>
                <a:effectLst/>
                <a:latin typeface="+mn-lt"/>
                <a:ea typeface="+mn-ea"/>
                <a:cs typeface="+mn-cs"/>
                <a:hlinkClick r:id="rId10" tooltip="Motivation"/>
              </a:rPr>
              <a:t>motivation</a:t>
            </a:r>
            <a:r>
              <a:rPr lang="fr-FR" sz="1200" b="0" i="0" kern="1200" dirty="0">
                <a:solidFill>
                  <a:schemeClr val="tx1"/>
                </a:solidFill>
                <a:effectLst/>
                <a:latin typeface="+mn-lt"/>
                <a:ea typeface="+mn-ea"/>
                <a:cs typeface="+mn-cs"/>
              </a:rPr>
              <a:t>. Le mot « émotion » provient du mot </a:t>
            </a:r>
            <a:r>
              <a:rPr lang="fr-FR" sz="1200" b="0" i="0" u="none" strike="noStrike" kern="1200" dirty="0">
                <a:solidFill>
                  <a:schemeClr val="tx1"/>
                </a:solidFill>
                <a:effectLst/>
                <a:latin typeface="+mn-lt"/>
                <a:ea typeface="+mn-ea"/>
                <a:cs typeface="+mn-cs"/>
                <a:hlinkClick r:id="rId11" tooltip="Français"/>
              </a:rPr>
              <a:t>français</a:t>
            </a:r>
            <a:r>
              <a:rPr lang="fr-FR" sz="1200" b="0" i="0" kern="1200" dirty="0">
                <a:solidFill>
                  <a:schemeClr val="tx1"/>
                </a:solidFill>
                <a:effectLst/>
                <a:latin typeface="+mn-lt"/>
                <a:ea typeface="+mn-ea"/>
                <a:cs typeface="+mn-cs"/>
              </a:rPr>
              <a:t> « émouvoir ». </a:t>
            </a:r>
          </a:p>
          <a:p>
            <a:endParaRPr lang="fr-FR"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On s’est longtemps demandé où les émotions avaient leur « siège » dans le corps. Depuis l’Antiquité, les différentes écoles médicales et philosophiques ont proposé des théories rivales à ce sujet : sont-elles dans le cœur, le sang ou encore la bile?  Aujourd’hui, les neurosciences cherchent la localisation de nos émotions dans notre cerveau, espérant constituer une véritable « biologie des émotions » ou encore une «neurologie des affects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baseline="0" dirty="0">
                <a:solidFill>
                  <a:schemeClr val="tx1"/>
                </a:solidFill>
                <a:effectLst/>
                <a:latin typeface="+mn-lt"/>
                <a:ea typeface="+mn-ea"/>
                <a:cs typeface="+mn-cs"/>
              </a:rPr>
              <a:t>Les chercheurs reconnaissent aujourd’hui s</a:t>
            </a:r>
            <a:r>
              <a:rPr lang="fr-FR" sz="1200" b="0" i="0" kern="1200" dirty="0">
                <a:solidFill>
                  <a:schemeClr val="tx1"/>
                </a:solidFill>
                <a:effectLst/>
                <a:latin typeface="+mn-lt"/>
                <a:ea typeface="+mn-ea"/>
                <a:cs typeface="+mn-cs"/>
              </a:rPr>
              <a:t>ix émotions primaires: peur, joie, colère, dégoût, tristesse, surprise (étonnement).</a:t>
            </a:r>
          </a:p>
          <a:p>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E12B80B-02AE-4376-90DA-9091603CA9E1}" type="slidenum">
              <a:rPr lang="fr-FR" smtClean="0"/>
              <a:t>9</a:t>
            </a:fld>
            <a:endParaRPr lang="fr-FR"/>
          </a:p>
        </p:txBody>
      </p:sp>
    </p:spTree>
    <p:extLst>
      <p:ext uri="{BB962C8B-B14F-4D97-AF65-F5344CB8AC3E}">
        <p14:creationId xmlns:p14="http://schemas.microsoft.com/office/powerpoint/2010/main" val="2183725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1B0EAB02-437A-498F-A1AB-05D09AD998B6}" type="datetime1">
              <a:rPr lang="fr-FR" smtClean="0"/>
              <a:t>30/01/2024</a:t>
            </a:fld>
            <a:endParaRPr lang="fr-FR"/>
          </a:p>
        </p:txBody>
      </p:sp>
      <p:sp>
        <p:nvSpPr>
          <p:cNvPr id="5" name="Espace réservé du pied de page 4"/>
          <p:cNvSpPr>
            <a:spLocks noGrp="1"/>
          </p:cNvSpPr>
          <p:nvPr>
            <p:ph type="ftr" sz="quarter" idx="11"/>
          </p:nvPr>
        </p:nvSpPr>
        <p:spPr/>
        <p:txBody>
          <a:bodyPr/>
          <a:lstStyle/>
          <a:p>
            <a:r>
              <a:rPr lang="fr-FR"/>
              <a:t>Sensibilité et conscience des animaux                  UTB  M Baussier</a:t>
            </a:r>
          </a:p>
        </p:txBody>
      </p:sp>
      <p:sp>
        <p:nvSpPr>
          <p:cNvPr id="6" name="Espace réservé du numéro de diapositive 5"/>
          <p:cNvSpPr>
            <a:spLocks noGrp="1"/>
          </p:cNvSpPr>
          <p:nvPr>
            <p:ph type="sldNum" sz="quarter" idx="12"/>
          </p:nvPr>
        </p:nvSpPr>
        <p:spPr/>
        <p:txBody>
          <a:bodyPr/>
          <a:lstStyle/>
          <a:p>
            <a:fld id="{11A7547F-218B-4CB8-A7C9-515EF72C9A2A}" type="slidenum">
              <a:rPr lang="fr-FR" smtClean="0"/>
              <a:t>‹N°›</a:t>
            </a:fld>
            <a:endParaRPr lang="fr-FR"/>
          </a:p>
        </p:txBody>
      </p:sp>
    </p:spTree>
    <p:extLst>
      <p:ext uri="{BB962C8B-B14F-4D97-AF65-F5344CB8AC3E}">
        <p14:creationId xmlns:p14="http://schemas.microsoft.com/office/powerpoint/2010/main" val="225456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6565CD5-6F0C-4DBC-B469-28D9140C384F}" type="datetime1">
              <a:rPr lang="fr-FR" smtClean="0"/>
              <a:t>30/01/2024</a:t>
            </a:fld>
            <a:endParaRPr lang="fr-FR"/>
          </a:p>
        </p:txBody>
      </p:sp>
      <p:sp>
        <p:nvSpPr>
          <p:cNvPr id="5" name="Espace réservé du pied de page 4"/>
          <p:cNvSpPr>
            <a:spLocks noGrp="1"/>
          </p:cNvSpPr>
          <p:nvPr>
            <p:ph type="ftr" sz="quarter" idx="11"/>
          </p:nvPr>
        </p:nvSpPr>
        <p:spPr/>
        <p:txBody>
          <a:bodyPr/>
          <a:lstStyle/>
          <a:p>
            <a:r>
              <a:rPr lang="fr-FR"/>
              <a:t>Sensibilité et conscience des animaux                  UTB  M Baussier</a:t>
            </a:r>
          </a:p>
        </p:txBody>
      </p:sp>
      <p:sp>
        <p:nvSpPr>
          <p:cNvPr id="6" name="Espace réservé du numéro de diapositive 5"/>
          <p:cNvSpPr>
            <a:spLocks noGrp="1"/>
          </p:cNvSpPr>
          <p:nvPr>
            <p:ph type="sldNum" sz="quarter" idx="12"/>
          </p:nvPr>
        </p:nvSpPr>
        <p:spPr/>
        <p:txBody>
          <a:bodyPr/>
          <a:lstStyle/>
          <a:p>
            <a:fld id="{11A7547F-218B-4CB8-A7C9-515EF72C9A2A}" type="slidenum">
              <a:rPr lang="fr-FR" smtClean="0"/>
              <a:t>‹N°›</a:t>
            </a:fld>
            <a:endParaRPr lang="fr-FR"/>
          </a:p>
        </p:txBody>
      </p:sp>
    </p:spTree>
    <p:extLst>
      <p:ext uri="{BB962C8B-B14F-4D97-AF65-F5344CB8AC3E}">
        <p14:creationId xmlns:p14="http://schemas.microsoft.com/office/powerpoint/2010/main" val="3404967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1893BD4-0D20-4D99-BD9E-20B0AE0497AA}" type="datetime1">
              <a:rPr lang="fr-FR" smtClean="0"/>
              <a:t>30/01/2024</a:t>
            </a:fld>
            <a:endParaRPr lang="fr-FR"/>
          </a:p>
        </p:txBody>
      </p:sp>
      <p:sp>
        <p:nvSpPr>
          <p:cNvPr id="5" name="Espace réservé du pied de page 4"/>
          <p:cNvSpPr>
            <a:spLocks noGrp="1"/>
          </p:cNvSpPr>
          <p:nvPr>
            <p:ph type="ftr" sz="quarter" idx="11"/>
          </p:nvPr>
        </p:nvSpPr>
        <p:spPr/>
        <p:txBody>
          <a:bodyPr/>
          <a:lstStyle/>
          <a:p>
            <a:r>
              <a:rPr lang="fr-FR"/>
              <a:t>Sensibilité et conscience des animaux                  UTB  M Baussier</a:t>
            </a:r>
          </a:p>
        </p:txBody>
      </p:sp>
      <p:sp>
        <p:nvSpPr>
          <p:cNvPr id="6" name="Espace réservé du numéro de diapositive 5"/>
          <p:cNvSpPr>
            <a:spLocks noGrp="1"/>
          </p:cNvSpPr>
          <p:nvPr>
            <p:ph type="sldNum" sz="quarter" idx="12"/>
          </p:nvPr>
        </p:nvSpPr>
        <p:spPr/>
        <p:txBody>
          <a:bodyPr/>
          <a:lstStyle/>
          <a:p>
            <a:fld id="{11A7547F-218B-4CB8-A7C9-515EF72C9A2A}" type="slidenum">
              <a:rPr lang="fr-FR" smtClean="0"/>
              <a:t>‹N°›</a:t>
            </a:fld>
            <a:endParaRPr lang="fr-FR"/>
          </a:p>
        </p:txBody>
      </p:sp>
    </p:spTree>
    <p:extLst>
      <p:ext uri="{BB962C8B-B14F-4D97-AF65-F5344CB8AC3E}">
        <p14:creationId xmlns:p14="http://schemas.microsoft.com/office/powerpoint/2010/main" val="1728901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7DB1867-50EF-4DA7-9BE5-C7CDC61E0F0A}" type="datetime1">
              <a:rPr lang="fr-FR" smtClean="0"/>
              <a:t>30/01/2024</a:t>
            </a:fld>
            <a:endParaRPr lang="fr-FR"/>
          </a:p>
        </p:txBody>
      </p:sp>
      <p:sp>
        <p:nvSpPr>
          <p:cNvPr id="5" name="Espace réservé du pied de page 4"/>
          <p:cNvSpPr>
            <a:spLocks noGrp="1"/>
          </p:cNvSpPr>
          <p:nvPr>
            <p:ph type="ftr" sz="quarter" idx="11"/>
          </p:nvPr>
        </p:nvSpPr>
        <p:spPr/>
        <p:txBody>
          <a:bodyPr/>
          <a:lstStyle/>
          <a:p>
            <a:r>
              <a:rPr lang="fr-FR"/>
              <a:t>Sensibilité et conscience des animaux                  UTB  M Baussier</a:t>
            </a:r>
          </a:p>
        </p:txBody>
      </p:sp>
      <p:sp>
        <p:nvSpPr>
          <p:cNvPr id="6" name="Espace réservé du numéro de diapositive 5"/>
          <p:cNvSpPr>
            <a:spLocks noGrp="1"/>
          </p:cNvSpPr>
          <p:nvPr>
            <p:ph type="sldNum" sz="quarter" idx="12"/>
          </p:nvPr>
        </p:nvSpPr>
        <p:spPr/>
        <p:txBody>
          <a:bodyPr/>
          <a:lstStyle/>
          <a:p>
            <a:fld id="{11A7547F-218B-4CB8-A7C9-515EF72C9A2A}" type="slidenum">
              <a:rPr lang="fr-FR" smtClean="0"/>
              <a:t>‹N°›</a:t>
            </a:fld>
            <a:endParaRPr lang="fr-FR"/>
          </a:p>
        </p:txBody>
      </p:sp>
    </p:spTree>
    <p:extLst>
      <p:ext uri="{BB962C8B-B14F-4D97-AF65-F5344CB8AC3E}">
        <p14:creationId xmlns:p14="http://schemas.microsoft.com/office/powerpoint/2010/main" val="1078281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92819A5-FB62-475C-8BCF-041DA86713B2}" type="datetime1">
              <a:rPr lang="fr-FR" smtClean="0"/>
              <a:t>30/01/2024</a:t>
            </a:fld>
            <a:endParaRPr lang="fr-FR"/>
          </a:p>
        </p:txBody>
      </p:sp>
      <p:sp>
        <p:nvSpPr>
          <p:cNvPr id="5" name="Espace réservé du pied de page 4"/>
          <p:cNvSpPr>
            <a:spLocks noGrp="1"/>
          </p:cNvSpPr>
          <p:nvPr>
            <p:ph type="ftr" sz="quarter" idx="11"/>
          </p:nvPr>
        </p:nvSpPr>
        <p:spPr/>
        <p:txBody>
          <a:bodyPr/>
          <a:lstStyle/>
          <a:p>
            <a:r>
              <a:rPr lang="fr-FR"/>
              <a:t>Sensibilité et conscience des animaux                  UTB  M Baussier</a:t>
            </a:r>
          </a:p>
        </p:txBody>
      </p:sp>
      <p:sp>
        <p:nvSpPr>
          <p:cNvPr id="6" name="Espace réservé du numéro de diapositive 5"/>
          <p:cNvSpPr>
            <a:spLocks noGrp="1"/>
          </p:cNvSpPr>
          <p:nvPr>
            <p:ph type="sldNum" sz="quarter" idx="12"/>
          </p:nvPr>
        </p:nvSpPr>
        <p:spPr/>
        <p:txBody>
          <a:bodyPr/>
          <a:lstStyle/>
          <a:p>
            <a:fld id="{11A7547F-218B-4CB8-A7C9-515EF72C9A2A}" type="slidenum">
              <a:rPr lang="fr-FR" smtClean="0"/>
              <a:t>‹N°›</a:t>
            </a:fld>
            <a:endParaRPr lang="fr-FR"/>
          </a:p>
        </p:txBody>
      </p:sp>
    </p:spTree>
    <p:extLst>
      <p:ext uri="{BB962C8B-B14F-4D97-AF65-F5344CB8AC3E}">
        <p14:creationId xmlns:p14="http://schemas.microsoft.com/office/powerpoint/2010/main" val="1396124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926C632-5BF7-44B7-901A-F2736BB96F20}" type="datetime1">
              <a:rPr lang="fr-FR" smtClean="0"/>
              <a:t>30/01/2024</a:t>
            </a:fld>
            <a:endParaRPr lang="fr-FR"/>
          </a:p>
        </p:txBody>
      </p:sp>
      <p:sp>
        <p:nvSpPr>
          <p:cNvPr id="6" name="Espace réservé du pied de page 5"/>
          <p:cNvSpPr>
            <a:spLocks noGrp="1"/>
          </p:cNvSpPr>
          <p:nvPr>
            <p:ph type="ftr" sz="quarter" idx="11"/>
          </p:nvPr>
        </p:nvSpPr>
        <p:spPr/>
        <p:txBody>
          <a:bodyPr/>
          <a:lstStyle/>
          <a:p>
            <a:r>
              <a:rPr lang="fr-FR"/>
              <a:t>Sensibilité et conscience des animaux                  UTB  M Baussier</a:t>
            </a:r>
          </a:p>
        </p:txBody>
      </p:sp>
      <p:sp>
        <p:nvSpPr>
          <p:cNvPr id="7" name="Espace réservé du numéro de diapositive 6"/>
          <p:cNvSpPr>
            <a:spLocks noGrp="1"/>
          </p:cNvSpPr>
          <p:nvPr>
            <p:ph type="sldNum" sz="quarter" idx="12"/>
          </p:nvPr>
        </p:nvSpPr>
        <p:spPr/>
        <p:txBody>
          <a:bodyPr/>
          <a:lstStyle/>
          <a:p>
            <a:fld id="{11A7547F-218B-4CB8-A7C9-515EF72C9A2A}" type="slidenum">
              <a:rPr lang="fr-FR" smtClean="0"/>
              <a:t>‹N°›</a:t>
            </a:fld>
            <a:endParaRPr lang="fr-FR"/>
          </a:p>
        </p:txBody>
      </p:sp>
    </p:spTree>
    <p:extLst>
      <p:ext uri="{BB962C8B-B14F-4D97-AF65-F5344CB8AC3E}">
        <p14:creationId xmlns:p14="http://schemas.microsoft.com/office/powerpoint/2010/main" val="2253226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1714531-376E-4096-945F-A55F5C5A9DF9}" type="datetime1">
              <a:rPr lang="fr-FR" smtClean="0"/>
              <a:t>30/01/2024</a:t>
            </a:fld>
            <a:endParaRPr lang="fr-FR"/>
          </a:p>
        </p:txBody>
      </p:sp>
      <p:sp>
        <p:nvSpPr>
          <p:cNvPr id="8" name="Espace réservé du pied de page 7"/>
          <p:cNvSpPr>
            <a:spLocks noGrp="1"/>
          </p:cNvSpPr>
          <p:nvPr>
            <p:ph type="ftr" sz="quarter" idx="11"/>
          </p:nvPr>
        </p:nvSpPr>
        <p:spPr/>
        <p:txBody>
          <a:bodyPr/>
          <a:lstStyle/>
          <a:p>
            <a:r>
              <a:rPr lang="fr-FR"/>
              <a:t>Sensibilité et conscience des animaux                  UTB  M Baussier</a:t>
            </a:r>
          </a:p>
        </p:txBody>
      </p:sp>
      <p:sp>
        <p:nvSpPr>
          <p:cNvPr id="9" name="Espace réservé du numéro de diapositive 8"/>
          <p:cNvSpPr>
            <a:spLocks noGrp="1"/>
          </p:cNvSpPr>
          <p:nvPr>
            <p:ph type="sldNum" sz="quarter" idx="12"/>
          </p:nvPr>
        </p:nvSpPr>
        <p:spPr/>
        <p:txBody>
          <a:bodyPr/>
          <a:lstStyle/>
          <a:p>
            <a:fld id="{11A7547F-218B-4CB8-A7C9-515EF72C9A2A}" type="slidenum">
              <a:rPr lang="fr-FR" smtClean="0"/>
              <a:t>‹N°›</a:t>
            </a:fld>
            <a:endParaRPr lang="fr-FR"/>
          </a:p>
        </p:txBody>
      </p:sp>
    </p:spTree>
    <p:extLst>
      <p:ext uri="{BB962C8B-B14F-4D97-AF65-F5344CB8AC3E}">
        <p14:creationId xmlns:p14="http://schemas.microsoft.com/office/powerpoint/2010/main" val="165751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D6574B5-6FD1-4618-A27E-25F187D8BF64}" type="datetime1">
              <a:rPr lang="fr-FR" smtClean="0"/>
              <a:t>30/01/2024</a:t>
            </a:fld>
            <a:endParaRPr lang="fr-FR"/>
          </a:p>
        </p:txBody>
      </p:sp>
      <p:sp>
        <p:nvSpPr>
          <p:cNvPr id="4" name="Espace réservé du pied de page 3"/>
          <p:cNvSpPr>
            <a:spLocks noGrp="1"/>
          </p:cNvSpPr>
          <p:nvPr>
            <p:ph type="ftr" sz="quarter" idx="11"/>
          </p:nvPr>
        </p:nvSpPr>
        <p:spPr/>
        <p:txBody>
          <a:bodyPr/>
          <a:lstStyle/>
          <a:p>
            <a:r>
              <a:rPr lang="fr-FR"/>
              <a:t>Sensibilité et conscience des animaux                  UTB  M Baussier</a:t>
            </a:r>
          </a:p>
        </p:txBody>
      </p:sp>
      <p:sp>
        <p:nvSpPr>
          <p:cNvPr id="5" name="Espace réservé du numéro de diapositive 4"/>
          <p:cNvSpPr>
            <a:spLocks noGrp="1"/>
          </p:cNvSpPr>
          <p:nvPr>
            <p:ph type="sldNum" sz="quarter" idx="12"/>
          </p:nvPr>
        </p:nvSpPr>
        <p:spPr/>
        <p:txBody>
          <a:bodyPr/>
          <a:lstStyle/>
          <a:p>
            <a:fld id="{11A7547F-218B-4CB8-A7C9-515EF72C9A2A}" type="slidenum">
              <a:rPr lang="fr-FR" smtClean="0"/>
              <a:t>‹N°›</a:t>
            </a:fld>
            <a:endParaRPr lang="fr-FR"/>
          </a:p>
        </p:txBody>
      </p:sp>
    </p:spTree>
    <p:extLst>
      <p:ext uri="{BB962C8B-B14F-4D97-AF65-F5344CB8AC3E}">
        <p14:creationId xmlns:p14="http://schemas.microsoft.com/office/powerpoint/2010/main" val="2552392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0A52C57-FA06-4778-9D82-C74BA03C8C5B}" type="datetime1">
              <a:rPr lang="fr-FR" smtClean="0"/>
              <a:t>30/01/2024</a:t>
            </a:fld>
            <a:endParaRPr lang="fr-FR"/>
          </a:p>
        </p:txBody>
      </p:sp>
      <p:sp>
        <p:nvSpPr>
          <p:cNvPr id="3" name="Espace réservé du pied de page 2"/>
          <p:cNvSpPr>
            <a:spLocks noGrp="1"/>
          </p:cNvSpPr>
          <p:nvPr>
            <p:ph type="ftr" sz="quarter" idx="11"/>
          </p:nvPr>
        </p:nvSpPr>
        <p:spPr/>
        <p:txBody>
          <a:bodyPr/>
          <a:lstStyle/>
          <a:p>
            <a:r>
              <a:rPr lang="fr-FR"/>
              <a:t>Sensibilité et conscience des animaux                  UTB  M Baussier</a:t>
            </a:r>
          </a:p>
        </p:txBody>
      </p:sp>
      <p:sp>
        <p:nvSpPr>
          <p:cNvPr id="4" name="Espace réservé du numéro de diapositive 3"/>
          <p:cNvSpPr>
            <a:spLocks noGrp="1"/>
          </p:cNvSpPr>
          <p:nvPr>
            <p:ph type="sldNum" sz="quarter" idx="12"/>
          </p:nvPr>
        </p:nvSpPr>
        <p:spPr/>
        <p:txBody>
          <a:bodyPr/>
          <a:lstStyle/>
          <a:p>
            <a:fld id="{11A7547F-218B-4CB8-A7C9-515EF72C9A2A}" type="slidenum">
              <a:rPr lang="fr-FR" smtClean="0"/>
              <a:t>‹N°›</a:t>
            </a:fld>
            <a:endParaRPr lang="fr-FR"/>
          </a:p>
        </p:txBody>
      </p:sp>
    </p:spTree>
    <p:extLst>
      <p:ext uri="{BB962C8B-B14F-4D97-AF65-F5344CB8AC3E}">
        <p14:creationId xmlns:p14="http://schemas.microsoft.com/office/powerpoint/2010/main" val="3460292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8554ECE-370B-488B-8498-C241D467D670}" type="datetime1">
              <a:rPr lang="fr-FR" smtClean="0"/>
              <a:t>30/01/2024</a:t>
            </a:fld>
            <a:endParaRPr lang="fr-FR"/>
          </a:p>
        </p:txBody>
      </p:sp>
      <p:sp>
        <p:nvSpPr>
          <p:cNvPr id="6" name="Espace réservé du pied de page 5"/>
          <p:cNvSpPr>
            <a:spLocks noGrp="1"/>
          </p:cNvSpPr>
          <p:nvPr>
            <p:ph type="ftr" sz="quarter" idx="11"/>
          </p:nvPr>
        </p:nvSpPr>
        <p:spPr/>
        <p:txBody>
          <a:bodyPr/>
          <a:lstStyle/>
          <a:p>
            <a:r>
              <a:rPr lang="fr-FR"/>
              <a:t>Sensibilité et conscience des animaux                  UTB  M Baussier</a:t>
            </a:r>
          </a:p>
        </p:txBody>
      </p:sp>
      <p:sp>
        <p:nvSpPr>
          <p:cNvPr id="7" name="Espace réservé du numéro de diapositive 6"/>
          <p:cNvSpPr>
            <a:spLocks noGrp="1"/>
          </p:cNvSpPr>
          <p:nvPr>
            <p:ph type="sldNum" sz="quarter" idx="12"/>
          </p:nvPr>
        </p:nvSpPr>
        <p:spPr/>
        <p:txBody>
          <a:bodyPr/>
          <a:lstStyle/>
          <a:p>
            <a:fld id="{11A7547F-218B-4CB8-A7C9-515EF72C9A2A}" type="slidenum">
              <a:rPr lang="fr-FR" smtClean="0"/>
              <a:t>‹N°›</a:t>
            </a:fld>
            <a:endParaRPr lang="fr-FR"/>
          </a:p>
        </p:txBody>
      </p:sp>
    </p:spTree>
    <p:extLst>
      <p:ext uri="{BB962C8B-B14F-4D97-AF65-F5344CB8AC3E}">
        <p14:creationId xmlns:p14="http://schemas.microsoft.com/office/powerpoint/2010/main" val="129962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6687A83-07AF-48F6-A203-2D66611996E6}" type="datetime1">
              <a:rPr lang="fr-FR" smtClean="0"/>
              <a:t>30/01/2024</a:t>
            </a:fld>
            <a:endParaRPr lang="fr-FR"/>
          </a:p>
        </p:txBody>
      </p:sp>
      <p:sp>
        <p:nvSpPr>
          <p:cNvPr id="6" name="Espace réservé du pied de page 5"/>
          <p:cNvSpPr>
            <a:spLocks noGrp="1"/>
          </p:cNvSpPr>
          <p:nvPr>
            <p:ph type="ftr" sz="quarter" idx="11"/>
          </p:nvPr>
        </p:nvSpPr>
        <p:spPr/>
        <p:txBody>
          <a:bodyPr/>
          <a:lstStyle/>
          <a:p>
            <a:r>
              <a:rPr lang="fr-FR"/>
              <a:t>Sensibilité et conscience des animaux                  UTB  M Baussier</a:t>
            </a:r>
          </a:p>
        </p:txBody>
      </p:sp>
      <p:sp>
        <p:nvSpPr>
          <p:cNvPr id="7" name="Espace réservé du numéro de diapositive 6"/>
          <p:cNvSpPr>
            <a:spLocks noGrp="1"/>
          </p:cNvSpPr>
          <p:nvPr>
            <p:ph type="sldNum" sz="quarter" idx="12"/>
          </p:nvPr>
        </p:nvSpPr>
        <p:spPr/>
        <p:txBody>
          <a:bodyPr/>
          <a:lstStyle/>
          <a:p>
            <a:fld id="{11A7547F-218B-4CB8-A7C9-515EF72C9A2A}" type="slidenum">
              <a:rPr lang="fr-FR" smtClean="0"/>
              <a:t>‹N°›</a:t>
            </a:fld>
            <a:endParaRPr lang="fr-FR"/>
          </a:p>
        </p:txBody>
      </p:sp>
    </p:spTree>
    <p:extLst>
      <p:ext uri="{BB962C8B-B14F-4D97-AF65-F5344CB8AC3E}">
        <p14:creationId xmlns:p14="http://schemas.microsoft.com/office/powerpoint/2010/main" val="343885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6F861-A0BA-4448-A9D3-507ACEFF0E17}" type="datetime1">
              <a:rPr lang="fr-FR" smtClean="0"/>
              <a:t>30/01/2024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Sensibilité et conscience des animaux                  UTB  M Baussier</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7547F-218B-4CB8-A7C9-515EF72C9A2A}" type="slidenum">
              <a:rPr lang="fr-FR" smtClean="0"/>
              <a:t>‹N°›</a:t>
            </a:fld>
            <a:endParaRPr lang="fr-FR"/>
          </a:p>
        </p:txBody>
      </p:sp>
    </p:spTree>
    <p:extLst>
      <p:ext uri="{BB962C8B-B14F-4D97-AF65-F5344CB8AC3E}">
        <p14:creationId xmlns:p14="http://schemas.microsoft.com/office/powerpoint/2010/main" val="2712749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 Id="rId9" Type="http://schemas.openxmlformats.org/officeDocument/2006/relationships/image" Target="../media/image6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23928" y="620689"/>
            <a:ext cx="4534272" cy="3312368"/>
          </a:xfrm>
        </p:spPr>
        <p:txBody>
          <a:bodyPr>
            <a:noAutofit/>
          </a:bodyPr>
          <a:lstStyle/>
          <a:p>
            <a:r>
              <a:rPr lang="fr-FR" sz="5400" b="1" dirty="0"/>
              <a:t>Sensibilité et conscience des animaux</a:t>
            </a:r>
          </a:p>
        </p:txBody>
      </p:sp>
      <p:sp>
        <p:nvSpPr>
          <p:cNvPr id="3" name="Sous-titre 2"/>
          <p:cNvSpPr>
            <a:spLocks noGrp="1"/>
          </p:cNvSpPr>
          <p:nvPr>
            <p:ph type="subTitle" idx="1"/>
          </p:nvPr>
        </p:nvSpPr>
        <p:spPr>
          <a:xfrm>
            <a:off x="3923928" y="3886200"/>
            <a:ext cx="4680520" cy="1752600"/>
          </a:xfrm>
        </p:spPr>
        <p:txBody>
          <a:bodyPr/>
          <a:lstStyle/>
          <a:p>
            <a:r>
              <a:rPr lang="fr-FR" b="1" dirty="0"/>
              <a:t>Le bien-être animal au regard de la science</a:t>
            </a:r>
          </a:p>
        </p:txBody>
      </p:sp>
      <p:sp>
        <p:nvSpPr>
          <p:cNvPr id="4" name="Espace réservé du pied de page 3"/>
          <p:cNvSpPr>
            <a:spLocks noGrp="1"/>
          </p:cNvSpPr>
          <p:nvPr>
            <p:ph type="ftr" sz="quarter" idx="11"/>
          </p:nvPr>
        </p:nvSpPr>
        <p:spPr/>
        <p:txBody>
          <a:bodyPr/>
          <a:lstStyle/>
          <a:p>
            <a:r>
              <a:rPr lang="fr-FR"/>
              <a:t>Sensibilité et conscience des animaux                  UTB  M Baussier</a:t>
            </a:r>
          </a:p>
        </p:txBody>
      </p:sp>
      <p:sp>
        <p:nvSpPr>
          <p:cNvPr id="5" name="Espace réservé du numéro de diapositive 4"/>
          <p:cNvSpPr>
            <a:spLocks noGrp="1"/>
          </p:cNvSpPr>
          <p:nvPr>
            <p:ph type="sldNum" sz="quarter" idx="12"/>
          </p:nvPr>
        </p:nvSpPr>
        <p:spPr/>
        <p:txBody>
          <a:bodyPr/>
          <a:lstStyle/>
          <a:p>
            <a:fld id="{11A7547F-218B-4CB8-A7C9-515EF72C9A2A}" type="slidenum">
              <a:rPr lang="fr-FR" smtClean="0"/>
              <a:t>1</a:t>
            </a:fld>
            <a:endParaRPr lang="fr-FR"/>
          </a:p>
        </p:txBody>
      </p:sp>
      <p:pic>
        <p:nvPicPr>
          <p:cNvPr id="8" name="Image 7">
            <a:extLst>
              <a:ext uri="{FF2B5EF4-FFF2-40B4-BE49-F238E27FC236}">
                <a16:creationId xmlns:a16="http://schemas.microsoft.com/office/drawing/2014/main" id="{49220ABD-2EEC-95AE-9E64-4F1ED937FE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753244"/>
            <a:ext cx="3762544" cy="4437112"/>
          </a:xfrm>
          <a:prstGeom prst="rect">
            <a:avLst/>
          </a:prstGeom>
        </p:spPr>
      </p:pic>
    </p:spTree>
    <p:extLst>
      <p:ext uri="{BB962C8B-B14F-4D97-AF65-F5344CB8AC3E}">
        <p14:creationId xmlns:p14="http://schemas.microsoft.com/office/powerpoint/2010/main" val="671527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4186808" cy="5530626"/>
          </a:xfrm>
        </p:spPr>
        <p:txBody>
          <a:bodyPr/>
          <a:lstStyle/>
          <a:p>
            <a:pPr algn="l"/>
            <a:r>
              <a:rPr lang="fr-FR" b="1" dirty="0" err="1"/>
              <a:t>Sentience</a:t>
            </a:r>
            <a:endParaRPr lang="fr-FR" sz="4000" b="1" dirty="0"/>
          </a:p>
        </p:txBody>
      </p:sp>
      <p:sp>
        <p:nvSpPr>
          <p:cNvPr id="3" name="Espace réservé du pied de page 2"/>
          <p:cNvSpPr>
            <a:spLocks noGrp="1"/>
          </p:cNvSpPr>
          <p:nvPr>
            <p:ph type="ftr" sz="quarter" idx="11"/>
          </p:nvPr>
        </p:nvSpPr>
        <p:spPr/>
        <p:txBody>
          <a:bodyPr/>
          <a:lstStyle/>
          <a:p>
            <a:r>
              <a:rPr lang="fr-FR"/>
              <a:t>Sensibilité et conscience des animaux                  UTB  M Baussier</a:t>
            </a:r>
          </a:p>
        </p:txBody>
      </p:sp>
      <p:sp>
        <p:nvSpPr>
          <p:cNvPr id="4" name="Espace réservé du numéro de diapositive 3"/>
          <p:cNvSpPr>
            <a:spLocks noGrp="1"/>
          </p:cNvSpPr>
          <p:nvPr>
            <p:ph type="sldNum" sz="quarter" idx="12"/>
          </p:nvPr>
        </p:nvSpPr>
        <p:spPr/>
        <p:txBody>
          <a:bodyPr/>
          <a:lstStyle/>
          <a:p>
            <a:fld id="{11A7547F-218B-4CB8-A7C9-515EF72C9A2A}" type="slidenum">
              <a:rPr lang="fr-FR" smtClean="0"/>
              <a:t>10</a:t>
            </a:fld>
            <a:endParaRPr lang="fr-FR"/>
          </a:p>
        </p:txBody>
      </p:sp>
      <p:pic>
        <p:nvPicPr>
          <p:cNvPr id="1026" name="Picture 2" descr="C:\Users\Michel\AppData\Local\Microsoft\Windows\INetCache\IE\JSDCWCOL\Vimar_-_Le_Boy_de_Marius_Bouillabès_-_Illustration_p3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4360" y="689423"/>
            <a:ext cx="4147558" cy="5259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685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4186808" cy="5530626"/>
          </a:xfrm>
        </p:spPr>
        <p:txBody>
          <a:bodyPr/>
          <a:lstStyle/>
          <a:p>
            <a:pPr algn="l"/>
            <a:r>
              <a:rPr lang="fr-FR" b="1" dirty="0"/>
              <a:t>Cognition</a:t>
            </a:r>
            <a:br>
              <a:rPr lang="fr-FR" b="1" dirty="0"/>
            </a:br>
            <a:br>
              <a:rPr lang="fr-FR" b="1" dirty="0"/>
            </a:br>
            <a:r>
              <a:rPr lang="fr-FR" b="1" dirty="0"/>
              <a:t>Intelligence</a:t>
            </a:r>
            <a:br>
              <a:rPr lang="fr-FR" b="1" dirty="0"/>
            </a:br>
            <a:br>
              <a:rPr lang="fr-FR" b="1" dirty="0"/>
            </a:br>
            <a:endParaRPr lang="fr-FR" sz="4000" b="1" dirty="0"/>
          </a:p>
        </p:txBody>
      </p:sp>
      <p:sp>
        <p:nvSpPr>
          <p:cNvPr id="3" name="Espace réservé du pied de page 2"/>
          <p:cNvSpPr>
            <a:spLocks noGrp="1"/>
          </p:cNvSpPr>
          <p:nvPr>
            <p:ph type="ftr" sz="quarter" idx="11"/>
          </p:nvPr>
        </p:nvSpPr>
        <p:spPr/>
        <p:txBody>
          <a:bodyPr/>
          <a:lstStyle/>
          <a:p>
            <a:r>
              <a:rPr lang="fr-FR"/>
              <a:t>Sensibilité et conscience des animaux                  UTB  M Baussier</a:t>
            </a:r>
          </a:p>
        </p:txBody>
      </p:sp>
      <p:sp>
        <p:nvSpPr>
          <p:cNvPr id="4" name="Espace réservé du numéro de diapositive 3"/>
          <p:cNvSpPr>
            <a:spLocks noGrp="1"/>
          </p:cNvSpPr>
          <p:nvPr>
            <p:ph type="sldNum" sz="quarter" idx="12"/>
          </p:nvPr>
        </p:nvSpPr>
        <p:spPr/>
        <p:txBody>
          <a:bodyPr/>
          <a:lstStyle/>
          <a:p>
            <a:fld id="{11A7547F-218B-4CB8-A7C9-515EF72C9A2A}" type="slidenum">
              <a:rPr lang="fr-FR" smtClean="0"/>
              <a:t>11</a:t>
            </a:fld>
            <a:endParaRPr lang="fr-FR"/>
          </a:p>
        </p:txBody>
      </p:sp>
      <p:pic>
        <p:nvPicPr>
          <p:cNvPr id="8194" name="Picture 2" descr="C:\Users\Michel\AppData\Local\Microsoft\Windows\INetCache\IE\D3TFE46F\220px-Oz_Billina_byKoehn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618917"/>
            <a:ext cx="3456384" cy="531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517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54562"/>
          </a:xfrm>
        </p:spPr>
        <p:txBody>
          <a:bodyPr/>
          <a:lstStyle/>
          <a:p>
            <a:pPr algn="l"/>
            <a:r>
              <a:rPr lang="fr-FR" b="1" dirty="0"/>
              <a:t>D’où venons-nous?</a:t>
            </a:r>
            <a:br>
              <a:rPr lang="fr-FR" dirty="0"/>
            </a:br>
            <a:br>
              <a:rPr lang="fr-FR" dirty="0"/>
            </a:br>
            <a:r>
              <a:rPr lang="fr-FR" dirty="0"/>
              <a:t>Evolution des idées</a:t>
            </a:r>
            <a:br>
              <a:rPr lang="fr-FR" dirty="0"/>
            </a:br>
            <a:r>
              <a:rPr lang="fr-FR" dirty="0"/>
              <a:t>Evolution de la perception de la sensibilité et de la conscience des animaux</a:t>
            </a:r>
          </a:p>
        </p:txBody>
      </p:sp>
      <p:sp>
        <p:nvSpPr>
          <p:cNvPr id="3" name="Espace réservé du pied de page 2"/>
          <p:cNvSpPr>
            <a:spLocks noGrp="1"/>
          </p:cNvSpPr>
          <p:nvPr>
            <p:ph type="ftr" sz="quarter" idx="11"/>
          </p:nvPr>
        </p:nvSpPr>
        <p:spPr/>
        <p:txBody>
          <a:bodyPr/>
          <a:lstStyle/>
          <a:p>
            <a:r>
              <a:rPr lang="fr-FR"/>
              <a:t>Sensibilité et conscience des animaux                  UTB  M Baussier</a:t>
            </a:r>
          </a:p>
        </p:txBody>
      </p:sp>
      <p:sp>
        <p:nvSpPr>
          <p:cNvPr id="4" name="Espace réservé du numéro de diapositive 3"/>
          <p:cNvSpPr>
            <a:spLocks noGrp="1"/>
          </p:cNvSpPr>
          <p:nvPr>
            <p:ph type="sldNum" sz="quarter" idx="12"/>
          </p:nvPr>
        </p:nvSpPr>
        <p:spPr/>
        <p:txBody>
          <a:bodyPr/>
          <a:lstStyle/>
          <a:p>
            <a:fld id="{11A7547F-218B-4CB8-A7C9-515EF72C9A2A}" type="slidenum">
              <a:rPr lang="fr-FR" smtClean="0"/>
              <a:t>12</a:t>
            </a:fld>
            <a:endParaRPr lang="fr-FR"/>
          </a:p>
        </p:txBody>
      </p:sp>
    </p:spTree>
    <p:extLst>
      <p:ext uri="{BB962C8B-B14F-4D97-AF65-F5344CB8AC3E}">
        <p14:creationId xmlns:p14="http://schemas.microsoft.com/office/powerpoint/2010/main" val="93123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3106688" cy="3874442"/>
          </a:xfrm>
        </p:spPr>
        <p:txBody>
          <a:bodyPr>
            <a:normAutofit/>
          </a:bodyPr>
          <a:lstStyle/>
          <a:p>
            <a:pPr algn="l"/>
            <a:r>
              <a:rPr lang="fr-FR" sz="4000" b="1" dirty="0"/>
              <a:t>Evolution de l’avis des philosophes, savants et penseurs</a:t>
            </a:r>
          </a:p>
        </p:txBody>
      </p:sp>
      <p:sp>
        <p:nvSpPr>
          <p:cNvPr id="3" name="Espace réservé du pied de page 2"/>
          <p:cNvSpPr>
            <a:spLocks noGrp="1"/>
          </p:cNvSpPr>
          <p:nvPr>
            <p:ph type="ftr" sz="quarter" idx="11"/>
          </p:nvPr>
        </p:nvSpPr>
        <p:spPr/>
        <p:txBody>
          <a:bodyPr/>
          <a:lstStyle/>
          <a:p>
            <a:r>
              <a:rPr lang="fr-FR"/>
              <a:t>Sensibilité et conscience des animaux                  UTB  M Baussier</a:t>
            </a:r>
          </a:p>
        </p:txBody>
      </p:sp>
      <p:sp>
        <p:nvSpPr>
          <p:cNvPr id="4" name="Espace réservé du numéro de diapositive 3"/>
          <p:cNvSpPr>
            <a:spLocks noGrp="1"/>
          </p:cNvSpPr>
          <p:nvPr>
            <p:ph type="sldNum" sz="quarter" idx="12"/>
          </p:nvPr>
        </p:nvSpPr>
        <p:spPr/>
        <p:txBody>
          <a:bodyPr/>
          <a:lstStyle/>
          <a:p>
            <a:fld id="{11A7547F-218B-4CB8-A7C9-515EF72C9A2A}" type="slidenum">
              <a:rPr lang="fr-FR" smtClean="0"/>
              <a:t>13</a:t>
            </a:fld>
            <a:endParaRPr lang="fr-FR"/>
          </a:p>
        </p:txBody>
      </p:sp>
      <p:pic>
        <p:nvPicPr>
          <p:cNvPr id="7" name="Picture 11" descr="C:\Users\Michel\AppData\Local\Microsoft\Windows\INetCache\IE\WVLSNJJF\file0028[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530854" y="40630"/>
            <a:ext cx="1378989" cy="16654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Michel\AppData\Local\Microsoft\Windows\INetCache\IE\JSDCWCOL\montaigne-1533-1592-0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6804" y="51424"/>
            <a:ext cx="1202115" cy="16438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Michel\AppData\Local\Microsoft\Windows\INetCache\IE\LCXJ12TC\Frans_Hals_-_Portret_van_René_Descartes_(cropped)[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4921" y="44101"/>
            <a:ext cx="1387230" cy="16093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Michel\AppData\Local\Microsoft\Windows\INetCache\IE\LCXJ12TC\Voltaire_Based_On[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351" y="62219"/>
            <a:ext cx="1354193" cy="16709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Michel\AppData\Local\Microsoft\Windows\INetCache\IE\WVLSNJJF\Maurice-Quentin-de-La-Tour-Jean-Jacques-Rousseau-So-Long-Ago-So-Clear-London-Hounslow-Peter-Crawford[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69015" y="1844824"/>
            <a:ext cx="1297600" cy="16264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Jeremy Bentham by Henry William Pickersgill detai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0946" y="1844825"/>
            <a:ext cx="1167267" cy="15847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Michel\AppData\Local\Microsoft\Windows\INetCache\IE\D3TFE46F\1200px-Peter_Singer_MIT_Veritas[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93995" y="4144349"/>
            <a:ext cx="1889032" cy="18890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Users\Michel\AppData\Local\Microsoft\Windows\INetCache\IE\WVLSNJJF\180px-TomRegan[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64288" y="4145465"/>
            <a:ext cx="1682242" cy="19532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Michel\AppData\Local\Microsoft\Windows\INetCache\IE\JSDCWCOL\David_Hume2[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72151" y="1861645"/>
            <a:ext cx="1326837" cy="15928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Michel\AppData\Local\Microsoft\Windows\INetCache\IE\D3TFE46F\260px-Schopenhauer[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30854" y="1844824"/>
            <a:ext cx="1329178" cy="15847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Michel\AppData\Local\Microsoft\Windows\INetCache\IE\JSDCWCOL\elisabeth-de-fontenay1[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3523" y="4005064"/>
            <a:ext cx="3851920" cy="2167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873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2386608" cy="5242594"/>
          </a:xfrm>
        </p:spPr>
        <p:txBody>
          <a:bodyPr>
            <a:normAutofit/>
          </a:bodyPr>
          <a:lstStyle/>
          <a:p>
            <a:pPr algn="l"/>
            <a:r>
              <a:rPr lang="fr-FR" sz="4000" b="1" dirty="0"/>
              <a:t>Evolution de la pensée religieuse</a:t>
            </a:r>
          </a:p>
        </p:txBody>
      </p:sp>
      <p:sp>
        <p:nvSpPr>
          <p:cNvPr id="3" name="Espace réservé du pied de page 2"/>
          <p:cNvSpPr>
            <a:spLocks noGrp="1"/>
          </p:cNvSpPr>
          <p:nvPr>
            <p:ph type="ftr" sz="quarter" idx="11"/>
          </p:nvPr>
        </p:nvSpPr>
        <p:spPr/>
        <p:txBody>
          <a:bodyPr/>
          <a:lstStyle/>
          <a:p>
            <a:r>
              <a:rPr lang="fr-FR"/>
              <a:t>Sensibilité et conscience des animaux                  UTB  M Baussier</a:t>
            </a:r>
          </a:p>
        </p:txBody>
      </p:sp>
      <p:sp>
        <p:nvSpPr>
          <p:cNvPr id="4" name="Espace réservé du numéro de diapositive 3"/>
          <p:cNvSpPr>
            <a:spLocks noGrp="1"/>
          </p:cNvSpPr>
          <p:nvPr>
            <p:ph type="sldNum" sz="quarter" idx="12"/>
          </p:nvPr>
        </p:nvSpPr>
        <p:spPr/>
        <p:txBody>
          <a:bodyPr/>
          <a:lstStyle/>
          <a:p>
            <a:fld id="{11A7547F-218B-4CB8-A7C9-515EF72C9A2A}" type="slidenum">
              <a:rPr lang="fr-FR" smtClean="0"/>
              <a:t>14</a:t>
            </a:fld>
            <a:endParaRPr lang="fr-FR"/>
          </a:p>
        </p:txBody>
      </p:sp>
      <p:pic>
        <p:nvPicPr>
          <p:cNvPr id="7" name="Picture 8" descr="C:\Users\Michel\AppData\Local\Microsoft\Windows\INetCache\IE\WVLSNJJF\459_original[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43808" y="260648"/>
            <a:ext cx="2685792" cy="20162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Michel\AppData\Local\Microsoft\Windows\INetCache\IE\LCXJ12TC\300px-Sacrifice_Pothos_Painter_Louvre_G49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8063" y="404664"/>
            <a:ext cx="2520280" cy="20162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Michel\AppData\Local\Microsoft\Windows\INetCache\IE\JSDCWCOL\220px-Sadou_Kathmandu_04_0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2636912"/>
            <a:ext cx="2054562"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Michel\AppData\Local\Microsoft\Windows\INetCache\IE\LCXJ12TC\religion-brushes[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0017" y="2640427"/>
            <a:ext cx="3903983" cy="2732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594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2962672" cy="3370386"/>
          </a:xfrm>
        </p:spPr>
        <p:txBody>
          <a:bodyPr>
            <a:normAutofit/>
          </a:bodyPr>
          <a:lstStyle/>
          <a:p>
            <a:pPr algn="l"/>
            <a:r>
              <a:rPr lang="fr-FR" b="1" dirty="0"/>
              <a:t>Evolution de la pensée scientifique</a:t>
            </a:r>
          </a:p>
        </p:txBody>
      </p:sp>
      <p:sp>
        <p:nvSpPr>
          <p:cNvPr id="3" name="Espace réservé du pied de page 2"/>
          <p:cNvSpPr>
            <a:spLocks noGrp="1"/>
          </p:cNvSpPr>
          <p:nvPr>
            <p:ph type="ftr" sz="quarter" idx="11"/>
          </p:nvPr>
        </p:nvSpPr>
        <p:spPr/>
        <p:txBody>
          <a:bodyPr/>
          <a:lstStyle/>
          <a:p>
            <a:r>
              <a:rPr lang="fr-FR"/>
              <a:t>Sensibilité et conscience des animaux                  UTB  M Baussier</a:t>
            </a:r>
          </a:p>
        </p:txBody>
      </p:sp>
      <p:sp>
        <p:nvSpPr>
          <p:cNvPr id="4" name="Espace réservé du numéro de diapositive 3"/>
          <p:cNvSpPr>
            <a:spLocks noGrp="1"/>
          </p:cNvSpPr>
          <p:nvPr>
            <p:ph type="sldNum" sz="quarter" idx="12"/>
          </p:nvPr>
        </p:nvSpPr>
        <p:spPr/>
        <p:txBody>
          <a:bodyPr/>
          <a:lstStyle/>
          <a:p>
            <a:fld id="{11A7547F-218B-4CB8-A7C9-515EF72C9A2A}" type="slidenum">
              <a:rPr lang="fr-FR" smtClean="0"/>
              <a:t>15</a:t>
            </a:fld>
            <a:endParaRPr lang="fr-FR"/>
          </a:p>
        </p:txBody>
      </p:sp>
      <p:pic>
        <p:nvPicPr>
          <p:cNvPr id="8" name="Picture 2" descr="C:\Users\Michel\AppData\Local\Microsoft\Windows\INetCache\IE\JSDCWCOL\charles_darwin_wip_by_dennyshopgirl-d2xkg7h[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3573016"/>
            <a:ext cx="1872208" cy="24962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Michel\AppData\Local\Microsoft\Windows\INetCache\IE\LCXJ12TC\Bernard,_claud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3284984"/>
            <a:ext cx="1656184" cy="25421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Michel\AppData\Local\Microsoft\Windows\INetCache\IE\JSDCWCOL\scientist-762627_960_72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1914" y="125785"/>
            <a:ext cx="4798558" cy="279915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Michel\AppData\Local\Microsoft\Windows\INetCache\IE\LCXJ12TC\Boris_Cyrulnik[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3933056"/>
            <a:ext cx="1962233" cy="254218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ichel\AppData\Local\Microsoft\Windows\INetCache\IE\JSDCWCOL\inra_logo[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8056" y="2636912"/>
            <a:ext cx="2028372" cy="1104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889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54562"/>
          </a:xfrm>
        </p:spPr>
        <p:txBody>
          <a:bodyPr/>
          <a:lstStyle/>
          <a:p>
            <a:pPr algn="l"/>
            <a:r>
              <a:rPr lang="fr-FR" b="1" dirty="0"/>
              <a:t>Que savons-nous?</a:t>
            </a:r>
            <a:br>
              <a:rPr lang="fr-FR" dirty="0"/>
            </a:br>
            <a:br>
              <a:rPr lang="fr-FR" dirty="0"/>
            </a:br>
            <a:r>
              <a:rPr lang="fr-FR" dirty="0"/>
              <a:t>La pensée scientifique actuelle</a:t>
            </a:r>
          </a:p>
        </p:txBody>
      </p:sp>
      <p:sp>
        <p:nvSpPr>
          <p:cNvPr id="3" name="Espace réservé du pied de page 2"/>
          <p:cNvSpPr>
            <a:spLocks noGrp="1"/>
          </p:cNvSpPr>
          <p:nvPr>
            <p:ph type="ftr" sz="quarter" idx="11"/>
          </p:nvPr>
        </p:nvSpPr>
        <p:spPr/>
        <p:txBody>
          <a:bodyPr/>
          <a:lstStyle/>
          <a:p>
            <a:r>
              <a:rPr lang="fr-FR"/>
              <a:t>Sensibilité et conscience des animaux                  UTB  M Baussier</a:t>
            </a:r>
          </a:p>
        </p:txBody>
      </p:sp>
      <p:sp>
        <p:nvSpPr>
          <p:cNvPr id="4" name="Espace réservé du numéro de diapositive 3"/>
          <p:cNvSpPr>
            <a:spLocks noGrp="1"/>
          </p:cNvSpPr>
          <p:nvPr>
            <p:ph type="sldNum" sz="quarter" idx="12"/>
          </p:nvPr>
        </p:nvSpPr>
        <p:spPr/>
        <p:txBody>
          <a:bodyPr/>
          <a:lstStyle/>
          <a:p>
            <a:fld id="{11A7547F-218B-4CB8-A7C9-515EF72C9A2A}" type="slidenum">
              <a:rPr lang="fr-FR" smtClean="0"/>
              <a:t>16</a:t>
            </a:fld>
            <a:endParaRPr lang="fr-FR"/>
          </a:p>
        </p:txBody>
      </p:sp>
      <p:pic>
        <p:nvPicPr>
          <p:cNvPr id="1026" name="Picture 2" descr="C:\Users\Michel\AppData\Local\Microsoft\Windows\INetCache\IE\389861HK\302px-Logo-INRAE_Transparent.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581128"/>
            <a:ext cx="230124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886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3034680" cy="1570186"/>
          </a:xfrm>
        </p:spPr>
        <p:txBody>
          <a:bodyPr>
            <a:normAutofit/>
          </a:bodyPr>
          <a:lstStyle/>
          <a:p>
            <a:r>
              <a:rPr lang="fr-FR" sz="4000" b="1" dirty="0"/>
              <a:t>Les poissons</a:t>
            </a:r>
          </a:p>
        </p:txBody>
      </p:sp>
      <p:sp>
        <p:nvSpPr>
          <p:cNvPr id="3" name="Espace réservé du pied de page 2"/>
          <p:cNvSpPr>
            <a:spLocks noGrp="1"/>
          </p:cNvSpPr>
          <p:nvPr>
            <p:ph type="ftr" sz="quarter" idx="11"/>
          </p:nvPr>
        </p:nvSpPr>
        <p:spPr/>
        <p:txBody>
          <a:bodyPr/>
          <a:lstStyle/>
          <a:p>
            <a:r>
              <a:rPr lang="fr-FR"/>
              <a:t>Sensibilité et conscience des animaux                  UTB  M Baussier</a:t>
            </a:r>
          </a:p>
        </p:txBody>
      </p:sp>
      <p:sp>
        <p:nvSpPr>
          <p:cNvPr id="4" name="Espace réservé du numéro de diapositive 3"/>
          <p:cNvSpPr>
            <a:spLocks noGrp="1"/>
          </p:cNvSpPr>
          <p:nvPr>
            <p:ph type="sldNum" sz="quarter" idx="12"/>
          </p:nvPr>
        </p:nvSpPr>
        <p:spPr/>
        <p:txBody>
          <a:bodyPr/>
          <a:lstStyle/>
          <a:p>
            <a:fld id="{11A7547F-218B-4CB8-A7C9-515EF72C9A2A}" type="slidenum">
              <a:rPr lang="fr-FR" smtClean="0"/>
              <a:t>17</a:t>
            </a:fld>
            <a:endParaRPr lang="fr-FR"/>
          </a:p>
        </p:txBody>
      </p:sp>
      <p:pic>
        <p:nvPicPr>
          <p:cNvPr id="1026" name="Picture 2" descr="C:\Users\Michel\AppData\Local\Microsoft\Windows\INetCache\IE\LCXJ12TC\Carassius_auratus_(taken_in_Chin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93" y="1772817"/>
            <a:ext cx="3647728" cy="14754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Michel\AppData\Local\Microsoft\Windows\INetCache\IE\JSDCWCOL\290px-Chaetodon_auriga_setifer[1].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220072" y="3248303"/>
            <a:ext cx="3802347" cy="270097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chel\AppData\Local\Microsoft\Windows\INetCache\IE\LCXJ12TC\1200px-Diplodus_sargus_005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3549675"/>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el\AppData\Local\Microsoft\Windows\INetCache\IE\JSDCWCOL\Masis_Dzuk_Fish_Farm_in_Armenia[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0072" y="188640"/>
            <a:ext cx="38100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566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3466728" cy="1858218"/>
          </a:xfrm>
        </p:spPr>
        <p:txBody>
          <a:bodyPr/>
          <a:lstStyle/>
          <a:p>
            <a:r>
              <a:rPr lang="fr-FR" b="1" dirty="0"/>
              <a:t>Les oiseaux</a:t>
            </a:r>
          </a:p>
        </p:txBody>
      </p:sp>
      <p:sp>
        <p:nvSpPr>
          <p:cNvPr id="3" name="Espace réservé du pied de page 2"/>
          <p:cNvSpPr>
            <a:spLocks noGrp="1"/>
          </p:cNvSpPr>
          <p:nvPr>
            <p:ph type="ftr" sz="quarter" idx="11"/>
          </p:nvPr>
        </p:nvSpPr>
        <p:spPr/>
        <p:txBody>
          <a:bodyPr/>
          <a:lstStyle/>
          <a:p>
            <a:r>
              <a:rPr lang="fr-FR"/>
              <a:t>Sensibilité et conscience des animaux                  UTB  M Baussier</a:t>
            </a:r>
          </a:p>
        </p:txBody>
      </p:sp>
      <p:sp>
        <p:nvSpPr>
          <p:cNvPr id="4" name="Espace réservé du numéro de diapositive 3"/>
          <p:cNvSpPr>
            <a:spLocks noGrp="1"/>
          </p:cNvSpPr>
          <p:nvPr>
            <p:ph type="sldNum" sz="quarter" idx="12"/>
          </p:nvPr>
        </p:nvSpPr>
        <p:spPr/>
        <p:txBody>
          <a:bodyPr/>
          <a:lstStyle/>
          <a:p>
            <a:fld id="{11A7547F-218B-4CB8-A7C9-515EF72C9A2A}" type="slidenum">
              <a:rPr lang="fr-FR" smtClean="0"/>
              <a:t>18</a:t>
            </a:fld>
            <a:endParaRPr lang="fr-FR"/>
          </a:p>
        </p:txBody>
      </p:sp>
      <p:pic>
        <p:nvPicPr>
          <p:cNvPr id="7" name="Picture 3" descr="C:\Users\Michel\AppData\Local\Microsoft\Windows\INetCache\IE\JSDCWCOL\Psittacus_erithacus_-Norway_-pet-8a[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492896"/>
            <a:ext cx="3600400" cy="31922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ichel\AppData\Local\Microsoft\Windows\INetCache\IE\LCXJ12TC\Papamosques_gris_01_(Muscicapa_striata)[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7978" y="223055"/>
            <a:ext cx="2955257" cy="34290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chel\AppData\Local\Microsoft\Windows\INetCache\IE\D3TFE46F\1200px-Krähe_65(loz)[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3933056"/>
            <a:ext cx="3135086" cy="2022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482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3466728" cy="2002234"/>
          </a:xfrm>
        </p:spPr>
        <p:txBody>
          <a:bodyPr/>
          <a:lstStyle/>
          <a:p>
            <a:r>
              <a:rPr lang="fr-FR" b="1" dirty="0"/>
              <a:t>Les moutons</a:t>
            </a:r>
          </a:p>
        </p:txBody>
      </p:sp>
      <p:sp>
        <p:nvSpPr>
          <p:cNvPr id="3" name="Espace réservé du pied de page 2"/>
          <p:cNvSpPr>
            <a:spLocks noGrp="1"/>
          </p:cNvSpPr>
          <p:nvPr>
            <p:ph type="ftr" sz="quarter" idx="11"/>
          </p:nvPr>
        </p:nvSpPr>
        <p:spPr/>
        <p:txBody>
          <a:bodyPr/>
          <a:lstStyle/>
          <a:p>
            <a:r>
              <a:rPr lang="fr-FR"/>
              <a:t>Sensibilité et conscience des animaux                  UTB  M Baussier</a:t>
            </a:r>
          </a:p>
        </p:txBody>
      </p:sp>
      <p:sp>
        <p:nvSpPr>
          <p:cNvPr id="4" name="Espace réservé du numéro de diapositive 3"/>
          <p:cNvSpPr>
            <a:spLocks noGrp="1"/>
          </p:cNvSpPr>
          <p:nvPr>
            <p:ph type="sldNum" sz="quarter" idx="12"/>
          </p:nvPr>
        </p:nvSpPr>
        <p:spPr/>
        <p:txBody>
          <a:bodyPr/>
          <a:lstStyle/>
          <a:p>
            <a:fld id="{11A7547F-218B-4CB8-A7C9-515EF72C9A2A}" type="slidenum">
              <a:rPr lang="fr-FR" smtClean="0"/>
              <a:t>19</a:t>
            </a:fld>
            <a:endParaRPr lang="fr-FR"/>
          </a:p>
        </p:txBody>
      </p:sp>
      <p:pic>
        <p:nvPicPr>
          <p:cNvPr id="2050" name="Picture 2" descr="C:\Users\Michel\AppData\Local\Microsoft\Windows\INetCache\IE\JSDCWCOL\1200px-Moutons_Suffolk[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1" y="541044"/>
            <a:ext cx="3274544" cy="245590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ichel\AppData\Local\Microsoft\Windows\INetCache\IE\LCXJ12TC\240px-Sheep_Shaf_Mout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3" y="2564904"/>
            <a:ext cx="3552395" cy="26642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ichel\AppData\Local\Microsoft\Windows\INetCache\IE\JSDCWCOL\220px-Emerging_lamb_cropped[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860619"/>
            <a:ext cx="3240360" cy="2415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520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5050904" cy="5818658"/>
          </a:xfrm>
        </p:spPr>
        <p:txBody>
          <a:bodyPr>
            <a:normAutofit/>
          </a:bodyPr>
          <a:lstStyle/>
          <a:p>
            <a:pPr algn="l"/>
            <a:r>
              <a:rPr lang="fr-FR" dirty="0"/>
              <a:t>Sensibilité</a:t>
            </a:r>
            <a:br>
              <a:rPr lang="fr-FR" dirty="0"/>
            </a:br>
            <a:r>
              <a:rPr lang="fr-FR" dirty="0"/>
              <a:t>Conscience</a:t>
            </a:r>
            <a:br>
              <a:rPr lang="fr-FR" dirty="0"/>
            </a:br>
            <a:br>
              <a:rPr lang="fr-FR" dirty="0"/>
            </a:br>
            <a:r>
              <a:rPr lang="fr-FR" sz="4000" dirty="0"/>
              <a:t>(La question de l’âme)</a:t>
            </a:r>
            <a:br>
              <a:rPr lang="fr-FR" sz="4000" dirty="0"/>
            </a:br>
            <a:r>
              <a:rPr lang="fr-FR" sz="4000" dirty="0"/>
              <a:t>(Intelligence)</a:t>
            </a:r>
          </a:p>
        </p:txBody>
      </p:sp>
      <p:sp>
        <p:nvSpPr>
          <p:cNvPr id="4" name="Espace réservé du pied de page 3"/>
          <p:cNvSpPr>
            <a:spLocks noGrp="1"/>
          </p:cNvSpPr>
          <p:nvPr>
            <p:ph type="ftr" sz="quarter" idx="11"/>
          </p:nvPr>
        </p:nvSpPr>
        <p:spPr/>
        <p:txBody>
          <a:bodyPr/>
          <a:lstStyle/>
          <a:p>
            <a:r>
              <a:rPr lang="fr-FR"/>
              <a:t>Sensibilité et conscience des animaux                  UTB  M Baussier</a:t>
            </a:r>
          </a:p>
        </p:txBody>
      </p:sp>
      <p:sp>
        <p:nvSpPr>
          <p:cNvPr id="5" name="Espace réservé du numéro de diapositive 4"/>
          <p:cNvSpPr>
            <a:spLocks noGrp="1"/>
          </p:cNvSpPr>
          <p:nvPr>
            <p:ph type="sldNum" sz="quarter" idx="12"/>
          </p:nvPr>
        </p:nvSpPr>
        <p:spPr/>
        <p:txBody>
          <a:bodyPr/>
          <a:lstStyle/>
          <a:p>
            <a:fld id="{11A7547F-218B-4CB8-A7C9-515EF72C9A2A}" type="slidenum">
              <a:rPr lang="fr-FR" smtClean="0"/>
              <a:t>2</a:t>
            </a:fld>
            <a:endParaRPr lang="fr-FR"/>
          </a:p>
        </p:txBody>
      </p:sp>
      <p:pic>
        <p:nvPicPr>
          <p:cNvPr id="1026" name="Picture 2" descr="C:\Users\Michel\AppData\Local\Microsoft\Windows\INetCache\IE\D3TFE46F\754px-Louis_Janmot_-_Poème_de_l'âme_17_-_L’Idéal[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116632"/>
            <a:ext cx="4496466"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742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3466728" cy="3874442"/>
          </a:xfrm>
        </p:spPr>
        <p:txBody>
          <a:bodyPr/>
          <a:lstStyle/>
          <a:p>
            <a:r>
              <a:rPr lang="fr-FR" b="1" dirty="0"/>
              <a:t>Le bien-être animal</a:t>
            </a:r>
          </a:p>
        </p:txBody>
      </p:sp>
      <p:sp>
        <p:nvSpPr>
          <p:cNvPr id="3" name="Espace réservé du pied de page 2"/>
          <p:cNvSpPr>
            <a:spLocks noGrp="1"/>
          </p:cNvSpPr>
          <p:nvPr>
            <p:ph type="ftr" sz="quarter" idx="11"/>
          </p:nvPr>
        </p:nvSpPr>
        <p:spPr/>
        <p:txBody>
          <a:bodyPr/>
          <a:lstStyle/>
          <a:p>
            <a:r>
              <a:rPr lang="fr-FR"/>
              <a:t>Sensibilité et conscience des animaux                  UTB  M Baussier</a:t>
            </a:r>
          </a:p>
        </p:txBody>
      </p:sp>
      <p:sp>
        <p:nvSpPr>
          <p:cNvPr id="4" name="Espace réservé du numéro de diapositive 3"/>
          <p:cNvSpPr>
            <a:spLocks noGrp="1"/>
          </p:cNvSpPr>
          <p:nvPr>
            <p:ph type="sldNum" sz="quarter" idx="12"/>
          </p:nvPr>
        </p:nvSpPr>
        <p:spPr/>
        <p:txBody>
          <a:bodyPr/>
          <a:lstStyle/>
          <a:p>
            <a:fld id="{11A7547F-218B-4CB8-A7C9-515EF72C9A2A}" type="slidenum">
              <a:rPr lang="fr-FR" smtClean="0"/>
              <a:t>20</a:t>
            </a:fld>
            <a:endParaRPr lang="fr-FR"/>
          </a:p>
        </p:txBody>
      </p:sp>
      <p:pic>
        <p:nvPicPr>
          <p:cNvPr id="3075" name="Picture 3" descr="C:\Users\Michel\AppData\Local\Microsoft\Windows\INetCache\IE\WVLSNJJF\cat-777932_960_720[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23928" y="188640"/>
            <a:ext cx="5122862" cy="34045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ichel\AppData\Local\Microsoft\Windows\INetCache\IE\LCXJ12TC\donkey-1449163_960_72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4365104"/>
            <a:ext cx="2926080" cy="195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141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3466728" cy="3874442"/>
          </a:xfrm>
        </p:spPr>
        <p:txBody>
          <a:bodyPr/>
          <a:lstStyle/>
          <a:p>
            <a:r>
              <a:rPr lang="fr-FR" b="1" dirty="0"/>
              <a:t>Evaluation du  bien-être animal</a:t>
            </a:r>
          </a:p>
        </p:txBody>
      </p:sp>
      <p:sp>
        <p:nvSpPr>
          <p:cNvPr id="3" name="Espace réservé du pied de page 2"/>
          <p:cNvSpPr>
            <a:spLocks noGrp="1"/>
          </p:cNvSpPr>
          <p:nvPr>
            <p:ph type="ftr" sz="quarter" idx="11"/>
          </p:nvPr>
        </p:nvSpPr>
        <p:spPr/>
        <p:txBody>
          <a:bodyPr/>
          <a:lstStyle/>
          <a:p>
            <a:r>
              <a:rPr lang="fr-FR"/>
              <a:t>Sensibilité et conscience des animaux                  UTB  M Baussier</a:t>
            </a:r>
          </a:p>
        </p:txBody>
      </p:sp>
      <p:sp>
        <p:nvSpPr>
          <p:cNvPr id="4" name="Espace réservé du numéro de diapositive 3"/>
          <p:cNvSpPr>
            <a:spLocks noGrp="1"/>
          </p:cNvSpPr>
          <p:nvPr>
            <p:ph type="sldNum" sz="quarter" idx="12"/>
          </p:nvPr>
        </p:nvSpPr>
        <p:spPr/>
        <p:txBody>
          <a:bodyPr/>
          <a:lstStyle/>
          <a:p>
            <a:fld id="{11A7547F-218B-4CB8-A7C9-515EF72C9A2A}" type="slidenum">
              <a:rPr lang="fr-FR" smtClean="0"/>
              <a:t>21</a:t>
            </a:fld>
            <a:endParaRPr lang="fr-FR"/>
          </a:p>
        </p:txBody>
      </p:sp>
      <p:pic>
        <p:nvPicPr>
          <p:cNvPr id="4098" name="Picture 2" descr="C:\Users\Michel\AppData\Local\Microsoft\Windows\INetCache\IE\D3TFE46F\2013-vache-veau-0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3010644"/>
            <a:ext cx="3419872" cy="256490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ichel\AppData\Local\Microsoft\Windows\INetCache\IE\JSDCWCOL\170px-Volailles_des_Landes[1].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081682" y="188640"/>
            <a:ext cx="3347246"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630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54562"/>
          </a:xfrm>
        </p:spPr>
        <p:txBody>
          <a:bodyPr/>
          <a:lstStyle/>
          <a:p>
            <a:pPr algn="l"/>
            <a:r>
              <a:rPr lang="fr-FR" b="1"/>
              <a:t>Que (devons-nous) faire?</a:t>
            </a:r>
            <a:br>
              <a:rPr lang="fr-FR"/>
            </a:br>
            <a:br>
              <a:rPr lang="fr-FR"/>
            </a:br>
            <a:r>
              <a:rPr lang="fr-FR"/>
              <a:t>Les conséquences de notre nouveau savoir</a:t>
            </a:r>
            <a:endParaRPr lang="fr-FR" dirty="0"/>
          </a:p>
        </p:txBody>
      </p:sp>
      <p:sp>
        <p:nvSpPr>
          <p:cNvPr id="3" name="Espace réservé du pied de page 2"/>
          <p:cNvSpPr>
            <a:spLocks noGrp="1"/>
          </p:cNvSpPr>
          <p:nvPr>
            <p:ph type="ftr" sz="quarter" idx="11"/>
          </p:nvPr>
        </p:nvSpPr>
        <p:spPr/>
        <p:txBody>
          <a:bodyPr/>
          <a:lstStyle/>
          <a:p>
            <a:r>
              <a:rPr lang="fr-FR"/>
              <a:t>Sensibilité et conscience des animaux                  UTB  M Baussier</a:t>
            </a:r>
          </a:p>
        </p:txBody>
      </p:sp>
      <p:sp>
        <p:nvSpPr>
          <p:cNvPr id="4" name="Espace réservé du numéro de diapositive 3"/>
          <p:cNvSpPr>
            <a:spLocks noGrp="1"/>
          </p:cNvSpPr>
          <p:nvPr>
            <p:ph type="sldNum" sz="quarter" idx="12"/>
          </p:nvPr>
        </p:nvSpPr>
        <p:spPr/>
        <p:txBody>
          <a:bodyPr/>
          <a:lstStyle/>
          <a:p>
            <a:fld id="{11A7547F-218B-4CB8-A7C9-515EF72C9A2A}" type="slidenum">
              <a:rPr lang="fr-FR" smtClean="0"/>
              <a:t>22</a:t>
            </a:fld>
            <a:endParaRPr lang="fr-FR"/>
          </a:p>
        </p:txBody>
      </p:sp>
    </p:spTree>
    <p:extLst>
      <p:ext uri="{BB962C8B-B14F-4D97-AF65-F5344CB8AC3E}">
        <p14:creationId xmlns:p14="http://schemas.microsoft.com/office/powerpoint/2010/main" val="3137267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3754760" cy="3874442"/>
          </a:xfrm>
        </p:spPr>
        <p:txBody>
          <a:bodyPr/>
          <a:lstStyle/>
          <a:p>
            <a:r>
              <a:rPr lang="fr-FR" b="1" dirty="0"/>
              <a:t>Evolution de  la pensée contemporaine (occidentale)</a:t>
            </a:r>
          </a:p>
        </p:txBody>
      </p:sp>
      <p:sp>
        <p:nvSpPr>
          <p:cNvPr id="3" name="Espace réservé du pied de page 2"/>
          <p:cNvSpPr>
            <a:spLocks noGrp="1"/>
          </p:cNvSpPr>
          <p:nvPr>
            <p:ph type="ftr" sz="quarter" idx="11"/>
          </p:nvPr>
        </p:nvSpPr>
        <p:spPr/>
        <p:txBody>
          <a:bodyPr/>
          <a:lstStyle/>
          <a:p>
            <a:r>
              <a:rPr lang="fr-FR"/>
              <a:t>Sensibilité et conscience des animaux                  UTB  M Baussier</a:t>
            </a:r>
          </a:p>
        </p:txBody>
      </p:sp>
      <p:sp>
        <p:nvSpPr>
          <p:cNvPr id="4" name="Espace réservé du numéro de diapositive 3"/>
          <p:cNvSpPr>
            <a:spLocks noGrp="1"/>
          </p:cNvSpPr>
          <p:nvPr>
            <p:ph type="sldNum" sz="quarter" idx="12"/>
          </p:nvPr>
        </p:nvSpPr>
        <p:spPr/>
        <p:txBody>
          <a:bodyPr/>
          <a:lstStyle/>
          <a:p>
            <a:fld id="{11A7547F-218B-4CB8-A7C9-515EF72C9A2A}" type="slidenum">
              <a:rPr lang="fr-FR" smtClean="0"/>
              <a:t>23</a:t>
            </a:fld>
            <a:endParaRPr lang="fr-FR"/>
          </a:p>
        </p:txBody>
      </p:sp>
      <p:pic>
        <p:nvPicPr>
          <p:cNvPr id="1026" name="Picture 2" descr="C:\Users\Michel\AppData\Local\Microsoft\Windows\INetCache\IE\WVLSNJJF\8wm9ntfy-14006730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4012033"/>
            <a:ext cx="3275856" cy="15447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chel\AppData\Local\Microsoft\Windows\INetCache\IE\D3TFE46F\220px-Europe-atheism-2005-blues.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268760"/>
            <a:ext cx="2820527" cy="230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770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3754760" cy="3874442"/>
          </a:xfrm>
        </p:spPr>
        <p:txBody>
          <a:bodyPr/>
          <a:lstStyle/>
          <a:p>
            <a:r>
              <a:rPr lang="fr-FR" b="1"/>
              <a:t>La loi a évolué</a:t>
            </a:r>
            <a:endParaRPr lang="fr-FR" b="1" dirty="0"/>
          </a:p>
        </p:txBody>
      </p:sp>
      <p:sp>
        <p:nvSpPr>
          <p:cNvPr id="3" name="Espace réservé du pied de page 2"/>
          <p:cNvSpPr>
            <a:spLocks noGrp="1"/>
          </p:cNvSpPr>
          <p:nvPr>
            <p:ph type="ftr" sz="quarter" idx="11"/>
          </p:nvPr>
        </p:nvSpPr>
        <p:spPr/>
        <p:txBody>
          <a:bodyPr/>
          <a:lstStyle/>
          <a:p>
            <a:r>
              <a:rPr lang="fr-FR"/>
              <a:t>Sensibilité et conscience des animaux                  UTB  M Baussier</a:t>
            </a:r>
          </a:p>
        </p:txBody>
      </p:sp>
      <p:sp>
        <p:nvSpPr>
          <p:cNvPr id="4" name="Espace réservé du numéro de diapositive 3"/>
          <p:cNvSpPr>
            <a:spLocks noGrp="1"/>
          </p:cNvSpPr>
          <p:nvPr>
            <p:ph type="sldNum" sz="quarter" idx="12"/>
          </p:nvPr>
        </p:nvSpPr>
        <p:spPr/>
        <p:txBody>
          <a:bodyPr/>
          <a:lstStyle/>
          <a:p>
            <a:fld id="{11A7547F-218B-4CB8-A7C9-515EF72C9A2A}" type="slidenum">
              <a:rPr lang="fr-FR" smtClean="0"/>
              <a:t>24</a:t>
            </a:fld>
            <a:endParaRPr lang="fr-FR"/>
          </a:p>
        </p:txBody>
      </p:sp>
      <p:pic>
        <p:nvPicPr>
          <p:cNvPr id="6147" name="Picture 3" descr="C:\Users\Michel\AppData\Local\Microsoft\Windows\INetCache\IE\WVLSNJJF\9373851634_42e5e9e0ca_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4644" y="1556792"/>
            <a:ext cx="1907821" cy="173065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Michel\AppData\Local\Microsoft\Windows\INetCache\IE\LCXJ12TC\Daumiertroisjuges[1].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4411096" y="4005064"/>
            <a:ext cx="4122737" cy="2299714"/>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Michel\AppData\Local\Microsoft\Windows\INetCache\IE\LCXJ12TC\220px-The_Honourable_Richard_Wagne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1340768"/>
            <a:ext cx="1676400" cy="2346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726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07504" y="274638"/>
            <a:ext cx="4248472" cy="3874442"/>
          </a:xfrm>
        </p:spPr>
        <p:txBody>
          <a:bodyPr>
            <a:normAutofit/>
          </a:bodyPr>
          <a:lstStyle/>
          <a:p>
            <a:r>
              <a:rPr lang="fr-FR" b="1" dirty="0"/>
              <a:t>Expérimentation animale</a:t>
            </a:r>
            <a:br>
              <a:rPr lang="fr-FR" b="1" dirty="0"/>
            </a:br>
            <a:r>
              <a:rPr lang="fr-FR" b="1" dirty="0"/>
              <a:t>Règle des 3R</a:t>
            </a:r>
          </a:p>
        </p:txBody>
      </p:sp>
      <p:sp>
        <p:nvSpPr>
          <p:cNvPr id="6" name="Espace réservé du contenu 5"/>
          <p:cNvSpPr>
            <a:spLocks noGrp="1"/>
          </p:cNvSpPr>
          <p:nvPr>
            <p:ph idx="1"/>
          </p:nvPr>
        </p:nvSpPr>
        <p:spPr>
          <a:xfrm>
            <a:off x="4427984" y="1600200"/>
            <a:ext cx="4258816" cy="4525963"/>
          </a:xfrm>
        </p:spPr>
        <p:txBody>
          <a:bodyPr/>
          <a:lstStyle/>
          <a:p>
            <a:endParaRPr lang="fr-FR" dirty="0"/>
          </a:p>
        </p:txBody>
      </p:sp>
      <p:sp>
        <p:nvSpPr>
          <p:cNvPr id="3" name="Espace réservé du pied de page 2"/>
          <p:cNvSpPr>
            <a:spLocks noGrp="1"/>
          </p:cNvSpPr>
          <p:nvPr>
            <p:ph type="ftr" sz="quarter" idx="11"/>
          </p:nvPr>
        </p:nvSpPr>
        <p:spPr/>
        <p:txBody>
          <a:bodyPr/>
          <a:lstStyle/>
          <a:p>
            <a:r>
              <a:rPr lang="fr-FR"/>
              <a:t>Sensibilité et conscience des animaux                  UTB  M Baussier</a:t>
            </a:r>
          </a:p>
        </p:txBody>
      </p:sp>
      <p:sp>
        <p:nvSpPr>
          <p:cNvPr id="4" name="Espace réservé du numéro de diapositive 3"/>
          <p:cNvSpPr>
            <a:spLocks noGrp="1"/>
          </p:cNvSpPr>
          <p:nvPr>
            <p:ph type="sldNum" sz="quarter" idx="12"/>
          </p:nvPr>
        </p:nvSpPr>
        <p:spPr/>
        <p:txBody>
          <a:bodyPr/>
          <a:lstStyle/>
          <a:p>
            <a:fld id="{11A7547F-218B-4CB8-A7C9-515EF72C9A2A}" type="slidenum">
              <a:rPr lang="fr-FR" smtClean="0"/>
              <a:t>25</a:t>
            </a:fld>
            <a:endParaRPr lang="fr-FR"/>
          </a:p>
        </p:txBody>
      </p:sp>
      <p:pic>
        <p:nvPicPr>
          <p:cNvPr id="7170" name="Picture 2" descr="C:\Users\Michel\AppData\Local\Microsoft\Windows\INetCache\IE\JSDCWCOL\antiaging-mous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4595530"/>
            <a:ext cx="2627784" cy="157667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Michel\AppData\Local\Microsoft\Windows\INetCache\IE\LCXJ12TC\is-animal-testing-necessary[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2564904"/>
            <a:ext cx="3347864" cy="1883468"/>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Michel\AppData\Local\Microsoft\Windows\INetCache\IE\JSDCWCOL\Screen-Shot-2012-01-02-at-4.37.12-PM[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5606" y="4559643"/>
            <a:ext cx="2708920" cy="1808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79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3754760" cy="3874442"/>
          </a:xfrm>
        </p:spPr>
        <p:txBody>
          <a:bodyPr>
            <a:normAutofit fontScale="90000"/>
          </a:bodyPr>
          <a:lstStyle/>
          <a:p>
            <a:r>
              <a:rPr lang="fr-FR" b="1" dirty="0"/>
              <a:t>Elevage et identification des douleurs animales, les comprendre, les réduire</a:t>
            </a:r>
          </a:p>
        </p:txBody>
      </p:sp>
      <p:sp>
        <p:nvSpPr>
          <p:cNvPr id="3" name="Espace réservé du pied de page 2"/>
          <p:cNvSpPr>
            <a:spLocks noGrp="1"/>
          </p:cNvSpPr>
          <p:nvPr>
            <p:ph type="ftr" sz="quarter" idx="11"/>
          </p:nvPr>
        </p:nvSpPr>
        <p:spPr/>
        <p:txBody>
          <a:bodyPr/>
          <a:lstStyle/>
          <a:p>
            <a:r>
              <a:rPr lang="fr-FR"/>
              <a:t>Sensibilité et conscience des animaux                  UTB  M Baussier</a:t>
            </a:r>
          </a:p>
        </p:txBody>
      </p:sp>
      <p:sp>
        <p:nvSpPr>
          <p:cNvPr id="4" name="Espace réservé du numéro de diapositive 3"/>
          <p:cNvSpPr>
            <a:spLocks noGrp="1"/>
          </p:cNvSpPr>
          <p:nvPr>
            <p:ph type="sldNum" sz="quarter" idx="12"/>
          </p:nvPr>
        </p:nvSpPr>
        <p:spPr/>
        <p:txBody>
          <a:bodyPr/>
          <a:lstStyle/>
          <a:p>
            <a:fld id="{11A7547F-218B-4CB8-A7C9-515EF72C9A2A}" type="slidenum">
              <a:rPr lang="fr-FR" smtClean="0"/>
              <a:t>26</a:t>
            </a:fld>
            <a:endParaRPr lang="fr-FR"/>
          </a:p>
        </p:txBody>
      </p:sp>
      <p:pic>
        <p:nvPicPr>
          <p:cNvPr id="8194" name="Picture 2" descr="C:\Users\Michel\AppData\Local\Microsoft\Windows\INetCache\IE\D3TFE46F\220px-Industrial-Chicken-Coop[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16500" y="2376487"/>
            <a:ext cx="27940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Michel\AppData\Local\Microsoft\Windows\INetCache\IE\D3TFE46F\Vacas_Liniers_-_605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260648"/>
            <a:ext cx="2718048" cy="181203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Michel\AppData\Local\Microsoft\Windows\INetCache\IE\JSDCWCOL\220px-Troupeau[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4653136"/>
            <a:ext cx="2205216" cy="1653912"/>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Michel\AppData\Local\Microsoft\Windows\INetCache\IE\LCXJ12TC\CAFO[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7664" y="4437112"/>
            <a:ext cx="2880320" cy="1735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29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07504" y="274638"/>
            <a:ext cx="4248472" cy="3874442"/>
          </a:xfrm>
        </p:spPr>
        <p:txBody>
          <a:bodyPr>
            <a:normAutofit fontScale="90000"/>
          </a:bodyPr>
          <a:lstStyle/>
          <a:p>
            <a:pPr algn="l"/>
            <a:r>
              <a:rPr lang="fr-FR" dirty="0"/>
              <a:t>Animaux de compagnie</a:t>
            </a:r>
            <a:br>
              <a:rPr lang="fr-FR" dirty="0"/>
            </a:br>
            <a:r>
              <a:rPr lang="fr-FR" sz="3600" dirty="0"/>
              <a:t>Le BEA comme enjeu politique</a:t>
            </a:r>
            <a:br>
              <a:rPr lang="fr-FR" sz="3600" dirty="0"/>
            </a:br>
            <a:r>
              <a:rPr lang="fr-FR" sz="3600" dirty="0"/>
              <a:t>-local</a:t>
            </a:r>
            <a:br>
              <a:rPr lang="fr-FR" sz="3600" dirty="0"/>
            </a:br>
            <a:r>
              <a:rPr lang="fr-FR" sz="3600" dirty="0"/>
              <a:t>-national et international</a:t>
            </a:r>
            <a:endParaRPr lang="fr-FR" dirty="0"/>
          </a:p>
        </p:txBody>
      </p:sp>
      <p:sp>
        <p:nvSpPr>
          <p:cNvPr id="3" name="Espace réservé du pied de page 2"/>
          <p:cNvSpPr>
            <a:spLocks noGrp="1"/>
          </p:cNvSpPr>
          <p:nvPr>
            <p:ph type="ftr" sz="quarter" idx="11"/>
          </p:nvPr>
        </p:nvSpPr>
        <p:spPr/>
        <p:txBody>
          <a:bodyPr/>
          <a:lstStyle/>
          <a:p>
            <a:r>
              <a:rPr lang="fr-FR"/>
              <a:t>Sensibilité et conscience des animaux                  UTB  M Baussier</a:t>
            </a:r>
          </a:p>
        </p:txBody>
      </p:sp>
      <p:sp>
        <p:nvSpPr>
          <p:cNvPr id="4" name="Espace réservé du numéro de diapositive 3"/>
          <p:cNvSpPr>
            <a:spLocks noGrp="1"/>
          </p:cNvSpPr>
          <p:nvPr>
            <p:ph type="sldNum" sz="quarter" idx="12"/>
          </p:nvPr>
        </p:nvSpPr>
        <p:spPr/>
        <p:txBody>
          <a:bodyPr/>
          <a:lstStyle/>
          <a:p>
            <a:fld id="{11A7547F-218B-4CB8-A7C9-515EF72C9A2A}" type="slidenum">
              <a:rPr lang="fr-FR" smtClean="0"/>
              <a:t>27</a:t>
            </a:fld>
            <a:endParaRPr lang="fr-FR"/>
          </a:p>
        </p:txBody>
      </p:sp>
      <p:pic>
        <p:nvPicPr>
          <p:cNvPr id="9218" name="Picture 2" descr="C:\Users\Michel\AppData\Local\Microsoft\Windows\INetCache\IE\LCXJ12TC\220px-Annaviis[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39952" y="605418"/>
            <a:ext cx="1676400" cy="111252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Michel\AppData\Local\Microsoft\Windows\INetCache\IE\JSDCWCOL\7828505280_92e59aca4a_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8742" y="190500"/>
            <a:ext cx="2920389" cy="1942356"/>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Michel\AppData\Local\Microsoft\Windows\INetCache\IE\WVLSNJJF\cat-179611_960_72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4080656"/>
            <a:ext cx="2793504" cy="186233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Users\Michel\AppData\Local\Microsoft\Windows\INetCache\IE\JSDCWCOL\3313663051_e1975260b4_b[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8104" y="4053380"/>
            <a:ext cx="2873896" cy="1916889"/>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C:\Users\Michel\AppData\Local\Microsoft\Windows\INetCache\IE\D3TFE46F\220px-Testudo[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3936" y="1931664"/>
            <a:ext cx="2189088" cy="1641816"/>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C:\Users\Michel\AppData\Local\Microsoft\Windows\INetCache\IE\WVLSNJJF\Polytelis_swainsonii_-Flying_High_Bird_Habitat_-Australia_-male-8a[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51552" y="2208752"/>
            <a:ext cx="1895872" cy="1421904"/>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9" descr="C:\Users\Michel\AppData\Local\Microsoft\Windows\INetCache\IE\LCXJ12TC\goldfish-365083_960_72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53936" y="4312020"/>
            <a:ext cx="1827228" cy="121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218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274638"/>
            <a:ext cx="8229600" cy="5890666"/>
          </a:xfrm>
        </p:spPr>
        <p:txBody>
          <a:bodyPr>
            <a:normAutofit/>
          </a:bodyPr>
          <a:lstStyle/>
          <a:p>
            <a:pPr algn="l"/>
            <a:r>
              <a:rPr lang="fr-FR" b="1" dirty="0"/>
              <a:t>CONCLUSION:</a:t>
            </a:r>
            <a:br>
              <a:rPr lang="fr-FR" b="1" dirty="0"/>
            </a:br>
            <a:r>
              <a:rPr lang="fr-FR" b="1" dirty="0"/>
              <a:t>Ethique</a:t>
            </a:r>
            <a:br>
              <a:rPr lang="fr-FR" b="1" dirty="0"/>
            </a:br>
            <a:r>
              <a:rPr lang="fr-FR" b="1" dirty="0"/>
              <a:t>Repenser la vie animale </a:t>
            </a:r>
          </a:p>
        </p:txBody>
      </p:sp>
      <p:sp>
        <p:nvSpPr>
          <p:cNvPr id="4" name="Espace réservé du pied de page 3"/>
          <p:cNvSpPr>
            <a:spLocks noGrp="1"/>
          </p:cNvSpPr>
          <p:nvPr>
            <p:ph type="ftr" sz="quarter" idx="11"/>
          </p:nvPr>
        </p:nvSpPr>
        <p:spPr/>
        <p:txBody>
          <a:bodyPr/>
          <a:lstStyle/>
          <a:p>
            <a:r>
              <a:rPr lang="fr-FR"/>
              <a:t>Sensibilité et conscience des animaux                  UTB  M Baussier</a:t>
            </a:r>
          </a:p>
        </p:txBody>
      </p:sp>
      <p:sp>
        <p:nvSpPr>
          <p:cNvPr id="5" name="Espace réservé du numéro de diapositive 4"/>
          <p:cNvSpPr>
            <a:spLocks noGrp="1"/>
          </p:cNvSpPr>
          <p:nvPr>
            <p:ph type="sldNum" sz="quarter" idx="12"/>
          </p:nvPr>
        </p:nvSpPr>
        <p:spPr/>
        <p:txBody>
          <a:bodyPr/>
          <a:lstStyle/>
          <a:p>
            <a:fld id="{11A7547F-218B-4CB8-A7C9-515EF72C9A2A}" type="slidenum">
              <a:rPr lang="fr-FR" smtClean="0"/>
              <a:t>28</a:t>
            </a:fld>
            <a:endParaRPr lang="fr-FR"/>
          </a:p>
        </p:txBody>
      </p:sp>
    </p:spTree>
    <p:extLst>
      <p:ext uri="{BB962C8B-B14F-4D97-AF65-F5344CB8AC3E}">
        <p14:creationId xmlns:p14="http://schemas.microsoft.com/office/powerpoint/2010/main" val="1530219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274638"/>
            <a:ext cx="8229600" cy="5890666"/>
          </a:xfrm>
        </p:spPr>
        <p:txBody>
          <a:bodyPr/>
          <a:lstStyle/>
          <a:p>
            <a:pPr algn="l"/>
            <a:r>
              <a:rPr lang="fr-FR" b="1" dirty="0"/>
              <a:t>1. D’où venons-nous?</a:t>
            </a:r>
            <a:br>
              <a:rPr lang="fr-FR" b="1" dirty="0"/>
            </a:br>
            <a:r>
              <a:rPr lang="fr-FR" b="1" dirty="0"/>
              <a:t>L’évolution (le progrès) des idées</a:t>
            </a:r>
            <a:br>
              <a:rPr lang="fr-FR" b="1" dirty="0"/>
            </a:br>
            <a:r>
              <a:rPr lang="fr-FR" b="1" dirty="0"/>
              <a:t>2. Que savons-nous?</a:t>
            </a:r>
            <a:br>
              <a:rPr lang="fr-FR" b="1" dirty="0"/>
            </a:br>
            <a:r>
              <a:rPr lang="fr-FR" b="1" dirty="0"/>
              <a:t>L’état de la science</a:t>
            </a:r>
            <a:br>
              <a:rPr lang="fr-FR" b="1" dirty="0"/>
            </a:br>
            <a:r>
              <a:rPr lang="fr-FR" b="1" dirty="0"/>
              <a:t>3. Que (devons-nous) faire?</a:t>
            </a:r>
            <a:br>
              <a:rPr lang="fr-FR" b="1" dirty="0"/>
            </a:br>
            <a:r>
              <a:rPr lang="fr-FR" b="1" dirty="0"/>
              <a:t>Conséquences</a:t>
            </a:r>
          </a:p>
        </p:txBody>
      </p:sp>
      <p:sp>
        <p:nvSpPr>
          <p:cNvPr id="4" name="Espace réservé du pied de page 3"/>
          <p:cNvSpPr>
            <a:spLocks noGrp="1"/>
          </p:cNvSpPr>
          <p:nvPr>
            <p:ph type="ftr" sz="quarter" idx="11"/>
          </p:nvPr>
        </p:nvSpPr>
        <p:spPr/>
        <p:txBody>
          <a:bodyPr/>
          <a:lstStyle/>
          <a:p>
            <a:r>
              <a:rPr lang="fr-FR"/>
              <a:t>Sensibilité et conscience des animaux                  UTB  M Baussier</a:t>
            </a:r>
          </a:p>
        </p:txBody>
      </p:sp>
      <p:sp>
        <p:nvSpPr>
          <p:cNvPr id="5" name="Espace réservé du numéro de diapositive 4"/>
          <p:cNvSpPr>
            <a:spLocks noGrp="1"/>
          </p:cNvSpPr>
          <p:nvPr>
            <p:ph type="sldNum" sz="quarter" idx="12"/>
          </p:nvPr>
        </p:nvSpPr>
        <p:spPr/>
        <p:txBody>
          <a:bodyPr/>
          <a:lstStyle/>
          <a:p>
            <a:fld id="{11A7547F-218B-4CB8-A7C9-515EF72C9A2A}" type="slidenum">
              <a:rPr lang="fr-FR" smtClean="0"/>
              <a:t>3</a:t>
            </a:fld>
            <a:endParaRPr lang="fr-FR"/>
          </a:p>
        </p:txBody>
      </p:sp>
    </p:spTree>
    <p:extLst>
      <p:ext uri="{BB962C8B-B14F-4D97-AF65-F5344CB8AC3E}">
        <p14:creationId xmlns:p14="http://schemas.microsoft.com/office/powerpoint/2010/main" val="2368910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4186808" cy="5571182"/>
          </a:xfrm>
        </p:spPr>
        <p:txBody>
          <a:bodyPr/>
          <a:lstStyle/>
          <a:p>
            <a:r>
              <a:rPr lang="fr-FR" b="1" dirty="0"/>
              <a:t>Des définitions</a:t>
            </a:r>
          </a:p>
        </p:txBody>
      </p:sp>
      <p:sp>
        <p:nvSpPr>
          <p:cNvPr id="3" name="Espace réservé du pied de page 2"/>
          <p:cNvSpPr>
            <a:spLocks noGrp="1"/>
          </p:cNvSpPr>
          <p:nvPr>
            <p:ph type="ftr" sz="quarter" idx="11"/>
          </p:nvPr>
        </p:nvSpPr>
        <p:spPr/>
        <p:txBody>
          <a:bodyPr/>
          <a:lstStyle/>
          <a:p>
            <a:r>
              <a:rPr lang="fr-FR"/>
              <a:t>Sensibilité et conscience des animaux                  UTB  M Baussier</a:t>
            </a:r>
          </a:p>
        </p:txBody>
      </p:sp>
      <p:sp>
        <p:nvSpPr>
          <p:cNvPr id="4" name="Espace réservé du numéro de diapositive 3"/>
          <p:cNvSpPr>
            <a:spLocks noGrp="1"/>
          </p:cNvSpPr>
          <p:nvPr>
            <p:ph type="sldNum" sz="quarter" idx="12"/>
          </p:nvPr>
        </p:nvSpPr>
        <p:spPr/>
        <p:txBody>
          <a:bodyPr/>
          <a:lstStyle/>
          <a:p>
            <a:fld id="{11A7547F-218B-4CB8-A7C9-515EF72C9A2A}" type="slidenum">
              <a:rPr lang="fr-FR" smtClean="0"/>
              <a:t>4</a:t>
            </a:fld>
            <a:endParaRPr lang="fr-FR"/>
          </a:p>
        </p:txBody>
      </p:sp>
      <p:pic>
        <p:nvPicPr>
          <p:cNvPr id="2051" name="Picture 3" descr="C:\Users\Michel\AppData\Local\Microsoft\Windows\INetCache\IE\JSDCWCOL\1200px-Latin_dictionar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772816"/>
            <a:ext cx="3372587" cy="2684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011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4186808" cy="5571182"/>
          </a:xfrm>
        </p:spPr>
        <p:txBody>
          <a:bodyPr/>
          <a:lstStyle/>
          <a:p>
            <a:r>
              <a:rPr lang="fr-FR" b="1" dirty="0"/>
              <a:t>Animal, animaux</a:t>
            </a:r>
            <a:br>
              <a:rPr lang="fr-FR" dirty="0"/>
            </a:br>
            <a:br>
              <a:rPr lang="fr-FR" dirty="0"/>
            </a:br>
            <a:r>
              <a:rPr lang="fr-FR" dirty="0"/>
              <a:t>Les animaux</a:t>
            </a:r>
            <a:br>
              <a:rPr lang="fr-FR" dirty="0"/>
            </a:br>
            <a:r>
              <a:rPr lang="fr-FR" dirty="0"/>
              <a:t>ou l’animal</a:t>
            </a:r>
            <a:br>
              <a:rPr lang="fr-FR" dirty="0"/>
            </a:br>
            <a:r>
              <a:rPr lang="fr-FR" dirty="0"/>
              <a:t>(l’humain et l’animal)</a:t>
            </a:r>
          </a:p>
        </p:txBody>
      </p:sp>
      <p:sp>
        <p:nvSpPr>
          <p:cNvPr id="3" name="Espace réservé du pied de page 2"/>
          <p:cNvSpPr>
            <a:spLocks noGrp="1"/>
          </p:cNvSpPr>
          <p:nvPr>
            <p:ph type="ftr" sz="quarter" idx="11"/>
          </p:nvPr>
        </p:nvSpPr>
        <p:spPr/>
        <p:txBody>
          <a:bodyPr/>
          <a:lstStyle/>
          <a:p>
            <a:r>
              <a:rPr lang="fr-FR"/>
              <a:t>Sensibilité et conscience des animaux                  UTB  M Baussier</a:t>
            </a:r>
          </a:p>
        </p:txBody>
      </p:sp>
      <p:sp>
        <p:nvSpPr>
          <p:cNvPr id="4" name="Espace réservé du numéro de diapositive 3"/>
          <p:cNvSpPr>
            <a:spLocks noGrp="1"/>
          </p:cNvSpPr>
          <p:nvPr>
            <p:ph type="sldNum" sz="quarter" idx="12"/>
          </p:nvPr>
        </p:nvSpPr>
        <p:spPr/>
        <p:txBody>
          <a:bodyPr/>
          <a:lstStyle/>
          <a:p>
            <a:fld id="{11A7547F-218B-4CB8-A7C9-515EF72C9A2A}" type="slidenum">
              <a:rPr lang="fr-FR" smtClean="0"/>
              <a:t>5</a:t>
            </a:fld>
            <a:endParaRPr lang="fr-FR"/>
          </a:p>
        </p:txBody>
      </p:sp>
      <p:pic>
        <p:nvPicPr>
          <p:cNvPr id="3074" name="Picture 2" descr="C:\Users\Michel\AppData\Local\Microsoft\Windows\INetCache\IE\D3TFE46F\Suricate_Mitchell_Par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000125"/>
            <a:ext cx="3762375" cy="485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625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4186808" cy="3730426"/>
          </a:xfrm>
        </p:spPr>
        <p:txBody>
          <a:bodyPr>
            <a:normAutofit fontScale="90000"/>
          </a:bodyPr>
          <a:lstStyle/>
          <a:p>
            <a:pPr algn="l"/>
            <a:br>
              <a:rPr lang="fr-FR" b="1" dirty="0"/>
            </a:br>
            <a:br>
              <a:rPr lang="fr-FR" b="1" dirty="0"/>
            </a:br>
            <a:br>
              <a:rPr lang="fr-FR" b="1" dirty="0"/>
            </a:br>
            <a:br>
              <a:rPr lang="fr-FR" b="1" dirty="0"/>
            </a:br>
            <a:r>
              <a:rPr lang="fr-FR" b="1" dirty="0"/>
              <a:t>La sensibilité</a:t>
            </a:r>
            <a:br>
              <a:rPr lang="fr-FR" b="1" dirty="0"/>
            </a:br>
            <a:br>
              <a:rPr lang="fr-FR" b="1" dirty="0"/>
            </a:br>
            <a:endParaRPr lang="fr-FR" b="1" dirty="0"/>
          </a:p>
        </p:txBody>
      </p:sp>
      <p:sp>
        <p:nvSpPr>
          <p:cNvPr id="3" name="Espace réservé du pied de page 2"/>
          <p:cNvSpPr>
            <a:spLocks noGrp="1"/>
          </p:cNvSpPr>
          <p:nvPr>
            <p:ph type="ftr" sz="quarter" idx="11"/>
          </p:nvPr>
        </p:nvSpPr>
        <p:spPr/>
        <p:txBody>
          <a:bodyPr/>
          <a:lstStyle/>
          <a:p>
            <a:r>
              <a:rPr lang="fr-FR"/>
              <a:t>Sensibilité et conscience des animaux                  UTB  M Baussier</a:t>
            </a:r>
          </a:p>
        </p:txBody>
      </p:sp>
      <p:sp>
        <p:nvSpPr>
          <p:cNvPr id="4" name="Espace réservé du numéro de diapositive 3"/>
          <p:cNvSpPr>
            <a:spLocks noGrp="1"/>
          </p:cNvSpPr>
          <p:nvPr>
            <p:ph type="sldNum" sz="quarter" idx="12"/>
          </p:nvPr>
        </p:nvSpPr>
        <p:spPr/>
        <p:txBody>
          <a:bodyPr/>
          <a:lstStyle/>
          <a:p>
            <a:fld id="{11A7547F-218B-4CB8-A7C9-515EF72C9A2A}" type="slidenum">
              <a:rPr lang="fr-FR" smtClean="0"/>
              <a:t>6</a:t>
            </a:fld>
            <a:endParaRPr lang="fr-FR"/>
          </a:p>
        </p:txBody>
      </p:sp>
      <p:pic>
        <p:nvPicPr>
          <p:cNvPr id="4098" name="Picture 2" descr="C:\Users\Michel\AppData\Local\Microsoft\Windows\INetCache\IE\WVLSNJJF\DSD_015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2060848"/>
            <a:ext cx="3553200" cy="236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25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4186808" cy="3730426"/>
          </a:xfrm>
        </p:spPr>
        <p:txBody>
          <a:bodyPr/>
          <a:lstStyle/>
          <a:p>
            <a:pPr algn="l"/>
            <a:r>
              <a:rPr lang="fr-FR" b="1" dirty="0"/>
              <a:t>Nociception</a:t>
            </a:r>
            <a:br>
              <a:rPr lang="fr-FR" b="1" dirty="0"/>
            </a:br>
            <a:r>
              <a:rPr lang="fr-FR" b="1" dirty="0"/>
              <a:t>Douleur</a:t>
            </a:r>
            <a:br>
              <a:rPr lang="fr-FR" b="1" dirty="0"/>
            </a:br>
            <a:br>
              <a:rPr lang="fr-FR" b="1" dirty="0"/>
            </a:br>
            <a:r>
              <a:rPr lang="fr-FR" b="1" dirty="0"/>
              <a:t>(Souffrance)</a:t>
            </a:r>
          </a:p>
        </p:txBody>
      </p:sp>
      <p:sp>
        <p:nvSpPr>
          <p:cNvPr id="3" name="Espace réservé du pied de page 2"/>
          <p:cNvSpPr>
            <a:spLocks noGrp="1"/>
          </p:cNvSpPr>
          <p:nvPr>
            <p:ph type="ftr" sz="quarter" idx="11"/>
          </p:nvPr>
        </p:nvSpPr>
        <p:spPr/>
        <p:txBody>
          <a:bodyPr/>
          <a:lstStyle/>
          <a:p>
            <a:r>
              <a:rPr lang="fr-FR"/>
              <a:t>Sensibilité et conscience des animaux                  UTB  M Baussier</a:t>
            </a:r>
          </a:p>
        </p:txBody>
      </p:sp>
      <p:sp>
        <p:nvSpPr>
          <p:cNvPr id="4" name="Espace réservé du numéro de diapositive 3"/>
          <p:cNvSpPr>
            <a:spLocks noGrp="1"/>
          </p:cNvSpPr>
          <p:nvPr>
            <p:ph type="sldNum" sz="quarter" idx="12"/>
          </p:nvPr>
        </p:nvSpPr>
        <p:spPr/>
        <p:txBody>
          <a:bodyPr/>
          <a:lstStyle/>
          <a:p>
            <a:fld id="{11A7547F-218B-4CB8-A7C9-515EF72C9A2A}" type="slidenum">
              <a:rPr lang="fr-FR" smtClean="0"/>
              <a:t>7</a:t>
            </a:fld>
            <a:endParaRPr lang="fr-FR"/>
          </a:p>
        </p:txBody>
      </p:sp>
      <p:pic>
        <p:nvPicPr>
          <p:cNvPr id="5122" name="Picture 2" descr="C:\Users\Michel\AppData\Local\Microsoft\Windows\INetCache\IE\LCXJ12TC\animaltesting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8573" y="2708920"/>
            <a:ext cx="4912500"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019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4186808" cy="3730426"/>
          </a:xfrm>
        </p:spPr>
        <p:txBody>
          <a:bodyPr/>
          <a:lstStyle/>
          <a:p>
            <a:pPr algn="l"/>
            <a:r>
              <a:rPr lang="fr-FR" b="1" dirty="0"/>
              <a:t>Conscience</a:t>
            </a:r>
            <a:r>
              <a:rPr lang="fr-FR" dirty="0"/>
              <a:t> </a:t>
            </a:r>
            <a:br>
              <a:rPr lang="fr-FR" dirty="0"/>
            </a:br>
            <a:br>
              <a:rPr lang="fr-FR" dirty="0"/>
            </a:br>
            <a:r>
              <a:rPr lang="fr-FR" sz="4000" dirty="0" err="1"/>
              <a:t>Conscience</a:t>
            </a:r>
            <a:r>
              <a:rPr lang="fr-FR" sz="4000" dirty="0"/>
              <a:t> de soi</a:t>
            </a:r>
          </a:p>
        </p:txBody>
      </p:sp>
      <p:sp>
        <p:nvSpPr>
          <p:cNvPr id="3" name="Espace réservé du pied de page 2"/>
          <p:cNvSpPr>
            <a:spLocks noGrp="1"/>
          </p:cNvSpPr>
          <p:nvPr>
            <p:ph type="ftr" sz="quarter" idx="11"/>
          </p:nvPr>
        </p:nvSpPr>
        <p:spPr/>
        <p:txBody>
          <a:bodyPr/>
          <a:lstStyle/>
          <a:p>
            <a:r>
              <a:rPr lang="fr-FR"/>
              <a:t>Sensibilité et conscience des animaux                  UTB  M Baussier</a:t>
            </a:r>
          </a:p>
        </p:txBody>
      </p:sp>
      <p:sp>
        <p:nvSpPr>
          <p:cNvPr id="4" name="Espace réservé du numéro de diapositive 3"/>
          <p:cNvSpPr>
            <a:spLocks noGrp="1"/>
          </p:cNvSpPr>
          <p:nvPr>
            <p:ph type="sldNum" sz="quarter" idx="12"/>
          </p:nvPr>
        </p:nvSpPr>
        <p:spPr/>
        <p:txBody>
          <a:bodyPr/>
          <a:lstStyle/>
          <a:p>
            <a:fld id="{11A7547F-218B-4CB8-A7C9-515EF72C9A2A}" type="slidenum">
              <a:rPr lang="fr-FR" smtClean="0"/>
              <a:t>8</a:t>
            </a:fld>
            <a:endParaRPr lang="fr-FR"/>
          </a:p>
        </p:txBody>
      </p:sp>
      <p:pic>
        <p:nvPicPr>
          <p:cNvPr id="6148" name="Picture 4" descr="C:\Users\Michel\AppData\Local\Microsoft\Windows\INetCache\IE\WVLSNJJF\head-1588413_960_7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988840"/>
            <a:ext cx="3689568" cy="368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707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4186808" cy="5530626"/>
          </a:xfrm>
        </p:spPr>
        <p:txBody>
          <a:bodyPr/>
          <a:lstStyle/>
          <a:p>
            <a:pPr algn="l"/>
            <a:r>
              <a:rPr lang="fr-FR" b="1" dirty="0"/>
              <a:t>Emotions</a:t>
            </a:r>
            <a:endParaRPr lang="fr-FR" sz="4000" b="1" dirty="0"/>
          </a:p>
        </p:txBody>
      </p:sp>
      <p:sp>
        <p:nvSpPr>
          <p:cNvPr id="3" name="Espace réservé du pied de page 2"/>
          <p:cNvSpPr>
            <a:spLocks noGrp="1"/>
          </p:cNvSpPr>
          <p:nvPr>
            <p:ph type="ftr" sz="quarter" idx="11"/>
          </p:nvPr>
        </p:nvSpPr>
        <p:spPr/>
        <p:txBody>
          <a:bodyPr/>
          <a:lstStyle/>
          <a:p>
            <a:r>
              <a:rPr lang="fr-FR"/>
              <a:t>Sensibilité et conscience des animaux                  UTB  M Baussier</a:t>
            </a:r>
          </a:p>
        </p:txBody>
      </p:sp>
      <p:sp>
        <p:nvSpPr>
          <p:cNvPr id="4" name="Espace réservé du numéro de diapositive 3"/>
          <p:cNvSpPr>
            <a:spLocks noGrp="1"/>
          </p:cNvSpPr>
          <p:nvPr>
            <p:ph type="sldNum" sz="quarter" idx="12"/>
          </p:nvPr>
        </p:nvSpPr>
        <p:spPr/>
        <p:txBody>
          <a:bodyPr/>
          <a:lstStyle/>
          <a:p>
            <a:fld id="{11A7547F-218B-4CB8-A7C9-515EF72C9A2A}" type="slidenum">
              <a:rPr lang="fr-FR" smtClean="0"/>
              <a:t>9</a:t>
            </a:fld>
            <a:endParaRPr lang="fr-FR"/>
          </a:p>
        </p:txBody>
      </p:sp>
      <p:pic>
        <p:nvPicPr>
          <p:cNvPr id="7170" name="Picture 2" descr="C:\Users\Michel\AppData\Local\Microsoft\Windows\INetCache\IE\JSDCWCOL\emolarge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484784"/>
            <a:ext cx="3519007" cy="395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567284"/>
      </p:ext>
    </p:extLst>
  </p:cSld>
  <p:clrMapOvr>
    <a:masterClrMapping/>
  </p:clrMapOvr>
</p:sld>
</file>

<file path=ppt/theme/theme1.xml><?xml version="1.0" encoding="utf-8"?>
<a:theme xmlns:a="http://schemas.openxmlformats.org/drawingml/2006/main" name="Thème Offic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2012</TotalTime>
  <Words>7688</Words>
  <Application>Microsoft Office PowerPoint</Application>
  <PresentationFormat>Affichage à l'écran (4:3)</PresentationFormat>
  <Paragraphs>565</Paragraphs>
  <Slides>28</Slides>
  <Notes>28</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28</vt:i4>
      </vt:variant>
    </vt:vector>
  </HeadingPairs>
  <TitlesOfParts>
    <vt:vector size="31" baseType="lpstr">
      <vt:lpstr>Arial</vt:lpstr>
      <vt:lpstr>Calibri</vt:lpstr>
      <vt:lpstr>Thème Office</vt:lpstr>
      <vt:lpstr>Sensibilité et conscience des animaux</vt:lpstr>
      <vt:lpstr>Sensibilité Conscience  (La question de l’âme) (Intelligence)</vt:lpstr>
      <vt:lpstr>1. D’où venons-nous? L’évolution (le progrès) des idées 2. Que savons-nous? L’état de la science 3. Que (devons-nous) faire? Conséquences</vt:lpstr>
      <vt:lpstr>Des définitions</vt:lpstr>
      <vt:lpstr>Animal, animaux  Les animaux ou l’animal (l’humain et l’animal)</vt:lpstr>
      <vt:lpstr>    La sensibilité  </vt:lpstr>
      <vt:lpstr>Nociception Douleur  (Souffrance)</vt:lpstr>
      <vt:lpstr>Conscience   Conscience de soi</vt:lpstr>
      <vt:lpstr>Emotions</vt:lpstr>
      <vt:lpstr>Sentience</vt:lpstr>
      <vt:lpstr>Cognition  Intelligence  </vt:lpstr>
      <vt:lpstr>D’où venons-nous?  Evolution des idées Evolution de la perception de la sensibilité et de la conscience des animaux</vt:lpstr>
      <vt:lpstr>Evolution de l’avis des philosophes, savants et penseurs</vt:lpstr>
      <vt:lpstr>Evolution de la pensée religieuse</vt:lpstr>
      <vt:lpstr>Evolution de la pensée scientifique</vt:lpstr>
      <vt:lpstr>Que savons-nous?  La pensée scientifique actuelle</vt:lpstr>
      <vt:lpstr>Les poissons</vt:lpstr>
      <vt:lpstr>Les oiseaux</vt:lpstr>
      <vt:lpstr>Les moutons</vt:lpstr>
      <vt:lpstr>Le bien-être animal</vt:lpstr>
      <vt:lpstr>Evaluation du  bien-être animal</vt:lpstr>
      <vt:lpstr>Que (devons-nous) faire?  Les conséquences de notre nouveau savoir</vt:lpstr>
      <vt:lpstr>Evolution de  la pensée contemporaine (occidentale)</vt:lpstr>
      <vt:lpstr>La loi a évolué</vt:lpstr>
      <vt:lpstr>Expérimentation animale Règle des 3R</vt:lpstr>
      <vt:lpstr>Elevage et identification des douleurs animales, les comprendre, les réduire</vt:lpstr>
      <vt:lpstr>Animaux de compagnie Le BEA comme enjeu politique -local -national et international</vt:lpstr>
      <vt:lpstr>CONCLUSION: Ethique Repenser la vie animale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Sensibilité et conscience des animaux</dc:title>
  <dc:creator>Michel</dc:creator>
  <cp:lastModifiedBy>MICHEL BAUSSIER</cp:lastModifiedBy>
  <cp:revision>143</cp:revision>
  <cp:lastPrinted>2020-10-15T08:20:28Z</cp:lastPrinted>
  <dcterms:created xsi:type="dcterms:W3CDTF">2020-04-23T06:34:10Z</dcterms:created>
  <dcterms:modified xsi:type="dcterms:W3CDTF">2024-01-30T21:15:39Z</dcterms:modified>
</cp:coreProperties>
</file>