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Lst>
  <p:notesMasterIdLst>
    <p:notesMasterId r:id="rId6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4" r:id="rId26"/>
    <p:sldId id="275" r:id="rId27"/>
    <p:sldId id="276" r:id="rId28"/>
    <p:sldId id="271" r:id="rId29"/>
    <p:sldId id="272" r:id="rId30"/>
    <p:sldId id="273"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Lst>
  <p:sldSz cx="9144000" cy="6858000" type="screen4x3"/>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97" autoAdjust="0"/>
  </p:normalViewPr>
  <p:slideViewPr>
    <p:cSldViewPr snapToGrid="0">
      <p:cViewPr varScale="1">
        <p:scale>
          <a:sx n="62" d="100"/>
          <a:sy n="62" d="100"/>
        </p:scale>
        <p:origin x="14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fr-FR" sz="4400" b="0" strike="noStrike" spc="-1">
                <a:latin typeface="Arial"/>
              </a:rPr>
              <a:t>Cliquez pour déplacer la diapo</a:t>
            </a:r>
          </a:p>
        </p:txBody>
      </p:sp>
      <p:sp>
        <p:nvSpPr>
          <p:cNvPr id="411"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Cliquez pour modifier le format des notes</a:t>
            </a:r>
          </a:p>
        </p:txBody>
      </p:sp>
      <p:sp>
        <p:nvSpPr>
          <p:cNvPr id="412"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&lt;en-tête&gt;</a:t>
            </a:r>
          </a:p>
        </p:txBody>
      </p:sp>
      <p:sp>
        <p:nvSpPr>
          <p:cNvPr id="413" name="PlaceHolder 4"/>
          <p:cNvSpPr>
            <a:spLocks noGrp="1"/>
          </p:cNvSpPr>
          <p:nvPr>
            <p:ph type="dt" idx="31"/>
          </p:nvPr>
        </p:nvSpPr>
        <p:spPr>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pPr>
            <a:r>
              <a:rPr lang="fr-FR" sz="1400" b="0" strike="noStrike" spc="-1">
                <a:latin typeface="Times New Roman"/>
              </a:rPr>
              <a:t>&lt;date/heure&gt;</a:t>
            </a:r>
          </a:p>
        </p:txBody>
      </p:sp>
      <p:sp>
        <p:nvSpPr>
          <p:cNvPr id="414" name="PlaceHolder 5"/>
          <p:cNvSpPr>
            <a:spLocks noGrp="1"/>
          </p:cNvSpPr>
          <p:nvPr>
            <p:ph type="ftr" idx="32"/>
          </p:nvPr>
        </p:nvSpPr>
        <p:spPr>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r>
              <a:rPr lang="fr-FR" sz="1400" b="0" strike="noStrike" spc="-1">
                <a:latin typeface="Times New Roman"/>
              </a:rPr>
              <a:t>&lt;pied de page&gt;</a:t>
            </a:r>
          </a:p>
        </p:txBody>
      </p:sp>
      <p:sp>
        <p:nvSpPr>
          <p:cNvPr id="415" name="PlaceHolder 6"/>
          <p:cNvSpPr>
            <a:spLocks noGrp="1"/>
          </p:cNvSpPr>
          <p:nvPr>
            <p:ph type="sldNum" idx="33"/>
          </p:nvPr>
        </p:nvSpPr>
        <p:spPr>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pPr>
            <a:fld id="{F2EAF4C4-ACBB-4792-86A0-255B92B1988B}"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noRot="1" noChangeAspect="1"/>
          </p:cNvSpPr>
          <p:nvPr>
            <p:ph type="sldImg"/>
          </p:nvPr>
        </p:nvSpPr>
        <p:spPr>
          <a:xfrm>
            <a:off x="942975" y="746125"/>
            <a:ext cx="4970463" cy="3729038"/>
          </a:xfrm>
          <a:prstGeom prst="rect">
            <a:avLst/>
          </a:prstGeom>
          <a:ln w="0">
            <a:noFill/>
          </a:ln>
        </p:spPr>
      </p:sp>
      <p:sp>
        <p:nvSpPr>
          <p:cNvPr id="655"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a:solidFill>
                  <a:srgbClr val="000000"/>
                </a:solidFill>
                <a:latin typeface="+mn-lt"/>
                <a:ea typeface="+mn-ea"/>
              </a:rPr>
              <a:t>1.</a:t>
            </a:r>
            <a:endParaRPr lang="fr-FR" sz="1200" b="0" strike="noStrike" spc="-1">
              <a:latin typeface="Arial"/>
            </a:endParaRPr>
          </a:p>
          <a:p>
            <a:pPr marL="216000" indent="-216000">
              <a:lnSpc>
                <a:spcPct val="100000"/>
              </a:lnSpc>
              <a:buNone/>
              <a:tabLst>
                <a:tab pos="0" algn="l"/>
              </a:tabLst>
            </a:pPr>
            <a:endParaRPr lang="fr-FR" sz="1200" b="0" strike="noStrike" spc="-1">
              <a:latin typeface="Arial"/>
            </a:endParaRPr>
          </a:p>
          <a:p>
            <a:pPr marL="216000" indent="-216000">
              <a:lnSpc>
                <a:spcPct val="100000"/>
              </a:lnSpc>
              <a:buNone/>
              <a:tabLst>
                <a:tab pos="0" algn="l"/>
              </a:tabLst>
            </a:pPr>
            <a:r>
              <a:rPr lang="fr-FR" sz="1200" b="0" strike="noStrike" spc="-1">
                <a:solidFill>
                  <a:srgbClr val="000000"/>
                </a:solidFill>
                <a:latin typeface="+mn-lt"/>
                <a:ea typeface="+mn-ea"/>
              </a:rPr>
              <a:t>a) </a:t>
            </a:r>
            <a:r>
              <a:rPr lang="fr-FR" sz="1200" b="1" strike="noStrike" spc="-1">
                <a:solidFill>
                  <a:srgbClr val="000000"/>
                </a:solidFill>
                <a:latin typeface="+mn-lt"/>
                <a:ea typeface="+mn-ea"/>
              </a:rPr>
              <a:t>Débats médiatiques  </a:t>
            </a:r>
            <a:r>
              <a:rPr lang="fr-FR" sz="1200" b="0" strike="noStrike" spc="-1">
                <a:solidFill>
                  <a:srgbClr val="000000"/>
                </a:solidFill>
                <a:latin typeface="+mn-lt"/>
                <a:ea typeface="+mn-ea"/>
              </a:rPr>
              <a:t>l’élevage -  l’alimentation carnée - la chasse- l’expérimentation animale - les animaux dans les spectacles - animaux de compagnie …</a:t>
            </a:r>
            <a:endParaRPr lang="fr-FR" sz="1200" b="0" strike="noStrike" spc="-1">
              <a:latin typeface="Arial"/>
            </a:endParaRPr>
          </a:p>
          <a:p>
            <a:pPr marL="216000" indent="-216000">
              <a:lnSpc>
                <a:spcPct val="100000"/>
              </a:lnSpc>
              <a:buNone/>
              <a:tabLst>
                <a:tab pos="0" algn="l"/>
              </a:tabLst>
            </a:pPr>
            <a:endParaRPr lang="fr-FR" sz="1200" b="0" strike="noStrike" spc="-1">
              <a:latin typeface="Arial"/>
            </a:endParaRPr>
          </a:p>
          <a:p>
            <a:pPr marL="216000" indent="-216000">
              <a:lnSpc>
                <a:spcPct val="100000"/>
              </a:lnSpc>
              <a:buNone/>
              <a:tabLst>
                <a:tab pos="0" algn="l"/>
              </a:tabLst>
            </a:pPr>
            <a:r>
              <a:rPr lang="fr-FR" sz="1200" b="0" strike="noStrike" spc="-1">
                <a:solidFill>
                  <a:srgbClr val="000000"/>
                </a:solidFill>
                <a:latin typeface="+mn-lt"/>
                <a:ea typeface="+mn-ea"/>
              </a:rPr>
              <a:t>b) </a:t>
            </a:r>
            <a:r>
              <a:rPr lang="fr-FR" sz="1200" b="1" strike="noStrike" spc="-1">
                <a:solidFill>
                  <a:srgbClr val="000000"/>
                </a:solidFill>
                <a:latin typeface="+mn-lt"/>
                <a:ea typeface="+mn-ea"/>
              </a:rPr>
              <a:t>Vaste sujet</a:t>
            </a:r>
            <a:r>
              <a:rPr lang="fr-FR" sz="1200" b="0" strike="noStrike" spc="-1">
                <a:solidFill>
                  <a:srgbClr val="000000"/>
                </a:solidFill>
                <a:latin typeface="+mn-lt"/>
                <a:ea typeface="+mn-ea"/>
              </a:rPr>
              <a:t> ! deux heures - une infinité de sujets - repères - prendre un peu de hauteur</a:t>
            </a:r>
            <a:endParaRPr lang="fr-FR" sz="1200" b="0" strike="noStrike" spc="-1">
              <a:latin typeface="Arial"/>
            </a:endParaRPr>
          </a:p>
          <a:p>
            <a:pPr marL="216000" indent="-216000">
              <a:lnSpc>
                <a:spcPct val="100000"/>
              </a:lnSpc>
              <a:buNone/>
              <a:tabLst>
                <a:tab pos="0" algn="l"/>
              </a:tabLst>
            </a:pPr>
            <a:endParaRPr lang="fr-FR" sz="1200" b="0" strike="noStrike" spc="-1">
              <a:latin typeface="Arial"/>
            </a:endParaRPr>
          </a:p>
          <a:p>
            <a:pPr marL="216000" indent="-216000">
              <a:lnSpc>
                <a:spcPct val="100000"/>
              </a:lnSpc>
              <a:buNone/>
              <a:tabLst>
                <a:tab pos="0" algn="l"/>
              </a:tabLst>
            </a:pPr>
            <a:r>
              <a:rPr lang="fr-FR" sz="1200" b="0" strike="noStrike" spc="-1">
                <a:solidFill>
                  <a:srgbClr val="000000"/>
                </a:solidFill>
                <a:latin typeface="+mn-lt"/>
                <a:ea typeface="+mn-ea"/>
              </a:rPr>
              <a:t>c) </a:t>
            </a:r>
            <a:r>
              <a:rPr lang="fr-FR" sz="1200" b="1" strike="noStrike" spc="-1">
                <a:solidFill>
                  <a:srgbClr val="000000"/>
                </a:solidFill>
                <a:latin typeface="+mn-lt"/>
                <a:ea typeface="+mn-ea"/>
              </a:rPr>
              <a:t>Le titre choisi</a:t>
            </a:r>
            <a:r>
              <a:rPr lang="fr-FR" sz="1200" b="0" strike="noStrike" spc="-1">
                <a:solidFill>
                  <a:srgbClr val="000000"/>
                </a:solidFill>
                <a:latin typeface="+mn-lt"/>
                <a:ea typeface="+mn-ea"/>
              </a:rPr>
              <a:t>  - le singulier pour l’animal, pour  l’Homme  - le genre humain (le genre Homo)  - la femme et l’homme</a:t>
            </a:r>
            <a:endParaRPr lang="fr-FR" sz="1200" b="0" strike="noStrike" spc="-1">
              <a:latin typeface="Arial"/>
            </a:endParaRPr>
          </a:p>
          <a:p>
            <a:pPr marL="216000" indent="-216000">
              <a:lnSpc>
                <a:spcPct val="100000"/>
              </a:lnSpc>
              <a:buNone/>
              <a:tabLst>
                <a:tab pos="0" algn="l"/>
              </a:tabLst>
            </a:pPr>
            <a:endParaRPr lang="fr-FR" sz="1200" b="0" strike="noStrike" spc="-1">
              <a:latin typeface="Arial"/>
            </a:endParaRPr>
          </a:p>
          <a:p>
            <a:pPr marL="216000" indent="-216000">
              <a:lnSpc>
                <a:spcPct val="100000"/>
              </a:lnSpc>
              <a:buNone/>
              <a:tabLst>
                <a:tab pos="0" algn="l"/>
              </a:tabLst>
            </a:pPr>
            <a:r>
              <a:rPr lang="fr-FR" sz="1200" b="0" strike="noStrike" spc="-1">
                <a:solidFill>
                  <a:srgbClr val="000000"/>
                </a:solidFill>
                <a:latin typeface="+mn-lt"/>
                <a:ea typeface="+mn-ea"/>
              </a:rPr>
              <a:t>d) </a:t>
            </a:r>
            <a:r>
              <a:rPr lang="fr-FR" sz="1200" b="1" strike="noStrike" spc="-1">
                <a:solidFill>
                  <a:srgbClr val="000000"/>
                </a:solidFill>
                <a:latin typeface="+mn-lt"/>
                <a:ea typeface="+mn-ea"/>
              </a:rPr>
              <a:t>L’image choisie </a:t>
            </a:r>
            <a:r>
              <a:rPr lang="fr-FR" sz="1200" b="0" strike="noStrike" spc="-1">
                <a:solidFill>
                  <a:srgbClr val="000000"/>
                </a:solidFill>
                <a:latin typeface="+mn-lt"/>
                <a:ea typeface="+mn-ea"/>
              </a:rPr>
              <a:t> - frontière entre l’Homme et l’animal, entre l’humanité et l’animalité titre - tend à opposer - héritage culturel  -point de départ à déconstruire </a:t>
            </a:r>
            <a:endParaRPr lang="fr-FR" sz="1200" b="0" strike="noStrike" spc="-1">
              <a:latin typeface="Arial"/>
            </a:endParaRPr>
          </a:p>
          <a:p>
            <a:pPr marL="216000" indent="-216000">
              <a:lnSpc>
                <a:spcPct val="100000"/>
              </a:lnSpc>
              <a:buNone/>
              <a:tabLst>
                <a:tab pos="0" algn="l"/>
              </a:tabLst>
            </a:pPr>
            <a:endParaRPr lang="fr-FR" sz="1200" b="0" strike="noStrike" spc="-1">
              <a:latin typeface="Arial"/>
            </a:endParaRPr>
          </a:p>
        </p:txBody>
      </p:sp>
      <p:sp>
        <p:nvSpPr>
          <p:cNvPr id="656" name="PlaceHolder 3"/>
          <p:cNvSpPr>
            <a:spLocks noGrp="1"/>
          </p:cNvSpPr>
          <p:nvPr>
            <p:ph type="sldNum" idx="38"/>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7FFB6086-8980-4654-B792-1D23BFADB977}" type="slidenum">
              <a:rPr lang="fr-FR" sz="1200" b="0" strike="noStrike" spc="-1">
                <a:solidFill>
                  <a:srgbClr val="000000"/>
                </a:solidFill>
                <a:latin typeface="+mn-lt"/>
                <a:ea typeface="+mn-ea"/>
              </a:rPr>
              <a:t>1</a:t>
            </a:fld>
            <a:endParaRPr lang="fr-FR"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noRot="1" noChangeAspect="1"/>
          </p:cNvSpPr>
          <p:nvPr>
            <p:ph type="sldImg"/>
          </p:nvPr>
        </p:nvSpPr>
        <p:spPr>
          <a:xfrm>
            <a:off x="942975" y="746125"/>
            <a:ext cx="4970463" cy="3729038"/>
          </a:xfrm>
          <a:prstGeom prst="rect">
            <a:avLst/>
          </a:prstGeom>
          <a:ln w="0">
            <a:noFill/>
          </a:ln>
        </p:spPr>
      </p:sp>
      <p:sp>
        <p:nvSpPr>
          <p:cNvPr id="682"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10.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Au XXème siècle en Occident, notamment dans la seconde moitié du siècle, l’agriculture devient productiviste, </a:t>
            </a:r>
            <a:r>
              <a:rPr lang="fr-FR" sz="1200" b="1" strike="noStrike" spc="-1" dirty="0">
                <a:solidFill>
                  <a:srgbClr val="000000"/>
                </a:solidFill>
                <a:latin typeface="+mn-lt"/>
                <a:ea typeface="+mn-ea"/>
              </a:rPr>
              <a:t>même l’élevage s’industrialise.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On parle d’élevage intensif ou plutôt de productions animales. Cela concerne d’abord les volailles, le porc, le veau de boucherie. </a:t>
            </a:r>
            <a:r>
              <a:rPr lang="fr-FR" sz="1200" b="1" strike="noStrike" spc="-1" dirty="0">
                <a:solidFill>
                  <a:srgbClr val="000000"/>
                </a:solidFill>
                <a:latin typeface="+mn-lt"/>
                <a:ea typeface="+mn-ea"/>
              </a:rPr>
              <a:t>On met, leur vie durant, les animaux en cage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 processus d’industrialisation tend à se généraliser </a:t>
            </a:r>
            <a:r>
              <a:rPr lang="fr-FR" sz="1200" b="0" strike="noStrike" spc="-1" dirty="0">
                <a:solidFill>
                  <a:srgbClr val="000000"/>
                </a:solidFill>
                <a:latin typeface="+mn-lt"/>
                <a:ea typeface="+mn-ea"/>
              </a:rPr>
              <a:t>(</a:t>
            </a:r>
            <a:r>
              <a:rPr lang="fr-FR" sz="1200" b="0" strike="noStrike" spc="-1" dirty="0" err="1">
                <a:solidFill>
                  <a:srgbClr val="000000"/>
                </a:solidFill>
                <a:latin typeface="+mn-lt"/>
                <a:ea typeface="+mn-ea"/>
              </a:rPr>
              <a:t>cf</a:t>
            </a:r>
            <a:r>
              <a:rPr lang="fr-FR" sz="1200" b="0" strike="noStrike" spc="-1" dirty="0">
                <a:solidFill>
                  <a:srgbClr val="000000"/>
                </a:solidFill>
                <a:latin typeface="+mn-lt"/>
                <a:ea typeface="+mn-ea"/>
              </a:rPr>
              <a:t> la ferme des mille vaches).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progrès en génétique, en alimentation, en machinisme, en chimie, en biochimie, en pharmacie et toutes les applications technologiques conduisent à une </a:t>
            </a:r>
            <a:r>
              <a:rPr lang="fr-FR" sz="1200" b="1" strike="noStrike" spc="-1" dirty="0">
                <a:solidFill>
                  <a:srgbClr val="000000"/>
                </a:solidFill>
                <a:latin typeface="+mn-lt"/>
                <a:ea typeface="+mn-ea"/>
              </a:rPr>
              <a:t>considérable amélioration des rendements.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animaux perdent leur individualité</a:t>
            </a:r>
            <a:r>
              <a:rPr lang="fr-FR" sz="1200" b="0" strike="noStrike" spc="-1" dirty="0">
                <a:solidFill>
                  <a:srgbClr val="000000"/>
                </a:solidFill>
                <a:latin typeface="+mn-lt"/>
                <a:ea typeface="+mn-ea"/>
              </a:rPr>
              <a:t>, ils ne sont identifiés au mieux que par des numéros.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relation personnelle </a:t>
            </a:r>
            <a:r>
              <a:rPr lang="fr-FR" sz="1200" b="0" strike="noStrike" spc="-1" dirty="0">
                <a:solidFill>
                  <a:srgbClr val="000000"/>
                </a:solidFill>
                <a:latin typeface="+mn-lt"/>
                <a:ea typeface="+mn-ea"/>
              </a:rPr>
              <a:t>entre l’éleveur et l’animal élevé a disparu. D’ailleurs l’éleveur qui depuis longtemps n’est plus un paysan mais un exploitant, un producteur…tend de plus en plus à substituer la relation avec ses animaux par une relation avec son ordinateur de poche.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 bovin à viande est devenu de la viande sur pied, du minerai..</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Les abattoirs industriels </a:t>
            </a:r>
            <a:r>
              <a:rPr lang="fr-FR" sz="1200" b="0" strike="noStrike" spc="-1" dirty="0">
                <a:solidFill>
                  <a:srgbClr val="000000"/>
                </a:solidFill>
                <a:latin typeface="+mn-lt"/>
                <a:ea typeface="+mn-ea"/>
              </a:rPr>
              <a:t>dominent progressivement</a:t>
            </a:r>
            <a:endParaRPr lang="fr-FR" sz="1200" b="0" strike="noStrike" spc="-1" dirty="0">
              <a:latin typeface="Arial"/>
            </a:endParaRPr>
          </a:p>
        </p:txBody>
      </p:sp>
      <p:sp>
        <p:nvSpPr>
          <p:cNvPr id="683" name="PlaceHolder 3"/>
          <p:cNvSpPr>
            <a:spLocks noGrp="1"/>
          </p:cNvSpPr>
          <p:nvPr>
            <p:ph type="sldNum" idx="47"/>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991D8A9D-3025-4669-A003-59BB16E9F2BB}" type="slidenum">
              <a:rPr lang="fr-FR" sz="1200" b="0" strike="noStrike" spc="-1">
                <a:solidFill>
                  <a:srgbClr val="000000"/>
                </a:solidFill>
                <a:latin typeface="+mn-lt"/>
                <a:ea typeface="+mn-ea"/>
              </a:rPr>
              <a:t>10</a:t>
            </a:fld>
            <a:endParaRPr lang="fr-FR"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laceHolder 1"/>
          <p:cNvSpPr>
            <a:spLocks noGrp="1" noRot="1" noChangeAspect="1"/>
          </p:cNvSpPr>
          <p:nvPr>
            <p:ph type="sldImg"/>
          </p:nvPr>
        </p:nvSpPr>
        <p:spPr>
          <a:xfrm>
            <a:off x="942975" y="746125"/>
            <a:ext cx="4970463" cy="3729038"/>
          </a:xfrm>
          <a:prstGeom prst="rect">
            <a:avLst/>
          </a:prstGeom>
          <a:ln w="0">
            <a:noFill/>
          </a:ln>
        </p:spPr>
      </p:sp>
      <p:sp>
        <p:nvSpPr>
          <p:cNvPr id="685"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11.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pêche</a:t>
            </a:r>
            <a:r>
              <a:rPr lang="fr-FR" sz="1200" b="0" strike="noStrike" spc="-1" dirty="0">
                <a:solidFill>
                  <a:srgbClr val="000000"/>
                </a:solidFill>
                <a:latin typeface="+mn-lt"/>
                <a:ea typeface="+mn-ea"/>
              </a:rPr>
              <a:t>, activité de capture dans des milieux naturels (milieux marins ou eaux douces), s’apparente plutôt à l’activité du chasseur-cueilleur et non point à celle de l’agriculteur. Elle concerne poissons, crustacés et céphalopodes. Elle serait apparue il y a au moins 40 000 ans, plutôt en Asie. D’une pêche de subsistance, on est passé à une pêche commerciale à laquelle s’ajoute la pêche de sports et de loisirs.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Récemment  l’aquaculture</a:t>
            </a:r>
            <a:r>
              <a:rPr lang="fr-FR" sz="1200" b="0" strike="noStrike" spc="-1" dirty="0">
                <a:solidFill>
                  <a:srgbClr val="000000"/>
                </a:solidFill>
                <a:latin typeface="+mn-lt"/>
                <a:ea typeface="+mn-ea"/>
              </a:rPr>
              <a:t> s’est développée et aujourd’hui sa production représente près de la moitié du poisson consommé. Dix pour cent des exportations agricoles mondiales sont le fait de l’aquaculture.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Pêche et aquaculture réunies</a:t>
            </a:r>
            <a:r>
              <a:rPr lang="fr-FR" sz="1200" b="0" strike="noStrike" spc="-1" dirty="0">
                <a:solidFill>
                  <a:srgbClr val="000000"/>
                </a:solidFill>
                <a:latin typeface="+mn-lt"/>
                <a:ea typeface="+mn-ea"/>
              </a:rPr>
              <a:t> (FAO): plus de 140 millions de tonnes consommées en 2000, plus de 160 millions en 2013. La Chine = le plus gros producteur mondial.</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On cite le chiffre d’une cinquantaine de millions de pêcheurs et aquaculteurs dans le monde</a:t>
            </a:r>
            <a:r>
              <a:rPr lang="fr-FR" sz="1200" b="0" strike="noStrike" spc="-1" dirty="0">
                <a:solidFill>
                  <a:srgbClr val="000000"/>
                </a:solidFill>
                <a:latin typeface="+mn-lt"/>
                <a:ea typeface="+mn-ea"/>
              </a:rPr>
              <a:t>, le nombre  d’emplois liés étant, selon les sources, situé entre 300 et 400 millions d’emplois.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L’UE </a:t>
            </a:r>
            <a:r>
              <a:rPr lang="fr-FR" sz="1200" b="0" strike="noStrike" spc="-1" dirty="0">
                <a:solidFill>
                  <a:srgbClr val="000000"/>
                </a:solidFill>
                <a:latin typeface="+mn-lt"/>
                <a:ea typeface="+mn-ea"/>
              </a:rPr>
              <a:t>a édicté une politique commune de la pêche à partir de 1983.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86" name="PlaceHolder 3"/>
          <p:cNvSpPr>
            <a:spLocks noGrp="1"/>
          </p:cNvSpPr>
          <p:nvPr>
            <p:ph type="sldNum" idx="48"/>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4994E86D-141B-48B5-9041-40419E970435}" type="slidenum">
              <a:rPr lang="fr-FR" sz="1200" b="0" strike="noStrike" spc="-1">
                <a:solidFill>
                  <a:srgbClr val="000000"/>
                </a:solidFill>
                <a:latin typeface="+mn-lt"/>
                <a:ea typeface="+mn-ea"/>
              </a:rPr>
              <a:t>11</a:t>
            </a:fld>
            <a:endParaRPr lang="fr-FR"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PlaceHolder 1"/>
          <p:cNvSpPr>
            <a:spLocks noGrp="1" noRot="1" noChangeAspect="1"/>
          </p:cNvSpPr>
          <p:nvPr>
            <p:ph type="sldImg"/>
          </p:nvPr>
        </p:nvSpPr>
        <p:spPr>
          <a:xfrm>
            <a:off x="942975" y="746125"/>
            <a:ext cx="4970463" cy="3729038"/>
          </a:xfrm>
          <a:prstGeom prst="rect">
            <a:avLst/>
          </a:prstGeom>
          <a:ln w="0">
            <a:noFill/>
          </a:ln>
        </p:spPr>
      </p:sp>
      <p:sp>
        <p:nvSpPr>
          <p:cNvPr id="688"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12.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Dans le même temps, au XXème siècle, parallèlement au progrès de l’</a:t>
            </a:r>
            <a:r>
              <a:rPr lang="fr-FR" sz="1200" b="1" strike="noStrike" spc="-1" dirty="0">
                <a:solidFill>
                  <a:srgbClr val="000000"/>
                </a:solidFill>
                <a:latin typeface="+mn-lt"/>
                <a:ea typeface="+mn-ea"/>
              </a:rPr>
              <a:t>urbanisation</a:t>
            </a:r>
            <a:r>
              <a:rPr lang="fr-FR" sz="1200" b="0" strike="noStrike" spc="-1" dirty="0">
                <a:solidFill>
                  <a:srgbClr val="000000"/>
                </a:solidFill>
                <a:latin typeface="+mn-lt"/>
                <a:ea typeface="+mn-ea"/>
              </a:rPr>
              <a:t>, le </a:t>
            </a:r>
            <a:r>
              <a:rPr lang="fr-FR" sz="1200" b="1" strike="noStrike" spc="-1" dirty="0">
                <a:solidFill>
                  <a:srgbClr val="000000"/>
                </a:solidFill>
                <a:latin typeface="+mn-lt"/>
                <a:ea typeface="+mn-ea"/>
              </a:rPr>
              <a:t>concept d’animal de compagnie </a:t>
            </a:r>
            <a:r>
              <a:rPr lang="fr-FR" sz="1200" b="0" strike="noStrike" spc="-1" dirty="0">
                <a:solidFill>
                  <a:srgbClr val="000000"/>
                </a:solidFill>
                <a:latin typeface="+mn-lt"/>
                <a:ea typeface="+mn-ea"/>
              </a:rPr>
              <a:t>se développe. Le chien, le chat et –beaucoup plus tard – les nouveaux animaux de compagnie (NAC) occupent à la maison une place importante. Parfois ils sont considérés comme </a:t>
            </a:r>
            <a:r>
              <a:rPr lang="fr-FR" sz="1200" b="1" strike="noStrike" spc="-1" dirty="0">
                <a:solidFill>
                  <a:srgbClr val="000000"/>
                </a:solidFill>
                <a:latin typeface="+mn-lt"/>
                <a:ea typeface="+mn-ea"/>
              </a:rPr>
              <a:t>faisant partie de la famille</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Un foyer sur deux en France possède un ou plusieurs animaux de compagnie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D’aucuns affirment que la souris Mickey aurait joué un rôle considérable au XXème dans le changement de regard de l’homme occidental sur l’animal et, à travers cette anthropomorphisation de l’animal, le développement de l’animal de compagnie dans nos maisons.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Il y a une opposition - un vrai hiatus -  entre l’animal de compagnie et l’animal dit de rente ou de production</a:t>
            </a:r>
            <a:r>
              <a:rPr lang="fr-FR" sz="1200" b="0" strike="noStrike" spc="-1" dirty="0">
                <a:solidFill>
                  <a:srgbClr val="000000"/>
                </a:solidFill>
                <a:latin typeface="+mn-lt"/>
                <a:ea typeface="+mn-ea"/>
              </a:rPr>
              <a:t> : le premier est « anthropomorphisé », le second est réifié, les deux évolutions s’accentuant en sens inverse.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89" name="PlaceHolder 3"/>
          <p:cNvSpPr>
            <a:spLocks noGrp="1"/>
          </p:cNvSpPr>
          <p:nvPr>
            <p:ph type="sldNum" idx="49"/>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69832334-5DDE-4016-88F2-A4CA1CA6FDD0}" type="slidenum">
              <a:rPr lang="fr-FR" sz="1200" b="0" strike="noStrike" spc="-1">
                <a:solidFill>
                  <a:srgbClr val="000000"/>
                </a:solidFill>
                <a:latin typeface="+mn-lt"/>
                <a:ea typeface="+mn-ea"/>
              </a:rPr>
              <a:t>12</a:t>
            </a:fld>
            <a:endParaRPr lang="fr-FR"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laceHolder 1"/>
          <p:cNvSpPr>
            <a:spLocks noGrp="1" noRot="1" noChangeAspect="1"/>
          </p:cNvSpPr>
          <p:nvPr>
            <p:ph type="sldImg"/>
          </p:nvPr>
        </p:nvSpPr>
        <p:spPr>
          <a:xfrm>
            <a:off x="942975" y="746125"/>
            <a:ext cx="4970463" cy="3729038"/>
          </a:xfrm>
          <a:prstGeom prst="rect">
            <a:avLst/>
          </a:prstGeom>
          <a:ln w="0">
            <a:noFill/>
          </a:ln>
        </p:spPr>
      </p:sp>
      <p:sp>
        <p:nvSpPr>
          <p:cNvPr id="691"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13. Etat des lieux.</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92" name="PlaceHolder 3"/>
          <p:cNvSpPr>
            <a:spLocks noGrp="1"/>
          </p:cNvSpPr>
          <p:nvPr>
            <p:ph type="sldNum" idx="50"/>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B2B93056-22FC-42E6-92F2-1EB4DBD55FB3}" type="slidenum">
              <a:rPr lang="fr-FR" sz="1200" b="0" strike="noStrike" spc="-1">
                <a:solidFill>
                  <a:srgbClr val="000000"/>
                </a:solidFill>
                <a:latin typeface="+mn-lt"/>
                <a:ea typeface="+mn-ea"/>
              </a:rPr>
              <a:t>13</a:t>
            </a:fld>
            <a:endParaRPr lang="fr-FR" sz="1200" b="0" strike="noStrike" spc="-1">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PlaceHolder 1"/>
          <p:cNvSpPr>
            <a:spLocks noGrp="1" noRot="1" noChangeAspect="1"/>
          </p:cNvSpPr>
          <p:nvPr>
            <p:ph type="sldImg"/>
          </p:nvPr>
        </p:nvSpPr>
        <p:spPr>
          <a:xfrm>
            <a:off x="942975" y="746125"/>
            <a:ext cx="4970463" cy="3729038"/>
          </a:xfrm>
          <a:prstGeom prst="rect">
            <a:avLst/>
          </a:prstGeom>
          <a:ln w="0">
            <a:noFill/>
          </a:ln>
        </p:spPr>
      </p:sp>
      <p:sp>
        <p:nvSpPr>
          <p:cNvPr id="694"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14. Les animaux dans l’art.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95" name="PlaceHolder 3"/>
          <p:cNvSpPr>
            <a:spLocks noGrp="1"/>
          </p:cNvSpPr>
          <p:nvPr>
            <p:ph type="sldNum" idx="51"/>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D0D5856D-E5E8-413D-9E3B-FB713C2FAD81}" type="slidenum">
              <a:rPr lang="fr-FR" sz="1200" b="0" strike="noStrike" spc="-1">
                <a:solidFill>
                  <a:srgbClr val="000000"/>
                </a:solidFill>
                <a:latin typeface="+mn-lt"/>
                <a:ea typeface="+mn-ea"/>
              </a:rPr>
              <a:t>14</a:t>
            </a:fld>
            <a:endParaRPr lang="fr-FR" sz="12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PlaceHolder 1"/>
          <p:cNvSpPr>
            <a:spLocks noGrp="1" noRot="1" noChangeAspect="1"/>
          </p:cNvSpPr>
          <p:nvPr>
            <p:ph type="sldImg"/>
          </p:nvPr>
        </p:nvSpPr>
        <p:spPr>
          <a:xfrm>
            <a:off x="942975" y="746125"/>
            <a:ext cx="4970463" cy="3729038"/>
          </a:xfrm>
          <a:prstGeom prst="rect">
            <a:avLst/>
          </a:prstGeom>
          <a:ln w="0">
            <a:noFill/>
          </a:ln>
        </p:spPr>
      </p:sp>
      <p:sp>
        <p:nvSpPr>
          <p:cNvPr id="697"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15.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800" b="1" strike="noStrike" spc="-1" dirty="0">
                <a:solidFill>
                  <a:srgbClr val="000000"/>
                </a:solidFill>
                <a:latin typeface="+mn-lt"/>
                <a:ea typeface="+mn-ea"/>
              </a:rPr>
              <a:t>Ours et panthère des neiges</a:t>
            </a:r>
            <a:r>
              <a:rPr lang="fr-FR" sz="1200" b="0" strike="noStrike" spc="-1" dirty="0">
                <a:solidFill>
                  <a:srgbClr val="000000"/>
                </a:solidFill>
                <a:latin typeface="+mn-lt"/>
                <a:ea typeface="+mn-ea"/>
              </a:rPr>
              <a: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fascination de l’homme pour l’animal </a:t>
            </a:r>
            <a:r>
              <a:rPr lang="fr-FR" sz="1200" b="0" strike="noStrike" spc="-1" dirty="0">
                <a:solidFill>
                  <a:srgbClr val="000000"/>
                </a:solidFill>
                <a:latin typeface="+mn-lt"/>
                <a:ea typeface="+mn-ea"/>
              </a:rPr>
              <a:t>  Expansion Homo Sapiens en Europe.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98" name="PlaceHolder 3"/>
          <p:cNvSpPr>
            <a:spLocks noGrp="1"/>
          </p:cNvSpPr>
          <p:nvPr>
            <p:ph type="sldNum" idx="52"/>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43CD720D-3565-41CC-AC98-4E7575E77A6E}" type="slidenum">
              <a:rPr lang="fr-FR" sz="1200" b="0" strike="noStrike" spc="-1">
                <a:solidFill>
                  <a:srgbClr val="000000"/>
                </a:solidFill>
                <a:latin typeface="+mn-lt"/>
                <a:ea typeface="+mn-ea"/>
              </a:rPr>
              <a:t>15</a:t>
            </a:fld>
            <a:endParaRPr lang="fr-FR" sz="12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PlaceHolder 1"/>
          <p:cNvSpPr>
            <a:spLocks noGrp="1" noRot="1" noChangeAspect="1"/>
          </p:cNvSpPr>
          <p:nvPr>
            <p:ph type="sldImg"/>
          </p:nvPr>
        </p:nvSpPr>
        <p:spPr>
          <a:xfrm>
            <a:off x="942975" y="746125"/>
            <a:ext cx="4970463" cy="3729038"/>
          </a:xfrm>
          <a:prstGeom prst="rect">
            <a:avLst/>
          </a:prstGeom>
          <a:ln w="0">
            <a:noFill/>
          </a:ln>
        </p:spPr>
      </p:sp>
      <p:sp>
        <p:nvSpPr>
          <p:cNvPr id="709"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16.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 peintre </a:t>
            </a:r>
            <a:r>
              <a:rPr lang="fr-FR" sz="1200" b="0" strike="noStrike" spc="-1" dirty="0">
                <a:solidFill>
                  <a:srgbClr val="000000"/>
                </a:solidFill>
                <a:latin typeface="+mn-lt"/>
                <a:ea typeface="+mn-ea"/>
              </a:rPr>
              <a:t>et l’animal(1) :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nous avons déjà vu que l’animal humain avait très tôt eu le désir de reproduire sur des parois rocheuses les autres animaux qui le fascinaient.  Ici encore un autre exemple à la Grotte Chauvet : c’est </a:t>
            </a:r>
            <a:r>
              <a:rPr lang="fr-FR" sz="1200" b="1" strike="noStrike" spc="-1" dirty="0">
                <a:solidFill>
                  <a:srgbClr val="000000"/>
                </a:solidFill>
                <a:latin typeface="+mn-lt"/>
                <a:ea typeface="+mn-ea"/>
              </a:rPr>
              <a:t>le panneau des lions. </a:t>
            </a:r>
            <a:r>
              <a:rPr lang="fr-FR" sz="1200" b="0" strike="noStrike" spc="-1" dirty="0">
                <a:solidFill>
                  <a:srgbClr val="000000"/>
                </a:solidFill>
                <a:latin typeface="+mn-lt"/>
                <a:ea typeface="+mn-ea"/>
              </a:rPr>
              <a:t>L’histoire des hommes est indissolublement liée à celle des animaux et de la nature. L’homme a toujours été impressionné par les lions et les autres grands félins. Le lion a été sacralisé par l’homme, lequel s’est parfois identifié au lion. Il est important d’avoir dès maintenant à l’esprit que pour les peuples de chasseurs-cueilleurs, la culture n’est pas séparée de la nature.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Pendant l’Antiquité ensuite, </a:t>
            </a:r>
            <a:r>
              <a:rPr lang="fr-FR" sz="1200" b="1" strike="noStrike" spc="-1" dirty="0">
                <a:solidFill>
                  <a:srgbClr val="000000"/>
                </a:solidFill>
                <a:latin typeface="+mn-lt"/>
                <a:ea typeface="+mn-ea"/>
              </a:rPr>
              <a:t>en Egypte ancienne </a:t>
            </a:r>
            <a:r>
              <a:rPr lang="fr-FR" sz="1200" b="0" strike="noStrike" spc="-1" dirty="0">
                <a:solidFill>
                  <a:srgbClr val="000000"/>
                </a:solidFill>
                <a:latin typeface="+mn-lt"/>
                <a:ea typeface="+mn-ea"/>
              </a:rPr>
              <a:t>les animaux sont souvent représentés. Il faut dire que beaucoup sont sacrés, leur importance symbolique religieuse est considérable.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Plus tard </a:t>
            </a:r>
            <a:r>
              <a:rPr lang="fr-FR" sz="1200" b="1" strike="noStrike" spc="-1" dirty="0">
                <a:solidFill>
                  <a:srgbClr val="000000"/>
                </a:solidFill>
                <a:latin typeface="+mn-lt"/>
                <a:ea typeface="+mn-ea"/>
              </a:rPr>
              <a:t>en Grèce antique</a:t>
            </a:r>
            <a:r>
              <a:rPr lang="fr-FR" sz="1200" b="0" strike="noStrike" spc="-1" dirty="0">
                <a:solidFill>
                  <a:srgbClr val="000000"/>
                </a:solidFill>
                <a:latin typeface="+mn-lt"/>
                <a:ea typeface="+mn-ea"/>
              </a:rPr>
              <a:t>, on peint les animaux tels qu’ils interviennent dans le récit  mythologique. Ici Apollon tuant Python. (</a:t>
            </a:r>
            <a:r>
              <a:rPr lang="fr-FR" sz="1200" b="0" strike="noStrike" spc="-1" dirty="0" err="1">
                <a:solidFill>
                  <a:srgbClr val="000000"/>
                </a:solidFill>
                <a:latin typeface="+mn-lt"/>
                <a:ea typeface="+mn-ea"/>
              </a:rPr>
              <a:t>cf</a:t>
            </a:r>
            <a:r>
              <a:rPr lang="fr-FR" sz="1200" b="0" strike="noStrike" spc="-1" dirty="0">
                <a:solidFill>
                  <a:srgbClr val="000000"/>
                </a:solidFill>
                <a:latin typeface="+mn-lt"/>
                <a:ea typeface="+mn-ea"/>
              </a:rPr>
              <a:t> conférences de M. Gaetano </a:t>
            </a:r>
            <a:r>
              <a:rPr lang="fr-FR" sz="1200" b="0" strike="noStrike" spc="-1" dirty="0" err="1">
                <a:solidFill>
                  <a:srgbClr val="000000"/>
                </a:solidFill>
                <a:latin typeface="+mn-lt"/>
                <a:ea typeface="+mn-ea"/>
              </a:rPr>
              <a:t>Minacori</a:t>
            </a:r>
            <a:r>
              <a:rPr lang="fr-FR" sz="1200" b="0" strike="noStrike" spc="-1" dirty="0">
                <a:solidFill>
                  <a:srgbClr val="000000"/>
                </a:solidFill>
                <a:latin typeface="+mn-lt"/>
                <a:ea typeface="+mn-ea"/>
              </a:rPr>
              <a:t>)</a:t>
            </a:r>
            <a:endParaRPr lang="fr-FR" sz="1200" b="0" strike="noStrike" spc="-1" dirty="0">
              <a:latin typeface="Arial"/>
            </a:endParaRPr>
          </a:p>
        </p:txBody>
      </p:sp>
      <p:sp>
        <p:nvSpPr>
          <p:cNvPr id="710" name="PlaceHolder 3"/>
          <p:cNvSpPr>
            <a:spLocks noGrp="1"/>
          </p:cNvSpPr>
          <p:nvPr>
            <p:ph type="sldNum" idx="56"/>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7649488E-D515-448E-9E22-A63B1EA54E36}" type="slidenum">
              <a:rPr lang="fr-FR" sz="1200" b="0" strike="noStrike" spc="-1">
                <a:solidFill>
                  <a:srgbClr val="000000"/>
                </a:solidFill>
                <a:latin typeface="+mn-lt"/>
                <a:ea typeface="+mn-ea"/>
              </a:rPr>
              <a:t>16</a:t>
            </a:fld>
            <a:endParaRPr lang="fr-FR" sz="12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noRot="1" noChangeAspect="1"/>
          </p:cNvSpPr>
          <p:nvPr>
            <p:ph type="sldImg"/>
          </p:nvPr>
        </p:nvSpPr>
        <p:spPr>
          <a:xfrm>
            <a:off x="942975" y="746125"/>
            <a:ext cx="4970463" cy="3729038"/>
          </a:xfrm>
          <a:prstGeom prst="rect">
            <a:avLst/>
          </a:prstGeom>
          <a:ln w="0">
            <a:noFill/>
          </a:ln>
        </p:spPr>
      </p:sp>
      <p:sp>
        <p:nvSpPr>
          <p:cNvPr id="712"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17.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peintre et l’animal (2) :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Au moyen-âge on retrouve l’animal dans la peinture religieuse. </a:t>
            </a:r>
            <a:r>
              <a:rPr lang="fr-FR" sz="1200" b="0" strike="noStrike" spc="-1" dirty="0">
                <a:solidFill>
                  <a:srgbClr val="000000"/>
                </a:solidFill>
                <a:latin typeface="+mn-lt"/>
                <a:ea typeface="+mn-ea"/>
              </a:rPr>
              <a:t>Dans cet </a:t>
            </a:r>
            <a:r>
              <a:rPr lang="fr-FR" sz="1200" b="1" strike="noStrike" spc="-1" dirty="0">
                <a:solidFill>
                  <a:srgbClr val="000000"/>
                </a:solidFill>
                <a:latin typeface="+mn-lt"/>
                <a:ea typeface="+mn-ea"/>
              </a:rPr>
              <a:t>art sacré l’animal est alors toujours dominé par l’homme</a:t>
            </a:r>
            <a:r>
              <a:rPr lang="fr-FR" sz="1200" b="0" strike="noStrike" spc="-1" dirty="0">
                <a:solidFill>
                  <a:srgbClr val="000000"/>
                </a:solidFill>
                <a:latin typeface="+mn-lt"/>
                <a:ea typeface="+mn-ea"/>
              </a:rPr>
              <a:t>. C’est l’époque des </a:t>
            </a:r>
            <a:r>
              <a:rPr lang="fr-FR" sz="1200" b="1" strike="noStrike" spc="-1" dirty="0">
                <a:solidFill>
                  <a:srgbClr val="000000"/>
                </a:solidFill>
                <a:latin typeface="+mn-lt"/>
                <a:ea typeface="+mn-ea"/>
              </a:rPr>
              <a:t>bestiaires</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On a toutefois pu observer une évolution progressivement naturaliste en fin de Moyen-âge, voire fantastique comme </a:t>
            </a:r>
            <a:r>
              <a:rPr lang="fr-FR" sz="1200" b="1" i="1" strike="noStrike" spc="-1" dirty="0">
                <a:solidFill>
                  <a:srgbClr val="000000"/>
                </a:solidFill>
                <a:latin typeface="+mn-lt"/>
                <a:ea typeface="+mn-ea"/>
              </a:rPr>
              <a:t>La dame à la licorne</a:t>
            </a: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a:t>
            </a:r>
            <a:r>
              <a:rPr lang="fr-FR" sz="1200" b="0" strike="noStrike" spc="-1" dirty="0" err="1">
                <a:solidFill>
                  <a:srgbClr val="000000"/>
                </a:solidFill>
                <a:latin typeface="+mn-lt"/>
                <a:ea typeface="+mn-ea"/>
              </a:rPr>
              <a:t>cf</a:t>
            </a:r>
            <a:r>
              <a:rPr lang="fr-FR" sz="1200" b="0" strike="noStrike" spc="-1" dirty="0">
                <a:solidFill>
                  <a:srgbClr val="000000"/>
                </a:solidFill>
                <a:latin typeface="+mn-lt"/>
                <a:ea typeface="+mn-ea"/>
              </a:rPr>
              <a:t> conférence de M. Pinette)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 la Renaissance </a:t>
            </a:r>
            <a:r>
              <a:rPr lang="fr-FR" sz="1200" b="0" strike="noStrike" spc="-1" dirty="0">
                <a:solidFill>
                  <a:srgbClr val="000000"/>
                </a:solidFill>
                <a:latin typeface="+mn-lt"/>
                <a:ea typeface="+mn-ea"/>
              </a:rPr>
              <a:t>la gravure sur bois  </a:t>
            </a:r>
            <a:r>
              <a:rPr lang="fr-FR" sz="1200" b="0" i="1" strike="noStrike" spc="-1" dirty="0">
                <a:solidFill>
                  <a:srgbClr val="000000"/>
                </a:solidFill>
                <a:latin typeface="+mn-lt"/>
                <a:ea typeface="+mn-ea"/>
              </a:rPr>
              <a:t>Le rhinocéros</a:t>
            </a:r>
            <a:r>
              <a:rPr lang="fr-FR" sz="1200" b="0" strike="noStrike" spc="-1" dirty="0">
                <a:solidFill>
                  <a:srgbClr val="000000"/>
                </a:solidFill>
                <a:latin typeface="+mn-lt"/>
                <a:ea typeface="+mn-ea"/>
              </a:rPr>
              <a:t> de Dürer (qui cependant n’en avait jamais vu) traduit une énorme </a:t>
            </a:r>
            <a:r>
              <a:rPr lang="fr-FR" sz="1200" b="1" strike="noStrike" spc="-1" dirty="0">
                <a:solidFill>
                  <a:srgbClr val="000000"/>
                </a:solidFill>
                <a:latin typeface="+mn-lt"/>
                <a:ea typeface="+mn-ea"/>
              </a:rPr>
              <a:t>fascination pour l’animal inconnu.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Du XVIIème à nos jours on a observé une importance croissante de l’animal dans la peinture: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Au  XVIIème : </a:t>
            </a:r>
            <a:r>
              <a:rPr lang="fr-FR" sz="1200" b="0" i="1" strike="noStrike" spc="-1" dirty="0">
                <a:solidFill>
                  <a:srgbClr val="000000"/>
                </a:solidFill>
                <a:latin typeface="+mn-lt"/>
                <a:ea typeface="+mn-ea"/>
              </a:rPr>
              <a:t>La chasse au tigre</a:t>
            </a:r>
            <a:r>
              <a:rPr lang="fr-FR" sz="1200" b="0" strike="noStrike" spc="-1" dirty="0">
                <a:solidFill>
                  <a:srgbClr val="000000"/>
                </a:solidFill>
                <a:latin typeface="+mn-lt"/>
                <a:ea typeface="+mn-ea"/>
              </a:rPr>
              <a:t> de Rubens.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XVIIIème : une nature morte de CHARDIN.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XIXème : DAVID représentant Bonaparte à cheval.</a:t>
            </a:r>
            <a:endParaRPr lang="fr-FR" sz="1200" b="0" strike="noStrike" spc="-1" dirty="0">
              <a:latin typeface="Arial"/>
            </a:endParaRPr>
          </a:p>
        </p:txBody>
      </p:sp>
      <p:sp>
        <p:nvSpPr>
          <p:cNvPr id="713" name="PlaceHolder 3"/>
          <p:cNvSpPr>
            <a:spLocks noGrp="1"/>
          </p:cNvSpPr>
          <p:nvPr>
            <p:ph type="sldNum" idx="57"/>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103B57B7-B05F-486F-A3CC-896813EBB6B2}" type="slidenum">
              <a:rPr lang="fr-FR" sz="1200" b="0" strike="noStrike" spc="-1">
                <a:solidFill>
                  <a:srgbClr val="000000"/>
                </a:solidFill>
                <a:latin typeface="+mn-lt"/>
                <a:ea typeface="+mn-ea"/>
              </a:rPr>
              <a:t>17</a:t>
            </a:fld>
            <a:endParaRPr lang="fr-FR" sz="12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PlaceHolder 1"/>
          <p:cNvSpPr>
            <a:spLocks noGrp="1" noRot="1" noChangeAspect="1"/>
          </p:cNvSpPr>
          <p:nvPr>
            <p:ph type="sldImg"/>
          </p:nvPr>
        </p:nvSpPr>
        <p:spPr>
          <a:xfrm>
            <a:off x="942975" y="746125"/>
            <a:ext cx="4970463" cy="3729038"/>
          </a:xfrm>
          <a:prstGeom prst="rect">
            <a:avLst/>
          </a:prstGeom>
          <a:ln w="0">
            <a:noFill/>
          </a:ln>
        </p:spPr>
      </p:sp>
      <p:sp>
        <p:nvSpPr>
          <p:cNvPr id="715"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18.</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peintre et l’animal (3) : XXème et XXIème.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GAUGUIN : </a:t>
            </a:r>
            <a:r>
              <a:rPr lang="fr-FR" sz="1200" b="0" i="1" strike="noStrike" spc="-1" dirty="0">
                <a:solidFill>
                  <a:srgbClr val="000000"/>
                </a:solidFill>
                <a:latin typeface="+mn-lt"/>
                <a:ea typeface="+mn-ea"/>
              </a:rPr>
              <a:t>Le Cheval blanc, 1898, </a:t>
            </a:r>
            <a:r>
              <a:rPr lang="fr-FR" sz="1200" b="0" strike="noStrike" spc="-1" dirty="0">
                <a:solidFill>
                  <a:srgbClr val="000000"/>
                </a:solidFill>
                <a:latin typeface="+mn-lt"/>
                <a:ea typeface="+mn-ea"/>
              </a:rPr>
              <a:t>Musée d’Orsay</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Henri ROUSSEAU, « Le Douanier rousseau » : « Les bêtes sauvages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Franz MARC (début XXème) : </a:t>
            </a:r>
            <a:r>
              <a:rPr lang="fr-FR" sz="1200" b="0" i="1" strike="noStrike" spc="-1" dirty="0">
                <a:solidFill>
                  <a:srgbClr val="000000"/>
                </a:solidFill>
                <a:latin typeface="+mn-lt"/>
                <a:ea typeface="+mn-ea"/>
              </a:rPr>
              <a:t>Les vaches :</a:t>
            </a:r>
            <a:r>
              <a:rPr lang="fr-FR" sz="1200" b="0" strike="noStrike" spc="-1" dirty="0">
                <a:solidFill>
                  <a:srgbClr val="000000"/>
                </a:solidFill>
                <a:latin typeface="+mn-lt"/>
                <a:ea typeface="+mn-ea"/>
              </a:rPr>
              <a:t> </a:t>
            </a:r>
            <a:r>
              <a:rPr lang="fr-FR" sz="1200" b="0" i="1" strike="noStrike" spc="-1" dirty="0">
                <a:solidFill>
                  <a:srgbClr val="000000"/>
                </a:solidFill>
                <a:latin typeface="+mn-lt"/>
                <a:ea typeface="+mn-ea"/>
              </a:rPr>
              <a:t>la jaune, la rouge et la verte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Franz MARC est un peintre expressionniste allemand fondateur du mouvement Le cavalier bleu au début des années 1910 qui a consacré la quasi-totalité de ses œuvres à la vie animale. Quand il peint un humain, c’est en compagnie d’animaux. Son but, à travers les animaux, est de représenter ou faire sentir la nature…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Aujourd’hui les peintres animaliers sont innombrables.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16" name="PlaceHolder 3"/>
          <p:cNvSpPr>
            <a:spLocks noGrp="1"/>
          </p:cNvSpPr>
          <p:nvPr>
            <p:ph type="sldNum" idx="58"/>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2D6AA4A5-BD1A-43A9-80ED-E738F8139B84}" type="slidenum">
              <a:rPr lang="fr-FR" sz="1200" b="0" strike="noStrike" spc="-1">
                <a:solidFill>
                  <a:srgbClr val="000000"/>
                </a:solidFill>
                <a:latin typeface="+mn-lt"/>
                <a:ea typeface="+mn-ea"/>
              </a:rPr>
              <a:t>18</a:t>
            </a:fld>
            <a:endParaRPr lang="fr-FR" sz="1200" b="0" strike="noStrike" spc="-1">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PlaceHolder 1"/>
          <p:cNvSpPr>
            <a:spLocks noGrp="1" noRot="1" noChangeAspect="1"/>
          </p:cNvSpPr>
          <p:nvPr>
            <p:ph type="sldImg"/>
          </p:nvPr>
        </p:nvSpPr>
        <p:spPr>
          <a:xfrm>
            <a:off x="942975" y="746125"/>
            <a:ext cx="4970463" cy="3729038"/>
          </a:xfrm>
          <a:prstGeom prst="rect">
            <a:avLst/>
          </a:prstGeom>
          <a:ln w="0">
            <a:noFill/>
          </a:ln>
        </p:spPr>
      </p:sp>
      <p:sp>
        <p:nvSpPr>
          <p:cNvPr id="700"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19.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L’animal ou plutôt les animaux ont-ils inspiré les architectes ?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architectes qui conçoivent des bâtiments d’élevage </a:t>
            </a:r>
            <a:r>
              <a:rPr lang="fr-FR" sz="1200" b="0" strike="noStrike" spc="-1" dirty="0">
                <a:solidFill>
                  <a:srgbClr val="000000"/>
                </a:solidFill>
                <a:latin typeface="+mn-lt"/>
                <a:ea typeface="+mn-ea"/>
              </a:rPr>
              <a:t>sont forcément  dans une relation étroite avec le mode de vie des animaux domestiques concernés. Rien de commun entre la soue que connaissaient nos arrière-grands-parents et la porcherie moderne.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Par ailleurs l’observation d’animaux bâtisseurs</a:t>
            </a:r>
            <a:r>
              <a:rPr lang="fr-FR" sz="1200" b="0" strike="noStrike" spc="-1" dirty="0">
                <a:solidFill>
                  <a:srgbClr val="000000"/>
                </a:solidFill>
                <a:latin typeface="+mn-lt"/>
                <a:ea typeface="+mn-ea"/>
              </a:rPr>
              <a:t>, qu’il s’agisse d’insectes, d’oiseaux ou de mammifères a apporté conceptuellement et techniquement aux architectes.  Mais ici nous sommes dans un domaine technique et ce n’est pas ce qui nous intéresse aujourd’hui.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question intéressante pour nous est de savoir si les animaux ont  inspiré au plan émotionnel </a:t>
            </a:r>
            <a:r>
              <a:rPr lang="fr-FR" sz="1200" b="0" strike="noStrike" spc="-1" dirty="0">
                <a:solidFill>
                  <a:srgbClr val="000000"/>
                </a:solidFill>
                <a:latin typeface="+mn-lt"/>
                <a:ea typeface="+mn-ea"/>
              </a:rPr>
              <a:t>les architectes dans la réalisation de maisons ou d’édifices privés et publics. Les trois illustrations à droite apportent une incontestable réponse positive. Il ne m’a pas été difficile de trouver ces trois exemples parmi tant d’autres : cette crèche en région parisienne dont la girafe interpelle à souhait les enfants, ce stade en Turquie en forme de crocodile enroulé et, en France à nouveau, à Paris, quai d’Austerlitz, la Cité de la mode et du design qui attire l’œil par l’évocation d’un serpent…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01" name="PlaceHolder 3"/>
          <p:cNvSpPr>
            <a:spLocks noGrp="1"/>
          </p:cNvSpPr>
          <p:nvPr>
            <p:ph type="sldNum" idx="53"/>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6A935D44-7FDF-4264-BAE2-EDCAFAAA9536}" type="slidenum">
              <a:rPr lang="fr-FR" sz="1200" b="0" strike="noStrike" spc="-1">
                <a:solidFill>
                  <a:srgbClr val="000000"/>
                </a:solidFill>
                <a:latin typeface="+mn-lt"/>
                <a:ea typeface="+mn-ea"/>
              </a:rPr>
              <a:t>19</a:t>
            </a:fld>
            <a:endParaRPr lang="fr-F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PlaceHolder 1"/>
          <p:cNvSpPr>
            <a:spLocks noGrp="1" noRot="1" noChangeAspect="1"/>
          </p:cNvSpPr>
          <p:nvPr>
            <p:ph type="sldImg"/>
          </p:nvPr>
        </p:nvSpPr>
        <p:spPr>
          <a:xfrm>
            <a:off x="942975" y="746125"/>
            <a:ext cx="4970463" cy="3729038"/>
          </a:xfrm>
          <a:prstGeom prst="rect">
            <a:avLst/>
          </a:prstGeom>
          <a:ln w="0">
            <a:noFill/>
          </a:ln>
        </p:spPr>
      </p:sp>
      <p:sp>
        <p:nvSpPr>
          <p:cNvPr id="658"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D’abord un historique </a:t>
            </a:r>
            <a:r>
              <a:rPr lang="fr-FR" sz="1200" b="0" strike="noStrike" spc="-1" dirty="0">
                <a:solidFill>
                  <a:srgbClr val="000000"/>
                </a:solidFill>
                <a:latin typeface="+mn-lt"/>
                <a:ea typeface="+mn-ea"/>
              </a:rPr>
              <a:t>ou bien l’évolution de la relation entre les humains et les animaux.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Un état des lieux </a:t>
            </a:r>
            <a:r>
              <a:rPr lang="fr-FR" sz="1200" b="0" strike="noStrike" spc="-1" dirty="0">
                <a:solidFill>
                  <a:srgbClr val="000000"/>
                </a:solidFill>
                <a:latin typeface="+mn-lt"/>
                <a:ea typeface="+mn-ea"/>
              </a:rPr>
              <a:t>de cette relation. Puis nous dirigerons le projecteur dans différents domaines de la connaissance et de la vie sociale.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59" name="PlaceHolder 3"/>
          <p:cNvSpPr>
            <a:spLocks noGrp="1"/>
          </p:cNvSpPr>
          <p:nvPr>
            <p:ph type="sldNum" idx="39"/>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ED209546-C867-4123-8BF5-D31BEC7582AA}" type="slidenum">
              <a:rPr lang="fr-FR" sz="1200" b="0" strike="noStrike" spc="-1">
                <a:solidFill>
                  <a:srgbClr val="000000"/>
                </a:solidFill>
                <a:latin typeface="+mn-lt"/>
                <a:ea typeface="+mn-ea"/>
              </a:rPr>
              <a:t>2</a:t>
            </a:fld>
            <a:endParaRPr lang="fr-FR"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PlaceHolder 1"/>
          <p:cNvSpPr>
            <a:spLocks noGrp="1" noRot="1" noChangeAspect="1"/>
          </p:cNvSpPr>
          <p:nvPr>
            <p:ph type="sldImg"/>
          </p:nvPr>
        </p:nvSpPr>
        <p:spPr>
          <a:xfrm>
            <a:off x="942975" y="746125"/>
            <a:ext cx="4970463" cy="3729038"/>
          </a:xfrm>
          <a:prstGeom prst="rect">
            <a:avLst/>
          </a:prstGeom>
          <a:ln w="0">
            <a:noFill/>
          </a:ln>
        </p:spPr>
      </p:sp>
      <p:sp>
        <p:nvSpPr>
          <p:cNvPr id="703"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20.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sculpteurs </a:t>
            </a:r>
            <a:r>
              <a:rPr lang="fr-FR" sz="1200" b="0" strike="noStrike" spc="-1" dirty="0">
                <a:solidFill>
                  <a:srgbClr val="000000"/>
                </a:solidFill>
                <a:latin typeface="+mn-lt"/>
                <a:ea typeface="+mn-ea"/>
              </a:rPr>
              <a:t>ont été de tout temps fortement inspirés par les animaux, déjà pendant la préhistoire mais surtout pendant l’histoire, avec des variations selon les périodes.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L’antiquité égyptienne </a:t>
            </a:r>
            <a:r>
              <a:rPr lang="fr-FR" sz="1200" b="0" strike="noStrike" spc="-1" dirty="0">
                <a:solidFill>
                  <a:srgbClr val="000000"/>
                </a:solidFill>
                <a:latin typeface="+mn-lt"/>
                <a:ea typeface="+mn-ea"/>
              </a:rPr>
              <a:t>est assez riche de reproductions animalières, dont certaines sont visibles au Musée du Louvre.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Moyen-âge occidental est plus pauvre en revanche, </a:t>
            </a:r>
            <a:r>
              <a:rPr lang="fr-FR" sz="1200" b="1" strike="noStrike" spc="-1" dirty="0">
                <a:solidFill>
                  <a:srgbClr val="000000"/>
                </a:solidFill>
                <a:latin typeface="+mn-lt"/>
                <a:ea typeface="+mn-ea"/>
              </a:rPr>
              <a:t>il faut attendre la Renaissance et </a:t>
            </a:r>
            <a:r>
              <a:rPr lang="fr-FR" sz="1200" b="1" u="sng" strike="noStrike" spc="-1" dirty="0">
                <a:solidFill>
                  <a:srgbClr val="000000"/>
                </a:solidFill>
                <a:uFillTx/>
                <a:latin typeface="+mn-lt"/>
                <a:ea typeface="+mn-ea"/>
              </a:rPr>
              <a:t>les siècles suivants </a:t>
            </a:r>
            <a:r>
              <a:rPr lang="fr-FR" sz="1200" b="1" strike="noStrike" spc="-1" dirty="0">
                <a:solidFill>
                  <a:srgbClr val="000000"/>
                </a:solidFill>
                <a:latin typeface="+mn-lt"/>
                <a:ea typeface="+mn-ea"/>
              </a:rPr>
              <a:t>pour observer une profusion de sculptures animalières.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Exemples: deux sculptures monumentales, l’une visible devant le musée d’Orsay, </a:t>
            </a:r>
            <a:r>
              <a:rPr lang="fr-FR" sz="1200" b="0" i="1" strike="noStrike" spc="-1" dirty="0">
                <a:solidFill>
                  <a:srgbClr val="000000"/>
                </a:solidFill>
                <a:latin typeface="+mn-lt"/>
                <a:ea typeface="+mn-ea"/>
              </a:rPr>
              <a:t>Le Rhinocéros</a:t>
            </a:r>
            <a:r>
              <a:rPr lang="fr-FR" sz="1200" b="0" strike="noStrike" spc="-1" dirty="0">
                <a:solidFill>
                  <a:srgbClr val="000000"/>
                </a:solidFill>
                <a:latin typeface="+mn-lt"/>
                <a:ea typeface="+mn-ea"/>
              </a:rPr>
              <a:t> de Henri-Alfred JACQUEMART, qui avait été réalisé pour l’Exposition universelle de 1878, l’autre à l’intérieur: le célèbre </a:t>
            </a:r>
            <a:r>
              <a:rPr lang="fr-FR" sz="1200" b="0" i="1" strike="noStrike" spc="-1" dirty="0">
                <a:solidFill>
                  <a:srgbClr val="000000"/>
                </a:solidFill>
                <a:latin typeface="+mn-lt"/>
                <a:ea typeface="+mn-ea"/>
              </a:rPr>
              <a:t>Ours </a:t>
            </a:r>
            <a:r>
              <a:rPr lang="fr-FR" sz="1200" b="0" strike="noStrike" spc="-1" dirty="0">
                <a:solidFill>
                  <a:srgbClr val="000000"/>
                </a:solidFill>
                <a:latin typeface="+mn-lt"/>
                <a:ea typeface="+mn-ea"/>
              </a:rPr>
              <a:t>de POMPON.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Autre exemple:  </a:t>
            </a:r>
            <a:r>
              <a:rPr lang="fr-FR" sz="1200" b="0" i="1" strike="noStrike" spc="-1" dirty="0">
                <a:solidFill>
                  <a:srgbClr val="000000"/>
                </a:solidFill>
                <a:latin typeface="+mn-lt"/>
                <a:ea typeface="+mn-ea"/>
              </a:rPr>
              <a:t>Les autruches, le rhinocéros et le lion</a:t>
            </a:r>
            <a:r>
              <a:rPr lang="fr-FR" sz="1200" b="0" strike="noStrike" spc="-1" dirty="0">
                <a:solidFill>
                  <a:srgbClr val="000000"/>
                </a:solidFill>
                <a:latin typeface="+mn-lt"/>
                <a:ea typeface="+mn-ea"/>
              </a:rPr>
              <a:t>, d’Olivier COURTY. J‘aurais pu vous citer d’innombrables artistes, surtout depuis la fin du XIXème et à la période contemporaine. BUGATTY, Rosa BONHEUR…L’animal dans la sculpture est en soi un thème de conférence…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Laissez le vétérinaire que je suis   vous dire que nombre de vétérinaires s’adonnent sur leur temps libre  à la sculpture animalière, ce qui au fond n’a rien d’étonnant.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04" name="PlaceHolder 3"/>
          <p:cNvSpPr>
            <a:spLocks noGrp="1"/>
          </p:cNvSpPr>
          <p:nvPr>
            <p:ph type="sldNum" idx="54"/>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F95CFC84-29F1-4585-94ED-5F6D6840C005}" type="slidenum">
              <a:rPr lang="fr-FR" sz="1200" b="0" strike="noStrike" spc="-1">
                <a:solidFill>
                  <a:srgbClr val="000000"/>
                </a:solidFill>
                <a:latin typeface="+mn-lt"/>
                <a:ea typeface="+mn-ea"/>
              </a:rPr>
              <a:t>20</a:t>
            </a:fld>
            <a:endParaRPr lang="fr-FR"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noRot="1" noChangeAspect="1"/>
          </p:cNvSpPr>
          <p:nvPr>
            <p:ph type="sldImg"/>
          </p:nvPr>
        </p:nvSpPr>
        <p:spPr>
          <a:xfrm>
            <a:off x="942975" y="746125"/>
            <a:ext cx="4970463" cy="3729038"/>
          </a:xfrm>
          <a:prstGeom prst="rect">
            <a:avLst/>
          </a:prstGeom>
          <a:ln w="0">
            <a:noFill/>
          </a:ln>
        </p:spPr>
      </p:sp>
      <p:sp>
        <p:nvSpPr>
          <p:cNvPr id="706"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21.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Un cas très particulier, qui n’a rien à voir directement avec la sculpture, même s’il en donne à première vue pendant un instant l’illusion : il s’agit des écorchés d’Honoré </a:t>
            </a:r>
            <a:r>
              <a:rPr lang="fr-FR" sz="1200" b="1" strike="noStrike" spc="-1" dirty="0">
                <a:solidFill>
                  <a:srgbClr val="000000"/>
                </a:solidFill>
                <a:latin typeface="+mn-lt"/>
                <a:ea typeface="+mn-ea"/>
              </a:rPr>
              <a:t>FRAGONARD</a:t>
            </a:r>
            <a:r>
              <a:rPr lang="fr-FR" sz="1200" b="0" strike="noStrike" spc="-1" dirty="0">
                <a:solidFill>
                  <a:srgbClr val="000000"/>
                </a:solidFill>
                <a:latin typeface="+mn-lt"/>
                <a:ea typeface="+mn-ea"/>
              </a:rPr>
              <a:t> visibles au musée éponyme de l’Ecole nationale vétérinaire d’Alfort, contemporains de la création de cette école.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i="1" strike="noStrike" spc="-1" dirty="0">
                <a:solidFill>
                  <a:srgbClr val="000000"/>
                </a:solidFill>
                <a:latin typeface="+mn-lt"/>
                <a:ea typeface="+mn-ea"/>
              </a:rPr>
              <a:t>Le Cavalier</a:t>
            </a: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est un écorché célèbre : il s’agit d’un vrai cadavre humain sur sa monture, elle-même comme lui un cadavre injecté par un procédé conservateur dont le maître avait le secret…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L’objectif était à la fois scientifique (recherche anatomique) et pédagogique, sans exclure la recherche et l’effet artistiques.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07" name="PlaceHolder 3"/>
          <p:cNvSpPr>
            <a:spLocks noGrp="1"/>
          </p:cNvSpPr>
          <p:nvPr>
            <p:ph type="sldNum" idx="55"/>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8EE4F078-4886-4B33-8F3C-EAD747D1A33B}" type="slidenum">
              <a:rPr lang="fr-FR" sz="1200" b="0" strike="noStrike" spc="-1">
                <a:solidFill>
                  <a:srgbClr val="000000"/>
                </a:solidFill>
                <a:latin typeface="+mn-lt"/>
                <a:ea typeface="+mn-ea"/>
              </a:rPr>
              <a:t>21</a:t>
            </a:fld>
            <a:endParaRPr lang="fr-FR"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PlaceHolder 1"/>
          <p:cNvSpPr>
            <a:spLocks noGrp="1" noRot="1" noChangeAspect="1"/>
          </p:cNvSpPr>
          <p:nvPr>
            <p:ph type="sldImg"/>
          </p:nvPr>
        </p:nvSpPr>
        <p:spPr>
          <a:xfrm>
            <a:off x="942975" y="746125"/>
            <a:ext cx="4970463" cy="3729038"/>
          </a:xfrm>
          <a:prstGeom prst="rect">
            <a:avLst/>
          </a:prstGeom>
          <a:ln w="0">
            <a:noFill/>
          </a:ln>
        </p:spPr>
      </p:sp>
      <p:sp>
        <p:nvSpPr>
          <p:cNvPr id="718"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22.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L’animal dans la musique et les spectacles vivants.  </a:t>
            </a:r>
            <a:r>
              <a:rPr lang="fr-FR" sz="1200" b="0" strike="noStrike" spc="-1" dirty="0">
                <a:solidFill>
                  <a:srgbClr val="000000"/>
                </a:solidFill>
                <a:latin typeface="+mn-lt"/>
                <a:ea typeface="+mn-ea"/>
              </a:rPr>
              <a:t>On ne peut pas passer sous silence l’influence des animaux dans la musique.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Clément JANEQUIN et Le Chant des Oiseaux  au XVIème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Au XXème Camille SAINT SAENS et Le Carnaval des animaux ; (NB la peinture est de France Snyders Concert d’oiseaux) ;  Pierre et le loup de Serge PROKOFIEV, 1936.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On pourrait ajouter spontanément Piotr TCHAIKOVSKI et Le Lac des cygnes, BEETHOVEN, MOZART, HAYDN, MOUSSORGSKI…</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Charles TRENET a chanté les Fables de LA FONTAINE…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spectacles vivants (danse, théâtre) ont pu aussi être inspirés par les animaux.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Sur le registre des spectacles vivants, il y a aussi des sujets polémiques avec les animaux dans  le cirque et surtout  la corrida…</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On pourrait aussi parler du </a:t>
            </a:r>
            <a:r>
              <a:rPr lang="fr-FR" sz="1200" b="1" strike="noStrike" spc="-1" dirty="0">
                <a:solidFill>
                  <a:srgbClr val="000000"/>
                </a:solidFill>
                <a:latin typeface="+mn-lt"/>
                <a:ea typeface="+mn-ea"/>
              </a:rPr>
              <a:t>cinéma</a:t>
            </a:r>
            <a:r>
              <a:rPr lang="fr-FR" sz="1200" b="0" strike="noStrike" spc="-1" dirty="0">
                <a:solidFill>
                  <a:srgbClr val="000000"/>
                </a:solidFill>
                <a:latin typeface="+mn-lt"/>
                <a:ea typeface="+mn-ea"/>
              </a:rPr>
              <a:t>, vous imaginerez facilement combien il y aurait à dire dans ce domaine artistique sur le chapitre de la relation entre les hommes et les animaux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19" name="PlaceHolder 3"/>
          <p:cNvSpPr>
            <a:spLocks noGrp="1"/>
          </p:cNvSpPr>
          <p:nvPr>
            <p:ph type="sldNum" idx="59"/>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CF3CCE06-F23A-4DD1-A68D-46889D26E02B}" type="slidenum">
              <a:rPr lang="fr-FR" sz="1200" b="0" strike="noStrike" spc="-1">
                <a:solidFill>
                  <a:srgbClr val="000000"/>
                </a:solidFill>
                <a:latin typeface="+mn-lt"/>
                <a:ea typeface="+mn-ea"/>
              </a:rPr>
              <a:t>22</a:t>
            </a:fld>
            <a:endParaRPr lang="fr-FR" sz="1200" b="0" strike="noStrike"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PlaceHolder 1"/>
          <p:cNvSpPr>
            <a:spLocks noGrp="1" noRot="1" noChangeAspect="1"/>
          </p:cNvSpPr>
          <p:nvPr>
            <p:ph type="sldImg"/>
          </p:nvPr>
        </p:nvSpPr>
        <p:spPr>
          <a:xfrm>
            <a:off x="942975" y="746125"/>
            <a:ext cx="4970463" cy="3729038"/>
          </a:xfrm>
          <a:prstGeom prst="rect">
            <a:avLst/>
          </a:prstGeom>
          <a:ln w="0">
            <a:noFill/>
          </a:ln>
        </p:spPr>
      </p:sp>
      <p:sp>
        <p:nvSpPr>
          <p:cNvPr id="721"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23.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littérature </a:t>
            </a:r>
            <a:r>
              <a:rPr lang="fr-FR" sz="1200" b="0" strike="noStrike" spc="-1" dirty="0">
                <a:solidFill>
                  <a:srgbClr val="000000"/>
                </a:solidFill>
                <a:latin typeface="+mn-lt"/>
                <a:ea typeface="+mn-ea"/>
              </a:rPr>
              <a:t>offre pléthore de références animalières. 	Les animaux sont très présents </a:t>
            </a:r>
            <a:r>
              <a:rPr lang="fr-FR" sz="1200" b="1" strike="noStrike" spc="-1" dirty="0">
                <a:solidFill>
                  <a:srgbClr val="000000"/>
                </a:solidFill>
                <a:latin typeface="+mn-lt"/>
                <a:ea typeface="+mn-ea"/>
              </a:rPr>
              <a:t>dans les contes et légendes. 	</a:t>
            </a:r>
            <a:r>
              <a:rPr lang="fr-FR" sz="1200" b="0" strike="noStrike" spc="-1" dirty="0">
                <a:solidFill>
                  <a:srgbClr val="000000"/>
                </a:solidFill>
                <a:latin typeface="+mn-lt"/>
                <a:ea typeface="+mn-ea"/>
              </a:rPr>
              <a:t>Ils sont très présents </a:t>
            </a:r>
            <a:r>
              <a:rPr lang="fr-FR" sz="1200" b="1" strike="noStrike" spc="-1" dirty="0">
                <a:solidFill>
                  <a:srgbClr val="000000"/>
                </a:solidFill>
                <a:latin typeface="+mn-lt"/>
                <a:ea typeface="+mn-ea"/>
              </a:rPr>
              <a:t>chez les poètes.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Soit ils appartiennent au monde extérieur à la sphère humaine, comme les chèvres de Robinson Crusoé, soit ils interagissent avec les personnages humains -  dans une collaboration amicale (le renard avec Le Petit Prince) ou dans une lutte ; ou bien encore les personnages humains et les personnages animaux sont liés par une relation de métamorphose (Le Petit Chaperon rouge) ;  enfin ils interagissent entre eux comme dans les fables de LA FONTAINE.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Quelques autres titres pour renforcer mon propos :</a:t>
            </a:r>
            <a:endParaRPr lang="fr-FR" sz="1200" b="0" strike="noStrike" spc="-1" dirty="0">
              <a:latin typeface="Arial"/>
            </a:endParaRPr>
          </a:p>
          <a:p>
            <a:pPr marL="216000" indent="-216000">
              <a:lnSpc>
                <a:spcPct val="100000"/>
              </a:lnSpc>
              <a:buNone/>
              <a:tabLst>
                <a:tab pos="0" algn="l"/>
              </a:tabLst>
            </a:pPr>
            <a:r>
              <a:rPr lang="fr-FR" sz="1200" b="0" i="1" strike="noStrike" spc="-1" dirty="0">
                <a:solidFill>
                  <a:srgbClr val="000000"/>
                </a:solidFill>
                <a:latin typeface="+mn-lt"/>
                <a:ea typeface="+mn-ea"/>
              </a:rPr>
              <a:t>Le Roman de Renart</a:t>
            </a:r>
            <a:r>
              <a:rPr lang="fr-FR" sz="1200" b="0" strike="noStrike" spc="-1" dirty="0">
                <a:solidFill>
                  <a:srgbClr val="000000"/>
                </a:solidFill>
                <a:latin typeface="+mn-lt"/>
                <a:ea typeface="+mn-ea"/>
              </a:rPr>
              <a:t> au XIIème siècle, avec le goupil Renart et Ysengrin le loup ;		</a:t>
            </a:r>
            <a:r>
              <a:rPr lang="fr-FR" sz="1200" b="0" i="1" strike="noStrike" spc="-1" dirty="0">
                <a:solidFill>
                  <a:srgbClr val="000000"/>
                </a:solidFill>
                <a:latin typeface="+mn-lt"/>
                <a:ea typeface="+mn-ea"/>
              </a:rPr>
              <a:t>L’Albatros</a:t>
            </a:r>
            <a:r>
              <a:rPr lang="fr-FR" sz="1200" b="0" strike="noStrike" spc="-1" dirty="0">
                <a:solidFill>
                  <a:srgbClr val="000000"/>
                </a:solidFill>
                <a:latin typeface="+mn-lt"/>
                <a:ea typeface="+mn-ea"/>
              </a:rPr>
              <a:t> de BAUDELAIRE ;	</a:t>
            </a:r>
            <a:r>
              <a:rPr lang="fr-FR" sz="1200" b="0" i="1" strike="noStrike" spc="-1" dirty="0">
                <a:solidFill>
                  <a:srgbClr val="000000"/>
                </a:solidFill>
                <a:latin typeface="+mn-lt"/>
                <a:ea typeface="+mn-ea"/>
              </a:rPr>
              <a:t>Le Livre de la jungle</a:t>
            </a:r>
            <a:r>
              <a:rPr lang="fr-FR" sz="1200" b="0" strike="noStrike" spc="-1" dirty="0">
                <a:solidFill>
                  <a:srgbClr val="000000"/>
                </a:solidFill>
                <a:latin typeface="+mn-lt"/>
                <a:ea typeface="+mn-ea"/>
              </a:rPr>
              <a:t> de KIPLING ;        </a:t>
            </a:r>
            <a:r>
              <a:rPr lang="fr-FR" sz="1200" b="0" i="1" strike="noStrike" spc="-1" dirty="0">
                <a:solidFill>
                  <a:srgbClr val="000000"/>
                </a:solidFill>
                <a:latin typeface="+mn-lt"/>
                <a:ea typeface="+mn-ea"/>
              </a:rPr>
              <a:t>Les Fourmis</a:t>
            </a:r>
            <a:r>
              <a:rPr lang="fr-FR" sz="1200" b="0" strike="noStrike" spc="-1" dirty="0">
                <a:solidFill>
                  <a:srgbClr val="000000"/>
                </a:solidFill>
                <a:latin typeface="+mn-lt"/>
                <a:ea typeface="+mn-ea"/>
              </a:rPr>
              <a:t>, de WERMER ;	</a:t>
            </a:r>
            <a:r>
              <a:rPr lang="fr-FR" sz="1200" b="0" i="1" strike="noStrike" spc="-1" dirty="0">
                <a:solidFill>
                  <a:srgbClr val="000000"/>
                </a:solidFill>
                <a:latin typeface="+mn-lt"/>
                <a:ea typeface="+mn-ea"/>
              </a:rPr>
              <a:t>Alice au pays des Merveilles</a:t>
            </a:r>
            <a:r>
              <a:rPr lang="fr-FR" sz="1200" b="0" strike="noStrike" spc="-1" dirty="0">
                <a:solidFill>
                  <a:srgbClr val="000000"/>
                </a:solidFill>
                <a:latin typeface="+mn-lt"/>
                <a:ea typeface="+mn-ea"/>
              </a:rPr>
              <a:t>, de Lewis CARROLL ;	</a:t>
            </a:r>
            <a:r>
              <a:rPr lang="fr-FR" sz="1200" b="0" i="1" strike="noStrike" spc="-1" dirty="0">
                <a:solidFill>
                  <a:srgbClr val="000000"/>
                </a:solidFill>
                <a:latin typeface="+mn-lt"/>
                <a:ea typeface="+mn-ea"/>
              </a:rPr>
              <a:t>Les Mémoires d’un âne,</a:t>
            </a:r>
            <a:r>
              <a:rPr lang="fr-FR" sz="1200" b="0" strike="noStrike" spc="-1" dirty="0">
                <a:solidFill>
                  <a:srgbClr val="000000"/>
                </a:solidFill>
                <a:latin typeface="+mn-lt"/>
                <a:ea typeface="+mn-ea"/>
              </a:rPr>
              <a:t> de la Comtesse de SEGUR ;		              </a:t>
            </a:r>
            <a:r>
              <a:rPr lang="fr-FR" sz="1200" b="0" i="1" strike="noStrike" spc="-1" dirty="0">
                <a:solidFill>
                  <a:srgbClr val="000000"/>
                </a:solidFill>
                <a:latin typeface="+mn-lt"/>
                <a:ea typeface="+mn-ea"/>
              </a:rPr>
              <a:t>Croc-Blanc,</a:t>
            </a:r>
            <a:r>
              <a:rPr lang="fr-FR" sz="1200" b="0" strike="noStrike" spc="-1" dirty="0">
                <a:solidFill>
                  <a:srgbClr val="000000"/>
                </a:solidFill>
                <a:latin typeface="+mn-lt"/>
                <a:ea typeface="+mn-ea"/>
              </a:rPr>
              <a:t> de Jack LONDON ;	</a:t>
            </a:r>
            <a:r>
              <a:rPr lang="fr-FR" sz="1200" b="0" i="1" strike="noStrike" spc="-1" dirty="0">
                <a:solidFill>
                  <a:srgbClr val="000000"/>
                </a:solidFill>
                <a:latin typeface="+mn-lt"/>
                <a:ea typeface="+mn-ea"/>
              </a:rPr>
              <a:t>Moby Dick</a:t>
            </a:r>
            <a:r>
              <a:rPr lang="fr-FR" sz="1200" b="0" strike="noStrike" spc="-1" dirty="0">
                <a:solidFill>
                  <a:srgbClr val="000000"/>
                </a:solidFill>
                <a:latin typeface="+mn-lt"/>
                <a:ea typeface="+mn-ea"/>
              </a:rPr>
              <a:t>, d’Herman MELVILLE ;</a:t>
            </a:r>
            <a:r>
              <a:rPr lang="fr-FR" sz="1200" b="0" i="1" strike="noStrike" spc="-1" dirty="0">
                <a:solidFill>
                  <a:srgbClr val="000000"/>
                </a:solidFill>
                <a:latin typeface="+mn-lt"/>
                <a:ea typeface="+mn-ea"/>
              </a:rPr>
              <a:t>La Ferme des animaux,</a:t>
            </a:r>
            <a:r>
              <a:rPr lang="fr-FR" sz="1200" b="0" strike="noStrike" spc="-1" dirty="0">
                <a:solidFill>
                  <a:srgbClr val="000000"/>
                </a:solidFill>
                <a:latin typeface="+mn-lt"/>
                <a:ea typeface="+mn-ea"/>
              </a:rPr>
              <a:t> de George ORWELL ;	</a:t>
            </a:r>
            <a:r>
              <a:rPr lang="fr-FR" sz="1200" b="0" i="1" strike="noStrike" spc="-1" dirty="0">
                <a:solidFill>
                  <a:srgbClr val="000000"/>
                </a:solidFill>
                <a:latin typeface="+mn-lt"/>
                <a:ea typeface="+mn-ea"/>
              </a:rPr>
              <a:t>La Métamorphose,</a:t>
            </a:r>
            <a:r>
              <a:rPr lang="fr-FR" sz="1200" b="0" strike="noStrike" spc="-1" dirty="0">
                <a:solidFill>
                  <a:srgbClr val="000000"/>
                </a:solidFill>
                <a:latin typeface="+mn-lt"/>
                <a:ea typeface="+mn-ea"/>
              </a:rPr>
              <a:t> de Franz KAFKA…</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Nombre d’écrivains ont dénoncé de longue date le sort que l’homme réserve aux animaux. LA FONTAINE, on le sait, mais aussi l’historien Jules MICHELET  qui a écrit pour une réconciliation des hommes et des animaux.</a:t>
            </a:r>
            <a:endParaRPr lang="fr-FR" sz="1200" b="0" strike="noStrike" spc="-1" dirty="0">
              <a:latin typeface="Arial"/>
            </a:endParaRPr>
          </a:p>
        </p:txBody>
      </p:sp>
      <p:sp>
        <p:nvSpPr>
          <p:cNvPr id="722" name="PlaceHolder 3"/>
          <p:cNvSpPr>
            <a:spLocks noGrp="1"/>
          </p:cNvSpPr>
          <p:nvPr>
            <p:ph type="sldNum" idx="60"/>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BB78CBBF-7444-4877-837D-F6060E0BA8BC}" type="slidenum">
              <a:rPr lang="fr-FR" sz="1200" b="0" strike="noStrike" spc="-1">
                <a:solidFill>
                  <a:srgbClr val="000000"/>
                </a:solidFill>
                <a:latin typeface="+mn-lt"/>
                <a:ea typeface="+mn-ea"/>
              </a:rPr>
              <a:t>23</a:t>
            </a:fld>
            <a:endParaRPr lang="fr-FR" sz="12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PlaceHolder 1"/>
          <p:cNvSpPr>
            <a:spLocks noGrp="1" noRot="1" noChangeAspect="1"/>
          </p:cNvSpPr>
          <p:nvPr>
            <p:ph type="sldImg"/>
          </p:nvPr>
        </p:nvSpPr>
        <p:spPr>
          <a:xfrm>
            <a:off x="942975" y="746125"/>
            <a:ext cx="4970463" cy="3729038"/>
          </a:xfrm>
          <a:prstGeom prst="rect">
            <a:avLst/>
          </a:prstGeom>
          <a:ln w="0">
            <a:noFill/>
          </a:ln>
        </p:spPr>
      </p:sp>
      <p:sp>
        <p:nvSpPr>
          <p:cNvPr id="724"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24.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Changeons maintenant la place du projecteur et intéressons-nous à l’influence des mythes et religions sur la relation entre les hommes et les animaux. Les animaux non humains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25" name="PlaceHolder 3"/>
          <p:cNvSpPr>
            <a:spLocks noGrp="1"/>
          </p:cNvSpPr>
          <p:nvPr>
            <p:ph type="sldNum" idx="61"/>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5A2E50FD-9C15-4B5B-A586-42D16E5E7025}" type="slidenum">
              <a:rPr lang="fr-FR" sz="1200" b="0" strike="noStrike" spc="-1">
                <a:solidFill>
                  <a:srgbClr val="000000"/>
                </a:solidFill>
                <a:latin typeface="+mn-lt"/>
                <a:ea typeface="+mn-ea"/>
              </a:rPr>
              <a:t>24</a:t>
            </a:fld>
            <a:endParaRPr lang="fr-FR" sz="1200" b="0" strike="noStrike" spc="-1">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PlaceHolder 1"/>
          <p:cNvSpPr>
            <a:spLocks noGrp="1" noRot="1" noChangeAspect="1"/>
          </p:cNvSpPr>
          <p:nvPr>
            <p:ph type="sldImg"/>
          </p:nvPr>
        </p:nvSpPr>
        <p:spPr>
          <a:xfrm>
            <a:off x="942975" y="746125"/>
            <a:ext cx="4970463" cy="3729038"/>
          </a:xfrm>
          <a:prstGeom prst="rect">
            <a:avLst/>
          </a:prstGeom>
          <a:ln w="0">
            <a:noFill/>
          </a:ln>
        </p:spPr>
      </p:sp>
      <p:sp>
        <p:nvSpPr>
          <p:cNvPr id="727"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25.  </a:t>
            </a:r>
            <a:endParaRPr lang="fr-FR" sz="1200" b="0" strike="noStrike" spc="-1" dirty="0">
              <a:latin typeface="Arial"/>
            </a:endParaRPr>
          </a:p>
          <a:p>
            <a:pPr marL="216000" indent="-216000">
              <a:lnSpc>
                <a:spcPct val="100000"/>
              </a:lnSpc>
              <a:buNone/>
              <a:tabLst>
                <a:tab pos="0" algn="l"/>
              </a:tabLst>
            </a:pPr>
            <a:r>
              <a:rPr lang="fr-FR" sz="1800" b="1" strike="noStrike" spc="-1" dirty="0">
                <a:solidFill>
                  <a:srgbClr val="000000"/>
                </a:solidFill>
                <a:latin typeface="+mn-lt"/>
                <a:ea typeface="+mn-ea"/>
              </a:rPr>
              <a:t>Mythologie</a:t>
            </a:r>
            <a:r>
              <a:rPr lang="fr-FR" sz="1600" b="0" strike="noStrike" spc="-1" dirty="0">
                <a:solidFill>
                  <a:srgbClr val="000000"/>
                </a:solidFill>
                <a:latin typeface="+mn-lt"/>
                <a:ea typeface="+mn-ea"/>
              </a:rPr>
              <a:t> </a:t>
            </a:r>
            <a:r>
              <a:rPr lang="fr-FR" sz="1200" b="0" strike="noStrike" spc="-1" dirty="0">
                <a:solidFill>
                  <a:srgbClr val="000000"/>
                </a:solidFill>
                <a:latin typeface="+mn-lt"/>
                <a:ea typeface="+mn-ea"/>
              </a:rPr>
              <a:t>: grecque( </a:t>
            </a:r>
            <a:r>
              <a:rPr lang="fr-FR" sz="1200" b="0" strike="noStrike" spc="-1" dirty="0" err="1">
                <a:solidFill>
                  <a:srgbClr val="000000"/>
                </a:solidFill>
                <a:latin typeface="+mn-lt"/>
                <a:ea typeface="+mn-ea"/>
              </a:rPr>
              <a:t>cf</a:t>
            </a:r>
            <a:r>
              <a:rPr lang="fr-FR" sz="1200" b="0" strike="noStrike" spc="-1" dirty="0">
                <a:solidFill>
                  <a:srgbClr val="000000"/>
                </a:solidFill>
                <a:latin typeface="+mn-lt"/>
                <a:ea typeface="+mn-ea"/>
              </a:rPr>
              <a:t> Gaetano </a:t>
            </a:r>
            <a:r>
              <a:rPr lang="fr-FR" sz="1200" b="0" strike="noStrike" spc="-1" dirty="0" err="1">
                <a:solidFill>
                  <a:srgbClr val="000000"/>
                </a:solidFill>
                <a:latin typeface="+mn-lt"/>
                <a:ea typeface="+mn-ea"/>
              </a:rPr>
              <a:t>Minacori</a:t>
            </a:r>
            <a:r>
              <a:rPr lang="fr-FR" sz="1200" b="0" strike="noStrike" spc="-1" dirty="0">
                <a:solidFill>
                  <a:srgbClr val="000000"/>
                </a:solidFill>
                <a:latin typeface="+mn-lt"/>
                <a:ea typeface="+mn-ea"/>
              </a:rPr>
              <a:t>), latine, punique,  égyptienne.  Hommes hybridés avec des animaux. </a:t>
            </a:r>
            <a:r>
              <a:rPr lang="fr-FR" sz="1200" b="1" strike="noStrike" spc="-1" dirty="0">
                <a:solidFill>
                  <a:srgbClr val="000000"/>
                </a:solidFill>
                <a:latin typeface="+mn-lt"/>
                <a:ea typeface="+mn-ea"/>
              </a:rPr>
              <a:t>Les dieux peuvent être représentés par des animaux</a:t>
            </a:r>
            <a:r>
              <a:rPr lang="fr-FR" sz="1200" b="0" strike="noStrike" spc="-1" dirty="0">
                <a:solidFill>
                  <a:srgbClr val="000000"/>
                </a:solidFill>
                <a:latin typeface="+mn-lt"/>
                <a:ea typeface="+mn-ea"/>
              </a:rPr>
              <a:t>… qui </a:t>
            </a:r>
            <a:r>
              <a:rPr lang="fr-FR" sz="1200" b="1" strike="noStrike" spc="-1" dirty="0">
                <a:solidFill>
                  <a:srgbClr val="000000"/>
                </a:solidFill>
                <a:latin typeface="+mn-lt"/>
                <a:ea typeface="+mn-ea"/>
              </a:rPr>
              <a:t>y représentent symboliquement des forces surnaturelles.</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Animisme</a:t>
            </a:r>
            <a:r>
              <a:rPr lang="fr-FR" sz="1200" b="0" strike="noStrike" spc="-1" dirty="0">
                <a:solidFill>
                  <a:srgbClr val="000000"/>
                </a:solidFill>
                <a:latin typeface="+mn-lt"/>
                <a:ea typeface="+mn-ea"/>
              </a:rPr>
              <a:t>, chamanisme ou paganisme (religions primitives): les humains entrent en dialogue avec les animaux. </a:t>
            </a:r>
            <a:r>
              <a:rPr lang="fr-FR" sz="1200" b="1" strike="noStrike" spc="-1" dirty="0">
                <a:solidFill>
                  <a:srgbClr val="000000"/>
                </a:solidFill>
                <a:latin typeface="+mn-lt"/>
                <a:ea typeface="+mn-ea"/>
              </a:rPr>
              <a:t>Animaux  ont une âme (anima)</a:t>
            </a:r>
            <a:r>
              <a:rPr lang="fr-FR" sz="1200" b="0" strike="noStrike" spc="-1" dirty="0">
                <a:solidFill>
                  <a:srgbClr val="000000"/>
                </a:solidFill>
                <a:latin typeface="+mn-lt"/>
                <a:ea typeface="+mn-ea"/>
              </a:rPr>
              <a:t>. L’âme est présente </a:t>
            </a:r>
            <a:r>
              <a:rPr lang="fr-FR" sz="1200" b="1" strike="noStrike" spc="-1" dirty="0">
                <a:solidFill>
                  <a:srgbClr val="000000"/>
                </a:solidFill>
                <a:latin typeface="+mn-lt"/>
                <a:ea typeface="+mn-ea"/>
              </a:rPr>
              <a:t>partout, dans le vivant</a:t>
            </a:r>
            <a:r>
              <a:rPr lang="fr-FR" sz="1200" b="0" strike="noStrike" spc="-1" dirty="0">
                <a:solidFill>
                  <a:srgbClr val="000000"/>
                </a:solidFill>
                <a:latin typeface="+mn-lt"/>
                <a:ea typeface="+mn-ea"/>
              </a:rPr>
              <a:t>, au-delà des seuls animaux et humains, plus encore dans toute la nature, fleuves et montagnes inclus. En tout cas les animaux y sont respectés.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Religions polythéistes </a:t>
            </a:r>
            <a:r>
              <a:rPr lang="fr-FR" sz="1200" b="0" strike="noStrike" spc="-1" dirty="0">
                <a:solidFill>
                  <a:srgbClr val="000000"/>
                </a:solidFill>
                <a:latin typeface="+mn-lt"/>
                <a:ea typeface="+mn-ea"/>
              </a:rPr>
              <a:t>ont exprimé une grande fascination des humains pour les animaux qu’elles ont largement représentés et auxquels elles ont confié de larges pouvoirs. </a:t>
            </a:r>
            <a:r>
              <a:rPr lang="fr-FR" sz="1200" b="1" strike="noStrike" spc="-1" dirty="0">
                <a:solidFill>
                  <a:srgbClr val="000000"/>
                </a:solidFill>
                <a:latin typeface="+mn-lt"/>
                <a:ea typeface="+mn-ea"/>
              </a:rPr>
              <a:t>Pas de domination des animaux par l’homme.</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Aujourd’hui, les religions orientales </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L’hindouisme, troisième religion pratiquée au monde</a:t>
            </a:r>
            <a:r>
              <a:rPr lang="fr-FR" sz="1200" b="0" strike="noStrike" spc="-1" dirty="0">
                <a:solidFill>
                  <a:srgbClr val="000000"/>
                </a:solidFill>
                <a:latin typeface="+mn-lt"/>
                <a:ea typeface="+mn-ea"/>
              </a:rPr>
              <a:t>, prône la non-violence et le </a:t>
            </a:r>
            <a:r>
              <a:rPr lang="fr-FR" sz="1200" b="1" strike="noStrike" spc="-1" dirty="0">
                <a:solidFill>
                  <a:srgbClr val="000000"/>
                </a:solidFill>
                <a:latin typeface="+mn-lt"/>
                <a:ea typeface="+mn-ea"/>
              </a:rPr>
              <a:t>respect de la vie</a:t>
            </a:r>
            <a:r>
              <a:rPr lang="fr-FR" sz="1200" b="0" strike="noStrike" spc="-1" dirty="0">
                <a:solidFill>
                  <a:srgbClr val="000000"/>
                </a:solidFill>
                <a:latin typeface="+mn-lt"/>
                <a:ea typeface="+mn-ea"/>
              </a:rPr>
              <a:t>, elle </a:t>
            </a:r>
            <a:r>
              <a:rPr lang="fr-FR" sz="1200" b="1" strike="noStrike" spc="-1" dirty="0">
                <a:solidFill>
                  <a:srgbClr val="000000"/>
                </a:solidFill>
                <a:latin typeface="+mn-lt"/>
                <a:ea typeface="+mn-ea"/>
              </a:rPr>
              <a:t>est la religion du végétarisme.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 bouddhisme: position plus nuancée que l’hindouisme dans sa relation aux animaux </a:t>
            </a:r>
            <a:r>
              <a:rPr lang="fr-FR" sz="1200" b="0" strike="noStrike" spc="-1" dirty="0">
                <a:solidFill>
                  <a:srgbClr val="000000"/>
                </a:solidFill>
                <a:latin typeface="+mn-lt"/>
                <a:ea typeface="+mn-ea"/>
              </a:rPr>
              <a:t>et sur la possibilité de les exploiter et les consommer. Le végétarisme n’est pas imposé mais recommandé. </a:t>
            </a:r>
            <a:r>
              <a:rPr lang="fr-FR" sz="1200" b="1" strike="noStrike" spc="-1" dirty="0">
                <a:solidFill>
                  <a:srgbClr val="000000"/>
                </a:solidFill>
                <a:latin typeface="+mn-lt"/>
                <a:ea typeface="+mn-ea"/>
              </a:rPr>
              <a:t>Ces religions mettent en avant la sensibilité des êtres vivants quels qu’ils soient et développe la compassion à leur égard et la nécessité de les respecter.</a:t>
            </a:r>
            <a:r>
              <a:rPr lang="fr-FR" sz="1200" b="0" strike="noStrike" spc="-1" dirty="0">
                <a:solidFill>
                  <a:srgbClr val="000000"/>
                </a:solidFill>
                <a:latin typeface="+mn-lt"/>
                <a:ea typeface="+mn-ea"/>
              </a:rPr>
              <a:t> Ces religions sont des </a:t>
            </a:r>
            <a:r>
              <a:rPr lang="fr-FR" sz="1200" b="1" strike="noStrike" spc="-1" dirty="0">
                <a:solidFill>
                  <a:srgbClr val="000000"/>
                </a:solidFill>
                <a:latin typeface="+mn-lt"/>
                <a:ea typeface="+mn-ea"/>
              </a:rPr>
              <a:t>religions écologistes</a:t>
            </a:r>
            <a:r>
              <a:rPr lang="fr-FR" sz="1200" b="0" strike="noStrike" spc="-1" dirty="0">
                <a:solidFill>
                  <a:srgbClr val="000000"/>
                </a:solidFill>
                <a:latin typeface="+mn-lt"/>
                <a:ea typeface="+mn-ea"/>
              </a:rPr>
              <a:t> : l’homme au milieu du vivant et sans domination du vivant et de la nature.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28" name="PlaceHolder 3"/>
          <p:cNvSpPr>
            <a:spLocks noGrp="1"/>
          </p:cNvSpPr>
          <p:nvPr>
            <p:ph type="sldNum" idx="62"/>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425AA87D-E706-454D-8C68-BDF34D8B1050}" type="slidenum">
              <a:rPr lang="fr-FR" sz="1200" b="0" strike="noStrike" spc="-1">
                <a:solidFill>
                  <a:srgbClr val="000000"/>
                </a:solidFill>
                <a:latin typeface="+mn-lt"/>
                <a:ea typeface="+mn-ea"/>
              </a:rPr>
              <a:t>25</a:t>
            </a:fld>
            <a:endParaRPr lang="fr-FR"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PlaceHolder 1"/>
          <p:cNvSpPr>
            <a:spLocks noGrp="1" noRot="1" noChangeAspect="1"/>
          </p:cNvSpPr>
          <p:nvPr>
            <p:ph type="sldImg"/>
          </p:nvPr>
        </p:nvSpPr>
        <p:spPr>
          <a:xfrm>
            <a:off x="942975" y="746125"/>
            <a:ext cx="4970463" cy="3729038"/>
          </a:xfrm>
          <a:prstGeom prst="rect">
            <a:avLst/>
          </a:prstGeom>
          <a:ln w="0">
            <a:noFill/>
          </a:ln>
        </p:spPr>
      </p:sp>
      <p:sp>
        <p:nvSpPr>
          <p:cNvPr id="730"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970" b="0" strike="noStrike" spc="-1" dirty="0">
                <a:solidFill>
                  <a:srgbClr val="000000"/>
                </a:solidFill>
                <a:latin typeface="+mn-lt"/>
                <a:ea typeface="+mn-ea"/>
              </a:rPr>
              <a:t>26.  </a:t>
            </a:r>
            <a:r>
              <a:rPr lang="fr-FR" sz="970" b="1" strike="noStrike" spc="-1" dirty="0">
                <a:solidFill>
                  <a:srgbClr val="000000"/>
                </a:solidFill>
                <a:latin typeface="+mn-lt"/>
                <a:ea typeface="+mn-ea"/>
              </a:rPr>
              <a:t>Monothéisme des trois religions du Livre, une vraie rupture. Dieu ≠ un animal ! La Bible -le récit de la Genèse: les animaux au service de l’homme qui les domine et s’en sert	Création </a:t>
            </a:r>
            <a:r>
              <a:rPr lang="fr-FR" sz="970" b="0" strike="noStrike" spc="-1" dirty="0">
                <a:solidFill>
                  <a:srgbClr val="000000"/>
                </a:solidFill>
                <a:latin typeface="+mn-lt"/>
                <a:ea typeface="+mn-ea"/>
              </a:rPr>
              <a:t>: au quatrième jour, Dieu crée les animaux aquatiques et les oiseaux ; au cinquième jour, les animaux terrestres. Le lendemain, « Dieu dit : </a:t>
            </a:r>
            <a:r>
              <a:rPr lang="fr-FR" sz="970" b="0" i="1" strike="noStrike" spc="-1" dirty="0">
                <a:solidFill>
                  <a:srgbClr val="000000"/>
                </a:solidFill>
                <a:latin typeface="+mn-lt"/>
                <a:ea typeface="+mn-ea"/>
              </a:rPr>
              <a:t>Faisons l’homme à notre image, selon notre ressemblance, et qu’il domine sur les poissons de la mer, sur les oiseaux du ciel, sur le bétail, sur toute la terre et sur tous les reptiles qui rampent sur la terre  »</a:t>
            </a:r>
            <a:r>
              <a:rPr lang="fr-FR" sz="970" b="1" strike="noStrike" spc="-1" dirty="0">
                <a:solidFill>
                  <a:srgbClr val="000000"/>
                </a:solidFill>
                <a:latin typeface="+mn-lt"/>
                <a:ea typeface="+mn-ea"/>
              </a:rPr>
              <a:t> 	Séparation </a:t>
            </a:r>
            <a:r>
              <a:rPr lang="fr-FR" sz="970" b="0" strike="noStrike" spc="-1" dirty="0">
                <a:solidFill>
                  <a:srgbClr val="000000"/>
                </a:solidFill>
                <a:latin typeface="+mn-lt"/>
                <a:ea typeface="+mn-ea"/>
              </a:rPr>
              <a:t>entre l’homme et les animaux.</a:t>
            </a:r>
            <a:endParaRPr lang="fr-FR" sz="970" b="0" strike="noStrike" spc="-1" dirty="0">
              <a:latin typeface="Arial"/>
            </a:endParaRPr>
          </a:p>
          <a:p>
            <a:pPr marL="216000" indent="-216000">
              <a:lnSpc>
                <a:spcPct val="100000"/>
              </a:lnSpc>
              <a:buNone/>
              <a:tabLst>
                <a:tab pos="0" algn="l"/>
              </a:tabLst>
            </a:pPr>
            <a:r>
              <a:rPr lang="fr-FR" sz="970" b="1" strike="noStrike" spc="-1" dirty="0">
                <a:solidFill>
                  <a:srgbClr val="000000"/>
                </a:solidFill>
                <a:latin typeface="+mn-lt"/>
                <a:ea typeface="+mn-ea"/>
              </a:rPr>
              <a:t>Des différences</a:t>
            </a:r>
            <a:r>
              <a:rPr lang="fr-FR" sz="970" b="0" strike="noStrike" spc="-1" dirty="0">
                <a:solidFill>
                  <a:srgbClr val="000000"/>
                </a:solidFill>
                <a:latin typeface="+mn-lt"/>
                <a:ea typeface="+mn-ea"/>
              </a:rPr>
              <a:t>: le Judaïsme et l’Islam reconnaissent une âme à l’animal. 	Âme véhiculée par le sang (abattage rituel). Religion chrétienne: l’âme, détachée du corps, est le propre de l’homme, en tout cas en tant qu’âme immortelle.</a:t>
            </a:r>
            <a:endParaRPr lang="fr-FR" sz="970" b="0" strike="noStrike" spc="-1" dirty="0">
              <a:latin typeface="Arial"/>
            </a:endParaRPr>
          </a:p>
          <a:p>
            <a:pPr marL="216000" indent="-216000">
              <a:lnSpc>
                <a:spcPct val="100000"/>
              </a:lnSpc>
              <a:buNone/>
              <a:tabLst>
                <a:tab pos="0" algn="l"/>
              </a:tabLst>
            </a:pPr>
            <a:r>
              <a:rPr lang="fr-FR" sz="970" b="0" strike="noStrike" spc="-1" dirty="0">
                <a:solidFill>
                  <a:srgbClr val="000000"/>
                </a:solidFill>
                <a:latin typeface="+mn-lt"/>
                <a:ea typeface="+mn-ea"/>
              </a:rPr>
              <a:t>Religion juive : nombre de tabous alimentaires en matière d’aliments carnés. Moins nombreux en Islam/ Porc/ Chasse interdite par le judaïsme/animaux purs et impurs. En Islam le chat est bien considéré, le chien moins. 	</a:t>
            </a:r>
            <a:r>
              <a:rPr lang="fr-FR" sz="970" b="1" strike="noStrike" spc="-1" dirty="0">
                <a:solidFill>
                  <a:srgbClr val="000000"/>
                </a:solidFill>
                <a:latin typeface="+mn-lt"/>
                <a:ea typeface="+mn-ea"/>
              </a:rPr>
              <a:t>Toutefois dans le Talmud et le Coran: des dispositions protectrices de l’animal </a:t>
            </a:r>
            <a:endParaRPr lang="fr-FR" sz="970" b="0" strike="noStrike" spc="-1" dirty="0">
              <a:latin typeface="Arial"/>
            </a:endParaRPr>
          </a:p>
          <a:p>
            <a:pPr marL="216000" indent="-216000">
              <a:lnSpc>
                <a:spcPct val="100000"/>
              </a:lnSpc>
              <a:buNone/>
              <a:tabLst>
                <a:tab pos="0" algn="l"/>
              </a:tabLst>
            </a:pPr>
            <a:r>
              <a:rPr lang="fr-FR" sz="970" b="0" strike="noStrike" spc="-1" dirty="0">
                <a:solidFill>
                  <a:srgbClr val="000000"/>
                </a:solidFill>
                <a:latin typeface="+mn-lt"/>
                <a:ea typeface="+mn-ea"/>
              </a:rPr>
              <a:t>Tabous alimentaires atténués dans la religion chrétienne  (Saint Paul) </a:t>
            </a:r>
            <a:endParaRPr lang="fr-FR" sz="970" b="0" strike="noStrike" spc="-1" dirty="0">
              <a:latin typeface="Arial"/>
            </a:endParaRPr>
          </a:p>
          <a:p>
            <a:pPr marL="216000" indent="-216000">
              <a:lnSpc>
                <a:spcPct val="100000"/>
              </a:lnSpc>
              <a:buNone/>
              <a:tabLst>
                <a:tab pos="0" algn="l"/>
              </a:tabLst>
            </a:pPr>
            <a:r>
              <a:rPr lang="fr-FR" sz="970" b="1" strike="noStrike" spc="-1" dirty="0">
                <a:solidFill>
                  <a:srgbClr val="000000"/>
                </a:solidFill>
                <a:latin typeface="+mn-lt"/>
                <a:ea typeface="+mn-ea"/>
              </a:rPr>
              <a:t>Position chrétienne:</a:t>
            </a:r>
            <a:r>
              <a:rPr lang="fr-FR" sz="970" b="0" strike="noStrike" spc="-1" dirty="0">
                <a:solidFill>
                  <a:srgbClr val="000000"/>
                </a:solidFill>
                <a:latin typeface="+mn-lt"/>
                <a:ea typeface="+mn-ea"/>
              </a:rPr>
              <a:t> distanciation /l’animal progressivement établie aux premiers temps de l’Eglise –Aristote- homme seul doué de raison, apports repris au plan théologique de St Augustin à St Thomas d’Aquin. Curés bénissant les animaux de ferme: pas pour eux mais en tant que biens issus de la terre permettant aux hommes de vivre.</a:t>
            </a:r>
            <a:endParaRPr lang="fr-FR" sz="970" b="0" strike="noStrike" spc="-1" dirty="0">
              <a:latin typeface="Arial"/>
            </a:endParaRPr>
          </a:p>
          <a:p>
            <a:pPr marL="216000" indent="-216000">
              <a:lnSpc>
                <a:spcPct val="100000"/>
              </a:lnSpc>
              <a:buNone/>
              <a:tabLst>
                <a:tab pos="0" algn="l"/>
              </a:tabLst>
            </a:pPr>
            <a:r>
              <a:rPr lang="fr-FR" sz="970" b="1" strike="noStrike" spc="-1" dirty="0">
                <a:solidFill>
                  <a:srgbClr val="000000"/>
                </a:solidFill>
                <a:latin typeface="+mn-lt"/>
                <a:ea typeface="+mn-ea"/>
              </a:rPr>
              <a:t>St François d’Assise</a:t>
            </a:r>
            <a:r>
              <a:rPr lang="fr-FR" sz="970" b="0" strike="noStrike" spc="-1" dirty="0">
                <a:solidFill>
                  <a:srgbClr val="000000"/>
                </a:solidFill>
                <a:latin typeface="+mn-lt"/>
                <a:ea typeface="+mn-ea"/>
              </a:rPr>
              <a:t>: saint protecteur de la nature et des animaux (le saint écologiste depuis Jean-Paul II). Œuvre ignorée de l’Eglise pendant de longs siècles.  Manque de compassion pour les animaux,  même si Paul VI avait effectivement rejeté la corrida et le tir aux pigeons.  Campe sur ses positions anthropocentristes. </a:t>
            </a:r>
            <a:endParaRPr lang="fr-FR" sz="970" b="0" strike="noStrike" spc="-1" dirty="0">
              <a:latin typeface="Arial"/>
            </a:endParaRPr>
          </a:p>
          <a:p>
            <a:pPr marL="216000" indent="-216000">
              <a:lnSpc>
                <a:spcPct val="100000"/>
              </a:lnSpc>
              <a:buNone/>
              <a:tabLst>
                <a:tab pos="0" algn="l"/>
              </a:tabLst>
            </a:pPr>
            <a:r>
              <a:rPr lang="fr-FR" sz="970" b="0" strike="noStrike" spc="-1" dirty="0">
                <a:solidFill>
                  <a:srgbClr val="000000"/>
                </a:solidFill>
                <a:latin typeface="+mn-lt"/>
                <a:ea typeface="+mn-ea"/>
              </a:rPr>
              <a:t>L’âme, entité immortelle indépendante du corps,  est le propre de l’homme, lequel est seul conçu à l’image de Dieu ; ainsi l’homme, présenté comme le couronnement de la Création,  a pu, en chrétienté, </a:t>
            </a:r>
            <a:r>
              <a:rPr lang="fr-FR" sz="970" b="1" strike="noStrike" spc="-1" dirty="0">
                <a:solidFill>
                  <a:srgbClr val="000000"/>
                </a:solidFill>
                <a:latin typeface="+mn-lt"/>
                <a:ea typeface="+mn-ea"/>
              </a:rPr>
              <a:t>dominer et exploiter les animaux sans restriction morale</a:t>
            </a:r>
            <a:r>
              <a:rPr lang="fr-FR" sz="970" b="0" strike="noStrike" spc="-1" dirty="0">
                <a:solidFill>
                  <a:srgbClr val="000000"/>
                </a:solidFill>
                <a:latin typeface="+mn-lt"/>
                <a:ea typeface="+mn-ea"/>
              </a:rPr>
              <a:t>. En tout cas la propagation de la pensée occidentale, culturellement liée à la chrétienté, a contribué de façon majeure à la scission entre nature et culture et de ce fait à la domination de l’homme, </a:t>
            </a:r>
            <a:r>
              <a:rPr lang="fr-FR" sz="970" b="1" strike="noStrike" spc="-1" dirty="0">
                <a:solidFill>
                  <a:srgbClr val="000000"/>
                </a:solidFill>
                <a:latin typeface="+mn-lt"/>
                <a:ea typeface="+mn-ea"/>
              </a:rPr>
              <a:t> sur les animaux et sur toute la nature.</a:t>
            </a:r>
            <a:endParaRPr lang="fr-FR" sz="970" b="0" strike="noStrike" spc="-1" dirty="0">
              <a:latin typeface="Arial"/>
            </a:endParaRPr>
          </a:p>
        </p:txBody>
      </p:sp>
      <p:sp>
        <p:nvSpPr>
          <p:cNvPr id="731" name="PlaceHolder 3"/>
          <p:cNvSpPr>
            <a:spLocks noGrp="1"/>
          </p:cNvSpPr>
          <p:nvPr>
            <p:ph type="sldNum" idx="63"/>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28B87B2F-2E83-4549-8DB7-2434146CE872}" type="slidenum">
              <a:rPr lang="fr-FR" sz="1200" b="0" strike="noStrike" spc="-1">
                <a:solidFill>
                  <a:srgbClr val="000000"/>
                </a:solidFill>
                <a:latin typeface="+mn-lt"/>
                <a:ea typeface="+mn-ea"/>
              </a:rPr>
              <a:t>26</a:t>
            </a:fld>
            <a:endParaRPr lang="fr-FR" sz="12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PlaceHolder 1"/>
          <p:cNvSpPr>
            <a:spLocks noGrp="1" noRot="1" noChangeAspect="1"/>
          </p:cNvSpPr>
          <p:nvPr>
            <p:ph type="sldImg"/>
          </p:nvPr>
        </p:nvSpPr>
        <p:spPr>
          <a:xfrm>
            <a:off x="942975" y="746125"/>
            <a:ext cx="4970463" cy="3729038"/>
          </a:xfrm>
          <a:prstGeom prst="rect">
            <a:avLst/>
          </a:prstGeom>
          <a:ln w="0">
            <a:noFill/>
          </a:ln>
        </p:spPr>
      </p:sp>
      <p:sp>
        <p:nvSpPr>
          <p:cNvPr id="733"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27. Comment les philosophes ont-ils vu l’animal au cours de l’histoire ?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34" name="PlaceHolder 3"/>
          <p:cNvSpPr>
            <a:spLocks noGrp="1"/>
          </p:cNvSpPr>
          <p:nvPr>
            <p:ph type="sldNum" idx="64"/>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CB18E105-A399-4E76-8F7A-3DB38CAE6A5A}" type="slidenum">
              <a:rPr lang="fr-FR" sz="1200" b="0" strike="noStrike" spc="-1">
                <a:solidFill>
                  <a:srgbClr val="000000"/>
                </a:solidFill>
                <a:latin typeface="+mn-lt"/>
                <a:ea typeface="+mn-ea"/>
              </a:rPr>
              <a:t>27</a:t>
            </a:fld>
            <a:endParaRPr lang="fr-FR" sz="12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PlaceHolder 1"/>
          <p:cNvSpPr>
            <a:spLocks noGrp="1" noRot="1" noChangeAspect="1"/>
          </p:cNvSpPr>
          <p:nvPr>
            <p:ph type="sldImg"/>
          </p:nvPr>
        </p:nvSpPr>
        <p:spPr>
          <a:xfrm>
            <a:off x="942975" y="746125"/>
            <a:ext cx="4970463" cy="3729038"/>
          </a:xfrm>
          <a:prstGeom prst="rect">
            <a:avLst/>
          </a:prstGeom>
          <a:ln w="0">
            <a:noFill/>
          </a:ln>
        </p:spPr>
      </p:sp>
      <p:sp>
        <p:nvSpPr>
          <p:cNvPr id="736"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28.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PYTHAGORE /végétarisme. </a:t>
            </a:r>
            <a:r>
              <a:rPr lang="fr-FR" sz="1200" b="1" strike="noStrike" spc="-1" dirty="0">
                <a:solidFill>
                  <a:srgbClr val="000000"/>
                </a:solidFill>
                <a:latin typeface="+mn-lt"/>
                <a:ea typeface="+mn-ea"/>
              </a:rPr>
              <a:t>SOCRATE et PLATON </a:t>
            </a:r>
            <a:r>
              <a:rPr lang="fr-FR" sz="1200" b="0" strike="noStrike" spc="-1" dirty="0">
                <a:solidFill>
                  <a:srgbClr val="000000"/>
                </a:solidFill>
                <a:latin typeface="+mn-lt"/>
                <a:ea typeface="+mn-ea"/>
              </a:rPr>
              <a:t>–métempsychose-  attribuaient une âme aux animaux / végétarisme. </a:t>
            </a:r>
            <a:r>
              <a:rPr lang="fr-FR" sz="1200" b="1" strike="noStrike" spc="-1" dirty="0">
                <a:solidFill>
                  <a:srgbClr val="000000"/>
                </a:solidFill>
                <a:latin typeface="+mn-lt"/>
                <a:ea typeface="+mn-ea"/>
              </a:rPr>
              <a:t>ARISTOTE</a:t>
            </a:r>
            <a:r>
              <a:rPr lang="fr-FR" sz="1200" b="0" strike="noStrike" spc="-1" dirty="0">
                <a:solidFill>
                  <a:srgbClr val="000000"/>
                </a:solidFill>
                <a:latin typeface="+mn-lt"/>
                <a:ea typeface="+mn-ea"/>
              </a:rPr>
              <a:t> : tout être vivant a une</a:t>
            </a:r>
            <a:r>
              <a:rPr lang="fr-FR" sz="1200" b="1" strike="noStrike" spc="-1" dirty="0">
                <a:solidFill>
                  <a:srgbClr val="000000"/>
                </a:solidFill>
                <a:latin typeface="+mn-lt"/>
                <a:ea typeface="+mn-ea"/>
              </a:rPr>
              <a:t> âme </a:t>
            </a:r>
            <a:r>
              <a:rPr lang="fr-FR" sz="1200" b="0" strike="noStrike" spc="-1" dirty="0">
                <a:solidFill>
                  <a:srgbClr val="000000"/>
                </a:solidFill>
                <a:latin typeface="+mn-lt"/>
                <a:ea typeface="+mn-ea"/>
              </a:rPr>
              <a:t>(la « psyché ») : végétative /plantes, sensitive /l’animal qui possède sensation, désir et mouvement, « intellective » /l’homme, le seul à pouvoir penser. L’homme =un animal politique (organisation sociale). C</a:t>
            </a:r>
            <a:r>
              <a:rPr lang="fr-FR" sz="1200" b="1" strike="noStrike" spc="-1" dirty="0">
                <a:solidFill>
                  <a:srgbClr val="000000"/>
                </a:solidFill>
                <a:latin typeface="+mn-lt"/>
                <a:ea typeface="+mn-ea"/>
              </a:rPr>
              <a:t>ontinuité, hiérarchie - la raison, </a:t>
            </a:r>
            <a:r>
              <a:rPr lang="fr-FR" sz="1200" b="0" strike="noStrike" spc="-1" dirty="0">
                <a:solidFill>
                  <a:srgbClr val="000000"/>
                </a:solidFill>
                <a:latin typeface="+mn-lt"/>
                <a:ea typeface="+mn-ea"/>
              </a:rPr>
              <a:t>élément remarquable /dignité et supériorité particulières, justifiant maîtrise des autres espèces animales. </a:t>
            </a:r>
            <a:r>
              <a:rPr lang="fr-FR" sz="1200" b="1" strike="noStrike" spc="-1" dirty="0">
                <a:solidFill>
                  <a:srgbClr val="000000"/>
                </a:solidFill>
                <a:latin typeface="+mn-lt"/>
                <a:ea typeface="+mn-ea"/>
              </a:rPr>
              <a:t>Les stoïciens</a:t>
            </a:r>
            <a:r>
              <a:rPr lang="fr-FR" sz="1200" b="0" strike="noStrike" spc="-1" dirty="0">
                <a:solidFill>
                  <a:srgbClr val="000000"/>
                </a:solidFill>
                <a:latin typeface="+mn-lt"/>
                <a:ea typeface="+mn-ea"/>
              </a:rPr>
              <a:t> excluent également l’animal des êtres de raison. </a:t>
            </a:r>
            <a:r>
              <a:rPr lang="fr-FR" sz="1200" b="1" strike="noStrike" spc="-1" dirty="0">
                <a:solidFill>
                  <a:srgbClr val="000000"/>
                </a:solidFill>
                <a:latin typeface="+mn-lt"/>
                <a:ea typeface="+mn-ea"/>
              </a:rPr>
              <a:t>PLUTARQUE </a:t>
            </a:r>
            <a:r>
              <a:rPr lang="fr-FR" sz="1200" b="0" strike="noStrike" spc="-1" dirty="0">
                <a:solidFill>
                  <a:srgbClr val="000000"/>
                </a:solidFill>
                <a:latin typeface="+mn-lt"/>
                <a:ea typeface="+mn-ea"/>
              </a:rPr>
              <a:t>(I</a:t>
            </a:r>
            <a:r>
              <a:rPr lang="fr-FR" sz="1200" b="0" strike="noStrike" spc="-1" baseline="30000" dirty="0">
                <a:solidFill>
                  <a:srgbClr val="000000"/>
                </a:solidFill>
                <a:latin typeface="+mn-lt"/>
                <a:ea typeface="+mn-ea"/>
              </a:rPr>
              <a:t>er </a:t>
            </a:r>
            <a:r>
              <a:rPr lang="fr-FR" sz="1200" b="0" strike="noStrike" spc="-1" dirty="0">
                <a:solidFill>
                  <a:srgbClr val="000000"/>
                </a:solidFill>
                <a:latin typeface="+mn-lt"/>
                <a:ea typeface="+mn-ea"/>
              </a:rPr>
              <a:t>siècle), opposé: intelligence et une réflexion similaires à celle de l’homme. Il conclut même à certaine supériorité des animaux sur les humains! </a:t>
            </a:r>
            <a:r>
              <a:rPr lang="fr-FR" sz="1200" b="1" strike="noStrike" spc="-1" dirty="0">
                <a:solidFill>
                  <a:srgbClr val="000000"/>
                </a:solidFill>
                <a:latin typeface="+mn-lt"/>
                <a:ea typeface="+mn-ea"/>
              </a:rPr>
              <a:t>De SAINT-AUGUSTIN (IV</a:t>
            </a:r>
            <a:r>
              <a:rPr lang="fr-FR" sz="1200" b="1" strike="noStrike" spc="-1" baseline="30000" dirty="0">
                <a:solidFill>
                  <a:srgbClr val="000000"/>
                </a:solidFill>
                <a:latin typeface="+mn-lt"/>
                <a:ea typeface="+mn-ea"/>
              </a:rPr>
              <a:t>ème</a:t>
            </a:r>
            <a:r>
              <a:rPr lang="fr-FR" sz="1200" b="1" strike="noStrike" spc="-1" dirty="0">
                <a:solidFill>
                  <a:srgbClr val="000000"/>
                </a:solidFill>
                <a:latin typeface="+mn-lt"/>
                <a:ea typeface="+mn-ea"/>
              </a:rPr>
              <a:t> siècle) à Saint THOMAS D’AQUIN </a:t>
            </a:r>
            <a:r>
              <a:rPr lang="fr-FR" sz="1200" b="0" strike="noStrike" spc="-1" dirty="0">
                <a:solidFill>
                  <a:srgbClr val="000000"/>
                </a:solidFill>
                <a:latin typeface="+mn-lt"/>
                <a:ea typeface="+mn-ea"/>
              </a:rPr>
              <a:t>(XIII</a:t>
            </a:r>
            <a:r>
              <a:rPr lang="fr-FR" sz="1200" b="0" strike="noStrike" spc="-1" baseline="30000" dirty="0">
                <a:solidFill>
                  <a:srgbClr val="000000"/>
                </a:solidFill>
                <a:latin typeface="+mn-lt"/>
                <a:ea typeface="+mn-ea"/>
              </a:rPr>
              <a:t>ème</a:t>
            </a:r>
            <a:r>
              <a:rPr lang="fr-FR" sz="1200" b="0" strike="noStrike" spc="-1" dirty="0">
                <a:solidFill>
                  <a:srgbClr val="000000"/>
                </a:solidFill>
                <a:latin typeface="+mn-lt"/>
                <a:ea typeface="+mn-ea"/>
              </a:rPr>
              <a:t>  siècle), théologiens et philosophes chrétiens:</a:t>
            </a:r>
            <a:r>
              <a:rPr lang="fr-FR" sz="1200" b="1" strike="noStrike" spc="-1" dirty="0">
                <a:solidFill>
                  <a:srgbClr val="000000"/>
                </a:solidFill>
                <a:latin typeface="+mn-lt"/>
                <a:ea typeface="+mn-ea"/>
              </a:rPr>
              <a:t> animaux, dépourvus de raison, 0 âme immortelle. MONTAIGNE (XVIème s.) </a:t>
            </a:r>
            <a:r>
              <a:rPr lang="fr-FR" sz="1200" b="0" strike="noStrike" spc="-1" dirty="0">
                <a:solidFill>
                  <a:srgbClr val="000000"/>
                </a:solidFill>
                <a:latin typeface="+mn-lt"/>
                <a:ea typeface="+mn-ea"/>
              </a:rPr>
              <a:t>conteste supériorité homme. Capacité à apprendre, à raisonner (araignée) ou même à discourir (merle).	</a:t>
            </a:r>
            <a:r>
              <a:rPr lang="fr-FR" sz="1200" b="1" strike="noStrike" spc="-1" dirty="0">
                <a:solidFill>
                  <a:srgbClr val="000000"/>
                </a:solidFill>
                <a:latin typeface="+mn-lt"/>
                <a:ea typeface="+mn-ea"/>
              </a:rPr>
              <a:t>AU XVIIème DESCARTES: </a:t>
            </a:r>
            <a:r>
              <a:rPr lang="fr-FR" sz="1200" b="0" strike="noStrike" spc="-1" dirty="0">
                <a:solidFill>
                  <a:srgbClr val="000000"/>
                </a:solidFill>
                <a:latin typeface="+mn-lt"/>
                <a:ea typeface="+mn-ea"/>
              </a:rPr>
              <a:t>l’âme = 0 fonction vitale, seul attribut = la pensée. Animaux = machines sophistiquées. Seul l’homme est doué de raison dont la parole est la manifestation. Célèbre animal-machine, incapable de la moindre sensibilité. </a:t>
            </a:r>
            <a:r>
              <a:rPr lang="fr-FR" sz="1200" b="0" i="1" strike="noStrike" spc="-1" dirty="0">
                <a:solidFill>
                  <a:srgbClr val="000000"/>
                </a:solidFill>
                <a:latin typeface="+mn-lt"/>
                <a:ea typeface="+mn-ea"/>
              </a:rPr>
              <a:t>« Dans les animaux, il n’y a ni intelligence, ni âme comme on l’entend ordinairement. Ils mangent sans plaisir, ils crient sans douleur, ils croissent sans le savoir, ils ne désirent rien, ils ne craignent rien, ils ne connaissent rien. » </a:t>
            </a:r>
            <a:r>
              <a:rPr lang="fr-FR" sz="1200" b="0" strike="noStrike" spc="-1" dirty="0">
                <a:solidFill>
                  <a:srgbClr val="000000"/>
                </a:solidFill>
                <a:latin typeface="+mn-lt"/>
                <a:ea typeface="+mn-ea"/>
              </a:rPr>
              <a:t>Nicolas </a:t>
            </a:r>
            <a:r>
              <a:rPr lang="fr-FR" sz="1200" b="1" strike="noStrike" spc="-1" dirty="0">
                <a:solidFill>
                  <a:srgbClr val="000000"/>
                </a:solidFill>
                <a:latin typeface="+mn-lt"/>
                <a:ea typeface="+mn-ea"/>
              </a:rPr>
              <a:t>MALEBRANCHE</a:t>
            </a:r>
            <a:r>
              <a:rPr lang="fr-FR" sz="1200" b="0" strike="noStrike" spc="-1" dirty="0">
                <a:solidFill>
                  <a:srgbClr val="000000"/>
                </a:solidFill>
                <a:latin typeface="+mn-lt"/>
                <a:ea typeface="+mn-ea"/>
              </a:rPr>
              <a:t> (De la recherche de la vérité, 1674). </a:t>
            </a:r>
            <a:r>
              <a:rPr lang="fr-FR" sz="1200" b="1" strike="noStrike" spc="-1" dirty="0">
                <a:solidFill>
                  <a:srgbClr val="000000"/>
                </a:solidFill>
                <a:latin typeface="+mn-lt"/>
                <a:ea typeface="+mn-ea"/>
              </a:rPr>
              <a:t>HOBBES: 0 langage, 0 contrat social avec d’autres animaux ou humains</a:t>
            </a:r>
            <a:r>
              <a:rPr lang="fr-FR" sz="1200" b="0" strike="noStrike" spc="-1" dirty="0">
                <a:solidFill>
                  <a:srgbClr val="000000"/>
                </a:solidFill>
                <a:latin typeface="+mn-lt"/>
                <a:ea typeface="+mn-ea"/>
              </a:rPr>
              <a:t>. Donc pas dignes d’attention morale. </a:t>
            </a:r>
            <a:r>
              <a:rPr lang="fr-FR" sz="1200" b="1" strike="noStrike" spc="-1" dirty="0">
                <a:solidFill>
                  <a:srgbClr val="000000"/>
                </a:solidFill>
                <a:latin typeface="+mn-lt"/>
                <a:ea typeface="+mn-ea"/>
              </a:rPr>
              <a:t>LOCKE</a:t>
            </a:r>
            <a:r>
              <a:rPr lang="fr-FR" sz="1200" b="0" strike="noStrike" spc="-1" dirty="0">
                <a:solidFill>
                  <a:srgbClr val="000000"/>
                </a:solidFill>
                <a:latin typeface="+mn-lt"/>
                <a:ea typeface="+mn-ea"/>
              </a:rPr>
              <a:t>, plus tard: mémoire  idées simples.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37" name="PlaceHolder 3"/>
          <p:cNvSpPr>
            <a:spLocks noGrp="1"/>
          </p:cNvSpPr>
          <p:nvPr>
            <p:ph type="sldNum" idx="65"/>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89153EA3-D30D-4934-8B16-CD135C5138E2}" type="slidenum">
              <a:rPr lang="fr-FR" sz="1200" b="0" strike="noStrike" spc="-1">
                <a:solidFill>
                  <a:srgbClr val="000000"/>
                </a:solidFill>
                <a:latin typeface="+mn-lt"/>
                <a:ea typeface="+mn-ea"/>
              </a:rPr>
              <a:t>28</a:t>
            </a:fld>
            <a:endParaRPr lang="fr-FR" sz="12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PlaceHolder 1"/>
          <p:cNvSpPr>
            <a:spLocks noGrp="1" noRot="1" noChangeAspect="1"/>
          </p:cNvSpPr>
          <p:nvPr>
            <p:ph type="sldImg"/>
          </p:nvPr>
        </p:nvSpPr>
        <p:spPr>
          <a:xfrm>
            <a:off x="942975" y="746125"/>
            <a:ext cx="4970463" cy="3729038"/>
          </a:xfrm>
          <a:prstGeom prst="rect">
            <a:avLst/>
          </a:prstGeom>
          <a:ln w="0">
            <a:noFill/>
          </a:ln>
        </p:spPr>
      </p:sp>
      <p:sp>
        <p:nvSpPr>
          <p:cNvPr id="739"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29.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KANT</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la moralité, critère de la différence radicale </a:t>
            </a:r>
            <a:r>
              <a:rPr lang="fr-FR" sz="1200" b="0" strike="noStrike" spc="-1" dirty="0">
                <a:solidFill>
                  <a:srgbClr val="000000"/>
                </a:solidFill>
                <a:latin typeface="+mn-lt"/>
                <a:ea typeface="+mn-ea"/>
              </a:rPr>
              <a:t>. L’homme seul capable de choix rationnel et d’action morale. Kant fonde l’humanité sur la loi morale, qui est comme la marque de Dieu en l’homme et lui confère sa dignité.  Les animaux=</a:t>
            </a:r>
            <a:r>
              <a:rPr lang="fr-FR" sz="1200" b="1" strike="noStrike" spc="-1" dirty="0">
                <a:solidFill>
                  <a:srgbClr val="000000"/>
                </a:solidFill>
                <a:latin typeface="+mn-lt"/>
                <a:ea typeface="+mn-ea"/>
              </a:rPr>
              <a:t>valeur instrumentale. 	En France, VOLTAIRE avait contredit DESCARTES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ROUSSEAU</a:t>
            </a:r>
            <a:r>
              <a:rPr lang="fr-FR" sz="1200" b="0" strike="noStrike" spc="-1" dirty="0">
                <a:solidFill>
                  <a:srgbClr val="000000"/>
                </a:solidFill>
                <a:latin typeface="+mn-lt"/>
                <a:ea typeface="+mn-ea"/>
              </a:rPr>
              <a:t> avait un grand respect pour la nature et les animaux (philosophe écologiste). Lumières ont favorisé le développement de l’humanisme mais humanisme exclusif, maintenant scission H/A.</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Philosophes anglophones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HUME</a:t>
            </a:r>
            <a:r>
              <a:rPr lang="fr-FR" sz="1200" b="0" strike="noStrike" spc="-1" dirty="0">
                <a:solidFill>
                  <a:srgbClr val="000000"/>
                </a:solidFill>
                <a:latin typeface="+mn-lt"/>
                <a:ea typeface="+mn-ea"/>
              </a:rPr>
              <a:t> écrit sur l’apprentissage des animaux et commence à contester opinions précédentes. </a:t>
            </a:r>
            <a:r>
              <a:rPr lang="fr-FR" sz="1200" b="1" strike="noStrike" spc="-1" dirty="0">
                <a:solidFill>
                  <a:srgbClr val="000000"/>
                </a:solidFill>
                <a:latin typeface="+mn-lt"/>
                <a:ea typeface="+mn-ea"/>
              </a:rPr>
              <a:t>BENTHAM</a:t>
            </a:r>
            <a:r>
              <a:rPr lang="fr-FR" sz="1200" b="0" strike="noStrike" spc="-1" dirty="0">
                <a:solidFill>
                  <a:srgbClr val="000000"/>
                </a:solidFill>
                <a:latin typeface="+mn-lt"/>
                <a:ea typeface="+mn-ea"/>
              </a:rPr>
              <a:t> (18</a:t>
            </a:r>
            <a:r>
              <a:rPr lang="fr-FR" sz="1200" b="0" strike="noStrike" spc="-1" baseline="30000" dirty="0">
                <a:solidFill>
                  <a:srgbClr val="000000"/>
                </a:solidFill>
                <a:latin typeface="+mn-lt"/>
                <a:ea typeface="+mn-ea"/>
              </a:rPr>
              <a:t>ème</a:t>
            </a:r>
            <a:r>
              <a:rPr lang="fr-FR" sz="1200" b="0" strike="noStrike" spc="-1" dirty="0">
                <a:solidFill>
                  <a:srgbClr val="000000"/>
                </a:solidFill>
                <a:latin typeface="+mn-lt"/>
                <a:ea typeface="+mn-ea"/>
              </a:rPr>
              <a:t>-19 </a:t>
            </a:r>
            <a:r>
              <a:rPr lang="fr-FR" sz="1200" b="0" strike="noStrike" spc="-1" dirty="0" err="1">
                <a:solidFill>
                  <a:srgbClr val="000000"/>
                </a:solidFill>
                <a:latin typeface="+mn-lt"/>
                <a:ea typeface="+mn-ea"/>
              </a:rPr>
              <a:t>ème</a:t>
            </a:r>
            <a:r>
              <a:rPr lang="fr-FR" sz="1200" b="0" strike="noStrike" spc="-1" dirty="0">
                <a:solidFill>
                  <a:srgbClr val="000000"/>
                </a:solidFill>
                <a:latin typeface="+mn-lt"/>
                <a:ea typeface="+mn-ea"/>
              </a:rPr>
              <a:t>), écrira : « La question n’est pas : peuvent-ils raisonner ou peuvent-ils parler ? Mais plutôt : peuvent-ils souffrir ? » </a:t>
            </a:r>
            <a:r>
              <a:rPr lang="fr-FR" sz="1200" b="1" strike="noStrike" spc="-1" dirty="0">
                <a:solidFill>
                  <a:srgbClr val="000000"/>
                </a:solidFill>
                <a:latin typeface="+mn-lt"/>
                <a:ea typeface="+mn-ea"/>
              </a:rPr>
              <a:t>MILL</a:t>
            </a:r>
            <a:r>
              <a:rPr lang="fr-FR" sz="1200" b="0" strike="noStrike" spc="-1" dirty="0">
                <a:solidFill>
                  <a:srgbClr val="000000"/>
                </a:solidFill>
                <a:latin typeface="+mn-lt"/>
                <a:ea typeface="+mn-ea"/>
              </a:rPr>
              <a:t> reprendra les idées de BENTHAM dans sa philosophie de l’utilitarisme. </a:t>
            </a:r>
            <a:r>
              <a:rPr lang="fr-FR" sz="1200" b="1" strike="noStrike" spc="-1" dirty="0">
                <a:solidFill>
                  <a:srgbClr val="000000"/>
                </a:solidFill>
                <a:latin typeface="+mn-lt"/>
                <a:ea typeface="+mn-ea"/>
              </a:rPr>
              <a:t>Arthur SCHOPENHAUER</a:t>
            </a:r>
            <a:r>
              <a:rPr lang="fr-FR" sz="1200" b="0" strike="noStrike" spc="-1" dirty="0">
                <a:solidFill>
                  <a:srgbClr val="000000"/>
                </a:solidFill>
                <a:latin typeface="+mn-lt"/>
                <a:ea typeface="+mn-ea"/>
              </a:rPr>
              <a:t>: </a:t>
            </a:r>
            <a:r>
              <a:rPr lang="fr-FR" sz="1000" b="0" strike="noStrike" spc="-1" dirty="0">
                <a:solidFill>
                  <a:srgbClr val="000000"/>
                </a:solidFill>
                <a:latin typeface="+mn-lt"/>
                <a:ea typeface="+mn-ea"/>
              </a:rPr>
              <a:t>« Le monde n’est pas une fabrique et les animaux ne sont pas des produits à l’usage de nos besoins car l’animal est pour l’essentiel le même que l’homme. »</a:t>
            </a:r>
            <a:r>
              <a:rPr lang="fr-FR" sz="1200" b="1" strike="noStrike" spc="-1" dirty="0">
                <a:solidFill>
                  <a:srgbClr val="000000"/>
                </a:solidFill>
                <a:latin typeface="+mn-lt"/>
                <a:ea typeface="+mn-ea"/>
              </a:rPr>
              <a:t>Deux philosophes contemporains </a:t>
            </a:r>
            <a:r>
              <a:rPr lang="fr-FR" sz="1200" b="0" strike="noStrike" spc="-1" dirty="0">
                <a:solidFill>
                  <a:srgbClr val="000000"/>
                </a:solidFill>
                <a:latin typeface="+mn-lt"/>
                <a:ea typeface="+mn-ea"/>
              </a:rPr>
              <a:t>: l’Australien Peter SINGER qui a développé le concept de</a:t>
            </a:r>
            <a:r>
              <a:rPr lang="fr-FR" sz="1200" b="1" strike="noStrike" spc="-1" dirty="0">
                <a:solidFill>
                  <a:srgbClr val="000000"/>
                </a:solidFill>
                <a:latin typeface="+mn-lt"/>
                <a:ea typeface="+mn-ea"/>
              </a:rPr>
              <a:t> Libération animale </a:t>
            </a:r>
            <a:r>
              <a:rPr lang="fr-FR" sz="1200" b="0" strike="noStrike" spc="-1" dirty="0">
                <a:solidFill>
                  <a:srgbClr val="000000"/>
                </a:solidFill>
                <a:latin typeface="+mn-lt"/>
                <a:ea typeface="+mn-ea"/>
              </a:rPr>
              <a:t>à partir de l’utilitarisme et du spécisme et l’Américain Tom REGAN qui est à l’origine des mouvements</a:t>
            </a:r>
            <a:r>
              <a:rPr lang="fr-FR" sz="1200" b="1" strike="noStrike" spc="-1" dirty="0">
                <a:solidFill>
                  <a:srgbClr val="000000"/>
                </a:solidFill>
                <a:latin typeface="+mn-lt"/>
                <a:ea typeface="+mn-ea"/>
              </a:rPr>
              <a:t> abolitionnistes </a:t>
            </a:r>
            <a:r>
              <a:rPr lang="fr-FR" sz="1200" b="0" strike="noStrike" spc="-1" dirty="0">
                <a:solidFill>
                  <a:srgbClr val="000000"/>
                </a:solidFill>
                <a:latin typeface="+mn-lt"/>
                <a:ea typeface="+mn-ea"/>
              </a:rPr>
              <a:t>à partir d’approche déontologistes  et d’approches fondées sur la théorie des </a:t>
            </a:r>
            <a:r>
              <a:rPr lang="fr-FR" sz="1200" b="1" strike="noStrike" spc="-1" dirty="0">
                <a:solidFill>
                  <a:srgbClr val="000000"/>
                </a:solidFill>
                <a:latin typeface="+mn-lt"/>
                <a:ea typeface="+mn-ea"/>
              </a:rPr>
              <a:t>droits</a:t>
            </a:r>
            <a:r>
              <a:rPr lang="fr-FR" sz="1200" b="0" strike="noStrike" spc="-1" dirty="0">
                <a:solidFill>
                  <a:srgbClr val="000000"/>
                </a:solidFill>
                <a:latin typeface="+mn-lt"/>
                <a:ea typeface="+mn-ea"/>
              </a:rPr>
              <a:t>.  En France </a:t>
            </a:r>
            <a:r>
              <a:rPr lang="fr-FR" sz="1200" b="1" strike="noStrike" spc="-1" dirty="0">
                <a:solidFill>
                  <a:srgbClr val="000000"/>
                </a:solidFill>
                <a:latin typeface="+mn-lt"/>
                <a:ea typeface="+mn-ea"/>
              </a:rPr>
              <a:t>Jacques DERRIDA </a:t>
            </a:r>
            <a:r>
              <a:rPr lang="fr-FR" sz="1200" b="0" strike="noStrike" spc="-1" dirty="0">
                <a:solidFill>
                  <a:srgbClr val="000000"/>
                </a:solidFill>
                <a:latin typeface="+mn-lt"/>
                <a:ea typeface="+mn-ea"/>
              </a:rPr>
              <a:t>:« L’animal que donc je suis ». Aussi: </a:t>
            </a:r>
            <a:r>
              <a:rPr lang="fr-FR" sz="1200" b="1" strike="noStrike" spc="-1" dirty="0">
                <a:solidFill>
                  <a:srgbClr val="000000"/>
                </a:solidFill>
                <a:latin typeface="+mn-lt"/>
                <a:ea typeface="+mn-ea"/>
              </a:rPr>
              <a:t>Elisabeth de FONTENAY</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Florence BURGAT, Corinne PELLUCHON, Georges CHAPOUTHIER, Dominique LESTEL</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Les éthiques environnementales entrent en interaction avec « les éthiques animales ». </a:t>
            </a:r>
            <a:r>
              <a:rPr lang="fr-FR" sz="1200" b="0" strike="noStrike" spc="-1" dirty="0">
                <a:solidFill>
                  <a:srgbClr val="000000"/>
                </a:solidFill>
                <a:latin typeface="+mn-lt"/>
                <a:ea typeface="+mn-ea"/>
              </a:rPr>
              <a:t>Au cours de l’histoire de la philosophie, l’animal balloté entre l’animal-homme et l’animal-objet pour finalement évoluer vers l’animal - être sensible.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40" name="PlaceHolder 3"/>
          <p:cNvSpPr>
            <a:spLocks noGrp="1"/>
          </p:cNvSpPr>
          <p:nvPr>
            <p:ph type="sldNum" idx="66"/>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F5C2CD6B-54F5-435F-B6A2-6D88EFD679FD}" type="slidenum">
              <a:rPr lang="fr-FR" sz="1200" b="0" strike="noStrike" spc="-1">
                <a:solidFill>
                  <a:srgbClr val="000000"/>
                </a:solidFill>
                <a:latin typeface="+mn-lt"/>
                <a:ea typeface="+mn-ea"/>
              </a:rPr>
              <a:t>29</a:t>
            </a:fld>
            <a:endParaRPr lang="fr-F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PlaceHolder 1"/>
          <p:cNvSpPr>
            <a:spLocks noGrp="1" noRot="1" noChangeAspect="1"/>
          </p:cNvSpPr>
          <p:nvPr>
            <p:ph type="sldImg"/>
          </p:nvPr>
        </p:nvSpPr>
        <p:spPr>
          <a:xfrm>
            <a:off x="942975" y="746125"/>
            <a:ext cx="4970463" cy="3729038"/>
          </a:xfrm>
          <a:prstGeom prst="rect">
            <a:avLst/>
          </a:prstGeom>
          <a:ln w="0">
            <a:noFill/>
          </a:ln>
        </p:spPr>
      </p:sp>
      <p:sp>
        <p:nvSpPr>
          <p:cNvPr id="661"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Comment s’est établie cette relation entre les animaux humains et les autres animaux depuis la nuit des temps…</a:t>
            </a:r>
            <a:endParaRPr lang="fr-FR" sz="1200" b="0" strike="noStrike" spc="-1" dirty="0">
              <a:latin typeface="Arial"/>
            </a:endParaRPr>
          </a:p>
          <a:p>
            <a:pPr marL="216000" indent="-216000">
              <a:lnSpc>
                <a:spcPct val="100000"/>
              </a:lnSpc>
              <a:buNone/>
              <a:tabLst>
                <a:tab pos="0" algn="l"/>
              </a:tabLst>
            </a:pPr>
            <a:r>
              <a:rPr lang="fr-FR" sz="2000" b="1" strike="noStrike" spc="-1" dirty="0">
                <a:latin typeface="+mn-lt"/>
                <a:ea typeface="+mn-ea"/>
              </a:rPr>
              <a:t>(paléontologie, anthropo-paléontologie et histoire)</a:t>
            </a:r>
            <a:endParaRPr lang="fr-FR" sz="2000" b="0" strike="noStrike" spc="-1" dirty="0">
              <a:latin typeface="Arial"/>
            </a:endParaRPr>
          </a:p>
        </p:txBody>
      </p:sp>
      <p:sp>
        <p:nvSpPr>
          <p:cNvPr id="662" name="PlaceHolder 3"/>
          <p:cNvSpPr>
            <a:spLocks noGrp="1"/>
          </p:cNvSpPr>
          <p:nvPr>
            <p:ph type="sldNum" idx="40"/>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F5405E46-56F0-4DA8-B443-7F26BBFC2BB4}" type="slidenum">
              <a:rPr lang="fr-FR" sz="1200" b="0" strike="noStrike" spc="-1">
                <a:solidFill>
                  <a:srgbClr val="000000"/>
                </a:solidFill>
                <a:latin typeface="+mn-lt"/>
                <a:ea typeface="+mn-ea"/>
              </a:rPr>
              <a:t>3</a:t>
            </a:fld>
            <a:endParaRPr lang="fr-FR" sz="1200" b="0" strike="noStrike" spc="-1">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PlaceHolder 1"/>
          <p:cNvSpPr>
            <a:spLocks noGrp="1" noRot="1" noChangeAspect="1"/>
          </p:cNvSpPr>
          <p:nvPr>
            <p:ph type="sldImg"/>
          </p:nvPr>
        </p:nvSpPr>
        <p:spPr>
          <a:xfrm>
            <a:off x="942975" y="746125"/>
            <a:ext cx="4970463" cy="3729038"/>
          </a:xfrm>
          <a:prstGeom prst="rect">
            <a:avLst/>
          </a:prstGeom>
          <a:ln w="0">
            <a:noFill/>
          </a:ln>
        </p:spPr>
      </p:sp>
      <p:sp>
        <p:nvSpPr>
          <p:cNvPr id="742"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30. Que disent les scientifiques et les sciences de la relation entre les animaux et les humains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43" name="PlaceHolder 3"/>
          <p:cNvSpPr>
            <a:spLocks noGrp="1"/>
          </p:cNvSpPr>
          <p:nvPr>
            <p:ph type="sldNum" idx="67"/>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72AF9698-B08E-420A-A8E8-2C0F8FD59730}" type="slidenum">
              <a:rPr lang="fr-FR" sz="1200" b="0" strike="noStrike" spc="-1">
                <a:solidFill>
                  <a:srgbClr val="000000"/>
                </a:solidFill>
                <a:latin typeface="+mn-lt"/>
                <a:ea typeface="+mn-ea"/>
              </a:rPr>
              <a:t>30</a:t>
            </a:fld>
            <a:endParaRPr lang="fr-FR" sz="1200" b="0" strike="noStrike" spc="-1">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PlaceHolder 1"/>
          <p:cNvSpPr>
            <a:spLocks noGrp="1" noRot="1" noChangeAspect="1"/>
          </p:cNvSpPr>
          <p:nvPr>
            <p:ph type="sldImg"/>
          </p:nvPr>
        </p:nvSpPr>
        <p:spPr>
          <a:xfrm>
            <a:off x="942975" y="746125"/>
            <a:ext cx="4970463" cy="3729038"/>
          </a:xfrm>
          <a:prstGeom prst="rect">
            <a:avLst/>
          </a:prstGeom>
          <a:ln w="0">
            <a:noFill/>
          </a:ln>
        </p:spPr>
      </p:sp>
      <p:sp>
        <p:nvSpPr>
          <p:cNvPr id="745"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31.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personnage  central, sur  ce thème de la relation entre les animaux et les hommes, est bien évidemment le britannique </a:t>
            </a:r>
            <a:r>
              <a:rPr lang="fr-FR" sz="1200" b="1" strike="noStrike" spc="-1" dirty="0">
                <a:solidFill>
                  <a:srgbClr val="000000"/>
                </a:solidFill>
                <a:latin typeface="+mn-lt"/>
                <a:ea typeface="+mn-ea"/>
              </a:rPr>
              <a:t>Charles DARWIN au XIX</a:t>
            </a:r>
            <a:r>
              <a:rPr lang="fr-FR" sz="1200" b="1" strike="noStrike" spc="-1" baseline="30000" dirty="0">
                <a:solidFill>
                  <a:srgbClr val="000000"/>
                </a:solidFill>
                <a:latin typeface="+mn-lt"/>
                <a:ea typeface="+mn-ea"/>
              </a:rPr>
              <a:t>ème</a:t>
            </a:r>
            <a:r>
              <a:rPr lang="fr-FR" sz="1200" b="1"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Naturaliste, botaniste, géologue et paléontologue, ses travaux ont révolutionné la biologie. Son ouvrage </a:t>
            </a:r>
            <a:r>
              <a:rPr lang="fr-FR" sz="1200" b="1" i="1" strike="noStrike" spc="-1" dirty="0">
                <a:solidFill>
                  <a:srgbClr val="000000"/>
                </a:solidFill>
                <a:latin typeface="+mn-lt"/>
                <a:ea typeface="+mn-ea"/>
              </a:rPr>
              <a:t>L’origine des espèces</a:t>
            </a: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est paru en 1859. Influencé par les idées des français BUFFON et</a:t>
            </a:r>
            <a:r>
              <a:rPr lang="fr-FR" sz="1200" b="1" strike="noStrike" spc="-1" dirty="0">
                <a:solidFill>
                  <a:srgbClr val="000000"/>
                </a:solidFill>
                <a:latin typeface="+mn-lt"/>
                <a:ea typeface="+mn-ea"/>
              </a:rPr>
              <a:t> LAMARCK</a:t>
            </a:r>
            <a:r>
              <a:rPr lang="fr-FR" sz="1200" b="0" strike="noStrike" spc="-1" dirty="0">
                <a:solidFill>
                  <a:srgbClr val="000000"/>
                </a:solidFill>
                <a:latin typeface="+mn-lt"/>
                <a:ea typeface="+mn-ea"/>
              </a:rPr>
              <a:t>, il a adopté l'hypothèse émise 50 ans auparavant par ce dernier selon laquelle toutes les espèces vivantes ont évolué au cours du temps à partir d'un seul ou quelques ancêtres communs.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Il a soutenu que cette évolution était due au processus de sélection naturelle.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découverte scientifique de DARWIN reste le fondement de la biologie moderne, car elle explique de façon logique et unifiée la diversité de la vie.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2000" b="0" strike="noStrike" spc="-1" dirty="0">
                <a:latin typeface="+mn-lt"/>
                <a:ea typeface="+mn-ea"/>
              </a:rPr>
              <a:t>DARWIN a fait le premier ( en 1872) référence à la notion de </a:t>
            </a:r>
            <a:r>
              <a:rPr lang="fr-FR" sz="2000" b="0" strike="noStrike" spc="-1" dirty="0" err="1">
                <a:latin typeface="+mn-lt"/>
                <a:ea typeface="+mn-ea"/>
              </a:rPr>
              <a:t>sentience</a:t>
            </a:r>
            <a:r>
              <a:rPr lang="fr-FR" sz="2000" b="0" strike="noStrike" spc="-1" dirty="0">
                <a:latin typeface="+mn-lt"/>
                <a:ea typeface="+mn-ea"/>
              </a:rPr>
              <a:t> animale. Il s’était intéressé au caractère universel de l’expression émotionnelle du visage humain. ROMANES, ami et disciple de DARWIN,  a éclairé le problème de l’expérience subjective liée aux sentiments. Il s’est intéressé au plaisir, au bonheur en lien avec l’évolution.</a:t>
            </a:r>
            <a:endParaRPr lang="fr-FR" sz="2000" b="0" strike="noStrike" spc="-1" dirty="0">
              <a:latin typeface="Arial"/>
            </a:endParaRPr>
          </a:p>
        </p:txBody>
      </p:sp>
      <p:sp>
        <p:nvSpPr>
          <p:cNvPr id="746" name="PlaceHolder 3"/>
          <p:cNvSpPr>
            <a:spLocks noGrp="1"/>
          </p:cNvSpPr>
          <p:nvPr>
            <p:ph type="sldNum" idx="68"/>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067B54FC-654C-45C8-8AC3-B93E3B7B01E6}" type="slidenum">
              <a:rPr lang="fr-FR" sz="1200" b="0" strike="noStrike" spc="-1">
                <a:solidFill>
                  <a:srgbClr val="000000"/>
                </a:solidFill>
                <a:latin typeface="+mn-lt"/>
                <a:ea typeface="+mn-ea"/>
              </a:rPr>
              <a:t>31</a:t>
            </a:fld>
            <a:endParaRPr lang="fr-FR"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noRot="1" noChangeAspect="1"/>
          </p:cNvSpPr>
          <p:nvPr>
            <p:ph type="sldImg"/>
          </p:nvPr>
        </p:nvSpPr>
        <p:spPr>
          <a:xfrm>
            <a:off x="942975" y="746125"/>
            <a:ext cx="4970463" cy="3729038"/>
          </a:xfrm>
          <a:prstGeom prst="rect">
            <a:avLst/>
          </a:prstGeom>
          <a:ln w="0">
            <a:noFill/>
          </a:ln>
        </p:spPr>
      </p:sp>
      <p:sp>
        <p:nvSpPr>
          <p:cNvPr id="748"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32.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Evolution de l’avis des scientifiques</a:t>
            </a:r>
            <a:r>
              <a:rPr lang="fr-FR" sz="1200" b="0" strike="noStrike" spc="-1" dirty="0">
                <a:solidFill>
                  <a:srgbClr val="000000"/>
                </a:solidFill>
                <a:latin typeface="+mn-lt"/>
                <a:ea typeface="+mn-ea"/>
              </a:rPr>
              <a:t>.  Au XIXème, le médecin et physiologiste français Claude BERNARD, fondateur de </a:t>
            </a:r>
            <a:r>
              <a:rPr lang="fr-FR" sz="1200" b="0" i="1" strike="noStrike" spc="-1" dirty="0">
                <a:solidFill>
                  <a:srgbClr val="000000"/>
                </a:solidFill>
                <a:latin typeface="+mn-lt"/>
                <a:ea typeface="+mn-ea"/>
              </a:rPr>
              <a:t>La Méthode expérimentale</a:t>
            </a:r>
            <a:r>
              <a:rPr lang="fr-FR" sz="1200" b="0" strike="noStrike" spc="-1" dirty="0">
                <a:solidFill>
                  <a:srgbClr val="000000"/>
                </a:solidFill>
                <a:latin typeface="+mn-lt"/>
                <a:ea typeface="+mn-ea"/>
              </a:rPr>
              <a:t>, inspirateur de l’expérimentation animale... </a:t>
            </a:r>
            <a:r>
              <a:rPr lang="fr-FR" sz="1200" b="1" strike="noStrike" spc="-1" dirty="0">
                <a:solidFill>
                  <a:srgbClr val="000000"/>
                </a:solidFill>
                <a:latin typeface="+mn-lt"/>
                <a:ea typeface="+mn-ea"/>
              </a:rPr>
              <a:t>Expérimentation animale a permis le progrès des sciences et de la médecine. Dans le même temps l’éthologie scientifique </a:t>
            </a:r>
            <a:r>
              <a:rPr lang="fr-FR" sz="1200" b="0" strike="noStrike" spc="-1" dirty="0">
                <a:solidFill>
                  <a:srgbClr val="000000"/>
                </a:solidFill>
                <a:latin typeface="+mn-lt"/>
                <a:ea typeface="+mn-ea"/>
              </a:rPr>
              <a:t>pendant près d’un siècle :béhaviorisme, branche de la psychologie ayant nié les états de conscience (JAMES et de WATSON). Il fallait évacuer les termes subjectifs. </a:t>
            </a:r>
            <a:r>
              <a:rPr lang="fr-FR" sz="1200" b="1" strike="noStrike" spc="-1" dirty="0">
                <a:solidFill>
                  <a:srgbClr val="000000"/>
                </a:solidFill>
                <a:latin typeface="+mn-lt"/>
                <a:ea typeface="+mn-ea"/>
              </a:rPr>
              <a:t>Travaux scientifiques sur la sensibilité et la conscience animales et sur le bien-être animal sont des travaux récents </a:t>
            </a:r>
            <a:r>
              <a:rPr lang="fr-FR" sz="1200" b="0" strike="noStrike" spc="-1" dirty="0">
                <a:solidFill>
                  <a:srgbClr val="000000"/>
                </a:solidFill>
                <a:latin typeface="+mn-lt"/>
                <a:ea typeface="+mn-ea"/>
              </a:rPr>
              <a:t>(hormis travaux de DARWIN/notion de « </a:t>
            </a:r>
            <a:r>
              <a:rPr lang="fr-FR" sz="1200" b="0" strike="noStrike" spc="-1" dirty="0" err="1">
                <a:solidFill>
                  <a:srgbClr val="000000"/>
                </a:solidFill>
                <a:latin typeface="+mn-lt"/>
                <a:ea typeface="+mn-ea"/>
              </a:rPr>
              <a:t>sentience</a:t>
            </a:r>
            <a:r>
              <a:rPr lang="fr-FR" sz="1200" b="0" strike="noStrike" spc="-1" dirty="0">
                <a:solidFill>
                  <a:srgbClr val="000000"/>
                </a:solidFill>
                <a:latin typeface="+mn-lt"/>
                <a:ea typeface="+mn-ea"/>
              </a:rPr>
              <a:t> » et ceux d’un vétérinaire anglais nommé YOUATT, 1839).  Fondés sur les progrès de l’éthologie scientifique et sur ceux des neurosciences aussi.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Domaine des sciences appliquées: </a:t>
            </a:r>
            <a:r>
              <a:rPr lang="fr-FR" sz="1200" b="1" strike="noStrike" spc="-1" dirty="0">
                <a:solidFill>
                  <a:srgbClr val="000000"/>
                </a:solidFill>
                <a:latin typeface="+mn-lt"/>
                <a:ea typeface="+mn-ea"/>
              </a:rPr>
              <a:t>l’INRA</a:t>
            </a:r>
            <a:r>
              <a:rPr lang="fr-FR" sz="1200" b="0" strike="noStrike" spc="-1" dirty="0">
                <a:solidFill>
                  <a:srgbClr val="000000"/>
                </a:solidFill>
                <a:latin typeface="+mn-lt"/>
                <a:ea typeface="+mn-ea"/>
              </a:rPr>
              <a:t>, qui fut dans la seconde moitié du XXème siècle complètement au service de l’agriculture intensive, est aujourd’hui à l’inverse fortement mobilisé sur la question du bien-être animal. Alain BOISSY, directeur de recherche et aussi directeur du centre national de référence sur le bien-être animal, a conduit des travaux  sur la manière d’accéder à la sensibilité des animaux, sur les liens intimes entre émotions et cognition. L’approche scientifique de phénomènes subjectifs est possible. L’ANSES a récemment (2018) donné une définition du bien-être animal. </a:t>
            </a:r>
            <a:r>
              <a:rPr lang="fr-FR" sz="1200" b="1" strike="noStrike" spc="-1" dirty="0">
                <a:solidFill>
                  <a:srgbClr val="000000"/>
                </a:solidFill>
                <a:latin typeface="+mn-lt"/>
                <a:ea typeface="+mn-ea"/>
              </a:rPr>
              <a:t>Le bien-être d’un animal est l’état mental et physique positif lié à la satisfaction de ses besoins physiologiques et comportementaux, ainsi que de ses attentes. Cet état varie en fonction de la perception de la situation par l’animal.</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En tout cas le progrès des connaissances scientifiques sur la sensibilité mais aussi sur la conscience animale est indéniable et amène forcément à des remises en cause.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49" name="PlaceHolder 3"/>
          <p:cNvSpPr>
            <a:spLocks noGrp="1"/>
          </p:cNvSpPr>
          <p:nvPr>
            <p:ph type="sldNum" idx="69"/>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DE1F5DA8-9B94-4F68-A1D4-055E8AACE077}" type="slidenum">
              <a:rPr lang="fr-FR" sz="1200" b="0" strike="noStrike" spc="-1">
                <a:solidFill>
                  <a:srgbClr val="000000"/>
                </a:solidFill>
                <a:latin typeface="+mn-lt"/>
                <a:ea typeface="+mn-ea"/>
              </a:rPr>
              <a:t>32</a:t>
            </a:fld>
            <a:endParaRPr lang="fr-FR"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PlaceHolder 1"/>
          <p:cNvSpPr>
            <a:spLocks noGrp="1" noRot="1" noChangeAspect="1"/>
          </p:cNvSpPr>
          <p:nvPr>
            <p:ph type="sldImg"/>
          </p:nvPr>
        </p:nvSpPr>
        <p:spPr>
          <a:xfrm>
            <a:off x="942975" y="746125"/>
            <a:ext cx="4970463" cy="3729038"/>
          </a:xfrm>
          <a:prstGeom prst="rect">
            <a:avLst/>
          </a:prstGeom>
          <a:ln w="0">
            <a:noFill/>
          </a:ln>
        </p:spPr>
      </p:sp>
      <p:sp>
        <p:nvSpPr>
          <p:cNvPr id="751"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33.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moment est venu de l’approche sociologique, il est temps de  braquer le projecteur sur la </a:t>
            </a:r>
            <a:r>
              <a:rPr lang="fr-FR" sz="1200" b="1" strike="noStrike" spc="-1" dirty="0">
                <a:solidFill>
                  <a:srgbClr val="000000"/>
                </a:solidFill>
                <a:latin typeface="+mn-lt"/>
                <a:ea typeface="+mn-ea"/>
              </a:rPr>
              <a:t>diversité et parfois la violence des débats de société </a:t>
            </a:r>
            <a:r>
              <a:rPr lang="fr-FR" sz="1200" b="0" strike="noStrike" spc="-1" dirty="0">
                <a:solidFill>
                  <a:srgbClr val="000000"/>
                </a:solidFill>
                <a:latin typeface="+mn-lt"/>
                <a:ea typeface="+mn-ea"/>
              </a:rPr>
              <a:t>relatifs à la place de l’animal dans la société contemporaine.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Il y a en effet une très importante montée en puissance des débats -notamment dans les </a:t>
            </a:r>
            <a:r>
              <a:rPr lang="fr-FR" sz="1200" b="1" strike="noStrike" spc="-1" dirty="0">
                <a:solidFill>
                  <a:srgbClr val="000000"/>
                </a:solidFill>
                <a:latin typeface="+mn-lt"/>
                <a:ea typeface="+mn-ea"/>
              </a:rPr>
              <a:t>médias</a:t>
            </a:r>
            <a:r>
              <a:rPr lang="fr-FR" sz="1200" b="0" strike="noStrike" spc="-1" dirty="0">
                <a:solidFill>
                  <a:srgbClr val="000000"/>
                </a:solidFill>
                <a:latin typeface="+mn-lt"/>
                <a:ea typeface="+mn-ea"/>
              </a:rPr>
              <a:t>- et des </a:t>
            </a:r>
            <a:r>
              <a:rPr lang="fr-FR" sz="1200" b="1" strike="noStrike" spc="-1" dirty="0">
                <a:solidFill>
                  <a:srgbClr val="000000"/>
                </a:solidFill>
                <a:latin typeface="+mn-lt"/>
                <a:ea typeface="+mn-ea"/>
              </a:rPr>
              <a:t>mobilisations associatives.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mobilisation de l’opinion est impressionnante sur les questions qui touchent à la </a:t>
            </a:r>
            <a:r>
              <a:rPr lang="fr-FR" sz="1200" b="1" strike="noStrike" spc="-1" dirty="0">
                <a:solidFill>
                  <a:srgbClr val="000000"/>
                </a:solidFill>
                <a:latin typeface="+mn-lt"/>
                <a:ea typeface="+mn-ea"/>
              </a:rPr>
              <a:t>condition animale ou à la cause animale</a:t>
            </a:r>
            <a:r>
              <a:rPr lang="fr-FR" sz="1200" b="0" strike="noStrike" spc="-1" dirty="0">
                <a:solidFill>
                  <a:srgbClr val="000000"/>
                </a:solidFill>
                <a:latin typeface="+mn-lt"/>
                <a:ea typeface="+mn-ea"/>
              </a:rPr>
              <a: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52" name="PlaceHolder 3"/>
          <p:cNvSpPr>
            <a:spLocks noGrp="1"/>
          </p:cNvSpPr>
          <p:nvPr>
            <p:ph type="sldNum" idx="70"/>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1F823C3B-1412-4B10-812E-646F2C2F9243}" type="slidenum">
              <a:rPr lang="fr-FR" sz="1200" b="0" strike="noStrike" spc="-1">
                <a:solidFill>
                  <a:srgbClr val="000000"/>
                </a:solidFill>
                <a:latin typeface="+mn-lt"/>
                <a:ea typeface="+mn-ea"/>
              </a:rPr>
              <a:t>33</a:t>
            </a:fld>
            <a:endParaRPr lang="fr-FR"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942975" y="746125"/>
            <a:ext cx="4970463" cy="3729038"/>
          </a:xfrm>
          <a:prstGeom prst="rect">
            <a:avLst/>
          </a:prstGeom>
          <a:ln w="0">
            <a:noFill/>
          </a:ln>
        </p:spPr>
      </p:sp>
      <p:sp>
        <p:nvSpPr>
          <p:cNvPr id="754"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34.        </a:t>
            </a:r>
            <a:r>
              <a:rPr lang="fr-FR" sz="1200" b="1" strike="noStrike" spc="-1" dirty="0">
                <a:solidFill>
                  <a:srgbClr val="000000"/>
                </a:solidFill>
                <a:latin typeface="+mn-lt"/>
                <a:ea typeface="+mn-ea"/>
              </a:rPr>
              <a:t>L’élevage:</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XXème</a:t>
            </a:r>
            <a:r>
              <a:rPr lang="fr-FR" sz="1200" b="0" strike="noStrike" spc="-1" dirty="0">
                <a:solidFill>
                  <a:srgbClr val="000000"/>
                </a:solidFill>
                <a:latin typeface="+mn-lt"/>
                <a:ea typeface="+mn-ea"/>
              </a:rPr>
              <a:t>: mobilisations  d’abord en Angleterre.	 Industrialisation de l’élevage.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Rapport BRAMBELL </a:t>
            </a:r>
            <a:r>
              <a:rPr lang="fr-FR" sz="1200" b="0" strike="noStrike" spc="-1" dirty="0">
                <a:solidFill>
                  <a:srgbClr val="000000"/>
                </a:solidFill>
                <a:latin typeface="+mn-lt"/>
                <a:ea typeface="+mn-ea"/>
              </a:rPr>
              <a:t>(1965) / FAWC (</a:t>
            </a:r>
            <a:r>
              <a:rPr lang="fr-FR" sz="1200" b="0" strike="noStrike" spc="-1" dirty="0" err="1">
                <a:solidFill>
                  <a:srgbClr val="000000"/>
                </a:solidFill>
                <a:latin typeface="+mn-lt"/>
                <a:ea typeface="+mn-ea"/>
              </a:rPr>
              <a:t>Farm</a:t>
            </a:r>
            <a:r>
              <a:rPr lang="fr-FR" sz="1200" b="0" strike="noStrike" spc="-1" dirty="0">
                <a:solidFill>
                  <a:srgbClr val="000000"/>
                </a:solidFill>
                <a:latin typeface="+mn-lt"/>
                <a:ea typeface="+mn-ea"/>
              </a:rPr>
              <a:t> Animal </a:t>
            </a:r>
            <a:r>
              <a:rPr lang="fr-FR" sz="1200" b="0" strike="noStrike" spc="-1" dirty="0" err="1">
                <a:solidFill>
                  <a:srgbClr val="000000"/>
                </a:solidFill>
                <a:latin typeface="+mn-lt"/>
                <a:ea typeface="+mn-ea"/>
              </a:rPr>
              <a:t>Welfare</a:t>
            </a:r>
            <a:r>
              <a:rPr lang="fr-FR" sz="1200" b="0" strike="noStrike" spc="-1" dirty="0">
                <a:solidFill>
                  <a:srgbClr val="000000"/>
                </a:solidFill>
                <a:latin typeface="+mn-lt"/>
                <a:ea typeface="+mn-ea"/>
              </a:rPr>
              <a:t> Council).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Productions animales/ </a:t>
            </a:r>
            <a:r>
              <a:rPr lang="fr-FR" sz="1200" b="0" strike="noStrike" spc="-1" dirty="0">
                <a:solidFill>
                  <a:srgbClr val="000000"/>
                </a:solidFill>
                <a:latin typeface="+mn-lt"/>
                <a:ea typeface="+mn-ea"/>
              </a:rPr>
              <a:t>Elevage </a:t>
            </a:r>
            <a:r>
              <a:rPr lang="fr-FR" sz="1200" b="1" strike="noStrike" spc="-1" dirty="0">
                <a:solidFill>
                  <a:srgbClr val="000000"/>
                </a:solidFill>
                <a:latin typeface="+mn-lt"/>
                <a:ea typeface="+mn-ea"/>
              </a:rPr>
              <a:t>intensif / </a:t>
            </a:r>
            <a:r>
              <a:rPr lang="fr-FR" sz="1200" b="0" strike="noStrike" spc="-1" dirty="0">
                <a:solidFill>
                  <a:srgbClr val="000000"/>
                </a:solidFill>
                <a:latin typeface="+mn-lt"/>
                <a:ea typeface="+mn-ea"/>
              </a:rPr>
              <a:t>Elevage </a:t>
            </a:r>
            <a:r>
              <a:rPr lang="fr-FR" sz="1200" b="1" strike="noStrike" spc="-1" dirty="0">
                <a:solidFill>
                  <a:srgbClr val="000000"/>
                </a:solidFill>
                <a:latin typeface="+mn-lt"/>
                <a:ea typeface="+mn-ea"/>
              </a:rPr>
              <a:t>sans sol</a:t>
            </a:r>
            <a:r>
              <a:rPr lang="fr-FR" sz="1200" b="0" strike="noStrike" spc="-1" dirty="0">
                <a:solidFill>
                  <a:srgbClr val="000000"/>
                </a:solidFill>
                <a:latin typeface="+mn-lt"/>
                <a:ea typeface="+mn-ea"/>
              </a:rPr>
              <a:t>/ Usines! / Animaux </a:t>
            </a:r>
            <a:r>
              <a:rPr lang="fr-FR" sz="1200" b="1" strike="noStrike" spc="-1" dirty="0">
                <a:solidFill>
                  <a:srgbClr val="000000"/>
                </a:solidFill>
                <a:latin typeface="+mn-lt"/>
                <a:ea typeface="+mn-ea"/>
              </a:rPr>
              <a:t>en grand nombre  confinés, concentrés, transportés</a:t>
            </a:r>
            <a:r>
              <a:rPr lang="fr-FR" sz="1200" b="0" strike="noStrike" spc="-1" dirty="0">
                <a:solidFill>
                  <a:srgbClr val="000000"/>
                </a:solidFill>
                <a:latin typeface="+mn-lt"/>
                <a:ea typeface="+mn-ea"/>
              </a:rPr>
              <a:t> à divers stades de leur production sur de grandes distances. L’élevage concentrationnaire conduit à des </a:t>
            </a:r>
            <a:r>
              <a:rPr lang="fr-FR" sz="1200" b="1" strike="noStrike" spc="-1" dirty="0">
                <a:solidFill>
                  <a:srgbClr val="000000"/>
                </a:solidFill>
                <a:latin typeface="+mn-lt"/>
                <a:ea typeface="+mn-ea"/>
              </a:rPr>
              <a:t>mutilations</a:t>
            </a:r>
            <a:r>
              <a:rPr lang="fr-FR" sz="1200" b="0" strike="noStrike" spc="-1" dirty="0">
                <a:solidFill>
                  <a:srgbClr val="000000"/>
                </a:solidFill>
                <a:latin typeface="+mn-lt"/>
                <a:ea typeface="+mn-ea"/>
              </a:rPr>
              <a:t> programmées (débecquage, caudectomies…) =</a:t>
            </a:r>
            <a:r>
              <a:rPr lang="fr-FR" sz="1200" b="1" strike="noStrike" spc="-1" dirty="0">
                <a:solidFill>
                  <a:srgbClr val="000000"/>
                </a:solidFill>
                <a:latin typeface="+mn-lt"/>
                <a:ea typeface="+mn-ea"/>
              </a:rPr>
              <a:t>actes douloureux </a:t>
            </a:r>
            <a:r>
              <a:rPr lang="fr-FR" sz="1200" b="0" strike="noStrike" spc="-1" dirty="0">
                <a:solidFill>
                  <a:srgbClr val="000000"/>
                </a:solidFill>
                <a:latin typeface="+mn-lt"/>
                <a:ea typeface="+mn-ea"/>
              </a:rPr>
              <a:t>réalisés sans anesthésie.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abattoirs, </a:t>
            </a:r>
            <a:r>
              <a:rPr lang="fr-FR" sz="1200" b="0" strike="noStrike" spc="-1" dirty="0">
                <a:solidFill>
                  <a:srgbClr val="000000"/>
                </a:solidFill>
                <a:latin typeface="+mn-lt"/>
                <a:ea typeface="+mn-ea"/>
              </a:rPr>
              <a:t>depuis le premier abattoir industriel de Chicago… Monde clos.</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Pratiques maltraitantes qui provoquent l’indignation générale. Ces questions ne sont pas réglées. Comité national d’éthique des abattoirs.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Populations occidentales urbaines </a:t>
            </a:r>
            <a:r>
              <a:rPr lang="fr-FR" sz="1200" b="0" strike="noStrike" spc="-1" dirty="0">
                <a:solidFill>
                  <a:srgbClr val="000000"/>
                </a:solidFill>
                <a:latin typeface="+mn-lt"/>
                <a:ea typeface="+mn-ea"/>
              </a:rPr>
              <a:t>/ coupées de la nature, de la vie, de la mort/ seule référence à l’</a:t>
            </a:r>
            <a:r>
              <a:rPr lang="fr-FR" sz="1200" b="0" strike="noStrike" spc="-1" dirty="0" err="1">
                <a:solidFill>
                  <a:srgbClr val="000000"/>
                </a:solidFill>
                <a:latin typeface="+mn-lt"/>
                <a:ea typeface="+mn-ea"/>
              </a:rPr>
              <a:t>animal:animal</a:t>
            </a:r>
            <a:r>
              <a:rPr lang="fr-FR" sz="1200" b="0" strike="noStrike" spc="-1" dirty="0">
                <a:solidFill>
                  <a:srgbClr val="000000"/>
                </a:solidFill>
                <a:latin typeface="+mn-lt"/>
                <a:ea typeface="+mn-ea"/>
              </a:rPr>
              <a:t> de compagnie  / P</a:t>
            </a:r>
            <a:r>
              <a:rPr lang="fr-FR" sz="1200" b="1" strike="noStrike" spc="-1" dirty="0">
                <a:solidFill>
                  <a:srgbClr val="000000"/>
                </a:solidFill>
                <a:latin typeface="+mn-lt"/>
                <a:ea typeface="+mn-ea"/>
              </a:rPr>
              <a:t>rise de conscience de la mort </a:t>
            </a:r>
            <a:r>
              <a:rPr lang="fr-FR" sz="1200" b="0" strike="noStrike" spc="-1" dirty="0">
                <a:solidFill>
                  <a:srgbClr val="000000"/>
                </a:solidFill>
                <a:latin typeface="+mn-lt"/>
                <a:ea typeface="+mn-ea"/>
              </a:rPr>
              <a:t>infligée par l’homme à l’animal pour sa transformation en viande, dont la consommation n’avait cessé de croître après la seconde guerre mondiale.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D’où le développement du</a:t>
            </a:r>
            <a:r>
              <a:rPr lang="fr-FR" sz="1200" b="1" strike="noStrike" spc="-1" dirty="0">
                <a:solidFill>
                  <a:srgbClr val="000000"/>
                </a:solidFill>
                <a:latin typeface="+mn-lt"/>
                <a:ea typeface="+mn-ea"/>
              </a:rPr>
              <a:t> végétarisme,</a:t>
            </a:r>
            <a:r>
              <a:rPr lang="fr-FR" sz="1200" b="0" strike="noStrike" spc="-1" dirty="0">
                <a:solidFill>
                  <a:srgbClr val="000000"/>
                </a:solidFill>
                <a:latin typeface="+mn-lt"/>
                <a:ea typeface="+mn-ea"/>
              </a:rPr>
              <a:t> du </a:t>
            </a:r>
            <a:r>
              <a:rPr lang="fr-FR" sz="1200" b="1" strike="noStrike" spc="-1" dirty="0">
                <a:solidFill>
                  <a:srgbClr val="000000"/>
                </a:solidFill>
                <a:latin typeface="+mn-lt"/>
                <a:ea typeface="+mn-ea"/>
              </a:rPr>
              <a:t>végétalisme</a:t>
            </a:r>
            <a:r>
              <a:rPr lang="fr-FR" sz="1200" b="0" strike="noStrike" spc="-1" dirty="0">
                <a:solidFill>
                  <a:srgbClr val="000000"/>
                </a:solidFill>
                <a:latin typeface="+mn-lt"/>
                <a:ea typeface="+mn-ea"/>
              </a:rPr>
              <a:t>, du </a:t>
            </a:r>
            <a:r>
              <a:rPr lang="fr-FR" sz="1200" b="1" strike="noStrike" spc="-1" dirty="0">
                <a:solidFill>
                  <a:srgbClr val="000000"/>
                </a:solidFill>
                <a:latin typeface="+mn-lt"/>
                <a:ea typeface="+mn-ea"/>
              </a:rPr>
              <a:t>véganisme</a:t>
            </a:r>
            <a:r>
              <a:rPr lang="fr-FR" sz="1200" b="0" strike="noStrike" spc="-1" dirty="0">
                <a:solidFill>
                  <a:srgbClr val="000000"/>
                </a:solidFill>
                <a:latin typeface="+mn-lt"/>
                <a:ea typeface="+mn-ea"/>
              </a:rPr>
              <a:t>.  Variantes. A l’inverse question du </a:t>
            </a:r>
            <a:r>
              <a:rPr lang="fr-FR" sz="1200" b="1" strike="noStrike" spc="-1" dirty="0" err="1">
                <a:solidFill>
                  <a:srgbClr val="000000"/>
                </a:solidFill>
                <a:latin typeface="+mn-lt"/>
                <a:ea typeface="+mn-ea"/>
              </a:rPr>
              <a:t>carnisme</a:t>
            </a:r>
            <a:r>
              <a:rPr lang="fr-FR" sz="1200" b="0" strike="noStrike" spc="-1" dirty="0">
                <a:solidFill>
                  <a:srgbClr val="000000"/>
                </a:solidFill>
                <a:latin typeface="+mn-lt"/>
                <a:ea typeface="+mn-ea"/>
              </a:rPr>
              <a:t> ou celle de la physiologie omnivore de l’homme.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L’élevage dans sa globalité est rejeté, le véganisme étant  lié à </a:t>
            </a:r>
            <a:r>
              <a:rPr lang="fr-FR" sz="1200" b="1" strike="noStrike" spc="-1" dirty="0">
                <a:solidFill>
                  <a:srgbClr val="000000"/>
                </a:solidFill>
                <a:latin typeface="+mn-lt"/>
                <a:ea typeface="+mn-ea"/>
              </a:rPr>
              <a:t>l’abolitionnisme.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Voie moyenne: un élevage respectueux de l’animal, de son bien-être. Notion de</a:t>
            </a:r>
            <a:r>
              <a:rPr lang="fr-FR" sz="1200" b="1" strike="noStrike" spc="-1" dirty="0">
                <a:solidFill>
                  <a:srgbClr val="000000"/>
                </a:solidFill>
                <a:latin typeface="+mn-lt"/>
                <a:ea typeface="+mn-ea"/>
              </a:rPr>
              <a:t> </a:t>
            </a:r>
            <a:r>
              <a:rPr lang="fr-FR" sz="1200" b="1" strike="noStrike" spc="-1" dirty="0" err="1">
                <a:solidFill>
                  <a:srgbClr val="000000"/>
                </a:solidFill>
                <a:latin typeface="+mn-lt"/>
                <a:ea typeface="+mn-ea"/>
              </a:rPr>
              <a:t>welfarisme</a:t>
            </a:r>
            <a:r>
              <a:rPr lang="fr-FR" sz="1200" b="0" strike="noStrike" spc="-1" dirty="0">
                <a:solidFill>
                  <a:srgbClr val="000000"/>
                </a:solidFill>
                <a:latin typeface="+mn-lt"/>
                <a:ea typeface="+mn-ea"/>
              </a:rPr>
              <a: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Emergence de la notion de bien-être animal.</a:t>
            </a:r>
            <a:endParaRPr lang="fr-FR" sz="1200" b="0" strike="noStrike" spc="-1" dirty="0">
              <a:latin typeface="Arial"/>
            </a:endParaRPr>
          </a:p>
        </p:txBody>
      </p:sp>
      <p:sp>
        <p:nvSpPr>
          <p:cNvPr id="755" name="PlaceHolder 3"/>
          <p:cNvSpPr>
            <a:spLocks noGrp="1"/>
          </p:cNvSpPr>
          <p:nvPr>
            <p:ph type="sldNum" idx="71"/>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28266A5C-A02B-4C21-A019-CBAAE41920BC}" type="slidenum">
              <a:rPr lang="fr-FR" sz="1200" b="0" strike="noStrike" spc="-1">
                <a:solidFill>
                  <a:srgbClr val="000000"/>
                </a:solidFill>
                <a:latin typeface="+mn-lt"/>
                <a:ea typeface="+mn-ea"/>
              </a:rPr>
              <a:t>34</a:t>
            </a:fld>
            <a:endParaRPr lang="fr-FR"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942975" y="746125"/>
            <a:ext cx="4970463" cy="3729038"/>
          </a:xfrm>
          <a:prstGeom prst="rect">
            <a:avLst/>
          </a:prstGeom>
          <a:ln w="0">
            <a:noFill/>
          </a:ln>
        </p:spPr>
      </p:sp>
      <p:sp>
        <p:nvSpPr>
          <p:cNvPr id="757"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2000" b="0" strike="noStrike" spc="-1" dirty="0">
                <a:latin typeface="Arial"/>
              </a:rPr>
              <a:t>35.</a:t>
            </a:r>
          </a:p>
          <a:p>
            <a:pPr marL="216000" indent="-216000">
              <a:lnSpc>
                <a:spcPct val="100000"/>
              </a:lnSpc>
              <a:buNone/>
              <a:tabLst>
                <a:tab pos="0" algn="l"/>
              </a:tabLst>
            </a:pPr>
            <a:r>
              <a:rPr lang="fr-FR" sz="1200" b="1" strike="noStrike" spc="-1" dirty="0">
                <a:solidFill>
                  <a:srgbClr val="000000"/>
                </a:solidFill>
                <a:latin typeface="+mn-lt"/>
                <a:ea typeface="+mn-ea"/>
              </a:rPr>
              <a:t>Bien-être animal </a:t>
            </a:r>
            <a:r>
              <a:rPr lang="fr-FR" sz="1200" b="0" strike="noStrike" spc="-1" dirty="0">
                <a:solidFill>
                  <a:srgbClr val="000000"/>
                </a:solidFill>
                <a:latin typeface="+mn-lt"/>
                <a:ea typeface="+mn-ea"/>
              </a:rPr>
              <a:t>et bientraitance animale. Les données scientifiques modernes des neurosciences et de l’éthologie permettent d’évaluer objectivement le BEA. En France les travaux de l’INRA font autorité. Mais de toute manière une instance comme l’OIE avait repris le principe des cinq libertés caractérisant le BEA, héritées du rapport BRAMBELL et du FAWC (</a:t>
            </a:r>
            <a:r>
              <a:rPr lang="fr-FR" sz="1200" b="0" strike="noStrike" spc="-1" dirty="0" err="1">
                <a:solidFill>
                  <a:srgbClr val="000000"/>
                </a:solidFill>
                <a:latin typeface="+mn-lt"/>
                <a:ea typeface="+mn-ea"/>
              </a:rPr>
              <a:t>Farm</a:t>
            </a:r>
            <a:r>
              <a:rPr lang="fr-FR" sz="1200" b="0" strike="noStrike" spc="-1" dirty="0">
                <a:solidFill>
                  <a:srgbClr val="000000"/>
                </a:solidFill>
                <a:latin typeface="+mn-lt"/>
                <a:ea typeface="+mn-ea"/>
              </a:rPr>
              <a:t> Animal </a:t>
            </a:r>
            <a:r>
              <a:rPr lang="fr-FR" sz="1200" b="0" strike="noStrike" spc="-1" dirty="0" err="1">
                <a:solidFill>
                  <a:srgbClr val="000000"/>
                </a:solidFill>
                <a:latin typeface="+mn-lt"/>
                <a:ea typeface="+mn-ea"/>
              </a:rPr>
              <a:t>Welfare</a:t>
            </a:r>
            <a:r>
              <a:rPr lang="fr-FR" sz="1200" b="0" strike="noStrike" spc="-1" dirty="0">
                <a:solidFill>
                  <a:srgbClr val="000000"/>
                </a:solidFill>
                <a:latin typeface="+mn-lt"/>
                <a:ea typeface="+mn-ea"/>
              </a:rPr>
              <a:t> Council). Le programme </a:t>
            </a:r>
            <a:r>
              <a:rPr lang="fr-FR" sz="1200" b="0" strike="noStrike" spc="-1" dirty="0" err="1">
                <a:solidFill>
                  <a:srgbClr val="000000"/>
                </a:solidFill>
                <a:latin typeface="+mn-lt"/>
                <a:ea typeface="+mn-ea"/>
              </a:rPr>
              <a:t>Welfare</a:t>
            </a:r>
            <a:r>
              <a:rPr lang="fr-FR" sz="1200" b="0" strike="noStrike" spc="-1" dirty="0">
                <a:solidFill>
                  <a:srgbClr val="000000"/>
                </a:solidFill>
                <a:latin typeface="+mn-lt"/>
                <a:ea typeface="+mn-ea"/>
              </a:rPr>
              <a:t> </a:t>
            </a:r>
            <a:r>
              <a:rPr lang="fr-FR" sz="1200" b="0" strike="noStrike" spc="-1" dirty="0" err="1">
                <a:solidFill>
                  <a:srgbClr val="000000"/>
                </a:solidFill>
                <a:latin typeface="+mn-lt"/>
                <a:ea typeface="+mn-ea"/>
              </a:rPr>
              <a:t>Quality</a:t>
            </a:r>
            <a:r>
              <a:rPr lang="fr-FR" sz="1200" b="0" strike="noStrike" spc="-1" dirty="0">
                <a:solidFill>
                  <a:srgbClr val="000000"/>
                </a:solidFill>
                <a:latin typeface="+mn-lt"/>
                <a:ea typeface="+mn-ea"/>
              </a:rPr>
              <a:t> évalue le BEA à travers 12 critères.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Définition de l’ANSES et rapport du CESE </a:t>
            </a:r>
            <a:r>
              <a:rPr lang="fr-FR" sz="1200" b="0" strike="noStrike" spc="-1" dirty="0">
                <a:solidFill>
                  <a:srgbClr val="000000"/>
                </a:solidFill>
                <a:latin typeface="+mn-lt"/>
                <a:ea typeface="+mn-ea"/>
              </a:rPr>
              <a:t>(novembre 2019).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Des questions sur le BEA</a:t>
            </a:r>
            <a:r>
              <a:rPr lang="fr-FR" sz="1200" b="0" strike="noStrike" spc="-1" dirty="0">
                <a:solidFill>
                  <a:srgbClr val="000000"/>
                </a:solidFill>
                <a:latin typeface="+mn-lt"/>
                <a:ea typeface="+mn-ea"/>
              </a:rPr>
              <a:t>: le BEA est-il meilleur dans les petites fermes que dans les grosses exploitations? L’élevage de précision, faisant appel à des technologies modernes, notamment issues des progrès du numérique, mais aussi de la génétique,  est-il susceptible de s’améliorer en termes de BEA? Il y a aujourd’hui, grâce au progrès des connaissances éthologiques, l’enrichissement du milieu de vie des animaux.</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Enfin sans doute ne faut-il pas confondre élevage et élevage industriel, véritable oxymore </a:t>
            </a:r>
            <a:r>
              <a:rPr lang="fr-FR" sz="1200" b="0" strike="noStrike" spc="-1" dirty="0">
                <a:solidFill>
                  <a:srgbClr val="000000"/>
                </a:solidFill>
                <a:latin typeface="+mn-lt"/>
                <a:ea typeface="+mn-ea"/>
              </a:rPr>
              <a:t>(exemple de mon éleveur).</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58" name="PlaceHolder 3"/>
          <p:cNvSpPr>
            <a:spLocks noGrp="1"/>
          </p:cNvSpPr>
          <p:nvPr>
            <p:ph type="sldNum" idx="72"/>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954797A4-5A51-4150-8763-6BA5FB54F0C2}" type="slidenum">
              <a:rPr lang="fr-FR" sz="1200" b="0" strike="noStrike" spc="-1">
                <a:solidFill>
                  <a:srgbClr val="000000"/>
                </a:solidFill>
                <a:latin typeface="+mn-lt"/>
                <a:ea typeface="+mn-ea"/>
              </a:rPr>
              <a:t>35</a:t>
            </a:fld>
            <a:endParaRPr lang="fr-FR" sz="12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PlaceHolder 1"/>
          <p:cNvSpPr>
            <a:spLocks noGrp="1" noRot="1" noChangeAspect="1"/>
          </p:cNvSpPr>
          <p:nvPr>
            <p:ph type="sldImg"/>
          </p:nvPr>
        </p:nvSpPr>
        <p:spPr>
          <a:xfrm>
            <a:off x="942975" y="746125"/>
            <a:ext cx="4970463" cy="3729038"/>
          </a:xfrm>
          <a:prstGeom prst="rect">
            <a:avLst/>
          </a:prstGeom>
          <a:ln w="0">
            <a:noFill/>
          </a:ln>
        </p:spPr>
      </p:sp>
      <p:sp>
        <p:nvSpPr>
          <p:cNvPr id="760"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36. Quelques chiffres sur la viande consommée en 2017 dans le monde : (commenter diapo)</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2% en Inde (aujourd’hui le plus gros exportateur mondial de viande)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Chine consomme plus de la moitié du porc produit dans le monde.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prévisions de la FAO sont de 500 millions de tonnes en 2015 pour la viande.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L’humanité consomme annuellement 60 à 140 milliards d’animaux.</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Comparaison avec pêche et aquaculture dans le monde : plus de 160 millions de tonnes en 2013. la Chine est de loin le plus gros producteur mondial.</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En France: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171360" indent="-171360">
              <a:lnSpc>
                <a:spcPct val="100000"/>
              </a:lnSpc>
              <a:buClr>
                <a:srgbClr val="000000"/>
              </a:buClr>
              <a:buFont typeface="Arial"/>
              <a:buChar char="•"/>
              <a:tabLst>
                <a:tab pos="0" algn="l"/>
              </a:tabLst>
            </a:pPr>
            <a:r>
              <a:rPr lang="fr-FR" sz="1200" b="0" strike="noStrike" spc="-1" dirty="0">
                <a:solidFill>
                  <a:srgbClr val="000000"/>
                </a:solidFill>
                <a:latin typeface="+mn-lt"/>
                <a:ea typeface="+mn-ea"/>
              </a:rPr>
              <a:t>Production: 1</a:t>
            </a:r>
            <a:r>
              <a:rPr lang="fr-FR" sz="1200" b="0" strike="noStrike" spc="-1" baseline="30000" dirty="0">
                <a:solidFill>
                  <a:srgbClr val="000000"/>
                </a:solidFill>
                <a:latin typeface="+mn-lt"/>
                <a:ea typeface="+mn-ea"/>
              </a:rPr>
              <a:t>er</a:t>
            </a:r>
            <a:r>
              <a:rPr lang="fr-FR" sz="1200" b="0" strike="noStrike" spc="-1" dirty="0">
                <a:solidFill>
                  <a:srgbClr val="000000"/>
                </a:solidFill>
                <a:latin typeface="+mn-lt"/>
                <a:ea typeface="+mn-ea"/>
              </a:rPr>
              <a:t> producteur de bovin en Europe, 1</a:t>
            </a:r>
            <a:r>
              <a:rPr lang="fr-FR" sz="1200" b="0" strike="noStrike" spc="-1" baseline="30000" dirty="0">
                <a:solidFill>
                  <a:srgbClr val="000000"/>
                </a:solidFill>
                <a:latin typeface="+mn-lt"/>
                <a:ea typeface="+mn-ea"/>
              </a:rPr>
              <a:t>er</a:t>
            </a:r>
            <a:r>
              <a:rPr lang="fr-FR" sz="1200" b="0" strike="noStrike" spc="-1" dirty="0">
                <a:solidFill>
                  <a:srgbClr val="000000"/>
                </a:solidFill>
                <a:latin typeface="+mn-lt"/>
                <a:ea typeface="+mn-ea"/>
              </a:rPr>
              <a:t> producteur d’œufs, 1</a:t>
            </a:r>
            <a:r>
              <a:rPr lang="fr-FR" sz="1200" b="0" strike="noStrike" spc="-1" baseline="30000" dirty="0">
                <a:solidFill>
                  <a:srgbClr val="000000"/>
                </a:solidFill>
                <a:latin typeface="+mn-lt"/>
                <a:ea typeface="+mn-ea"/>
              </a:rPr>
              <a:t>er</a:t>
            </a:r>
            <a:r>
              <a:rPr lang="fr-FR" sz="1200" b="0" strike="noStrike" spc="-1" dirty="0">
                <a:solidFill>
                  <a:srgbClr val="000000"/>
                </a:solidFill>
                <a:latin typeface="+mn-lt"/>
                <a:ea typeface="+mn-ea"/>
              </a:rPr>
              <a:t> producteur de poulets, 2</a:t>
            </a:r>
            <a:r>
              <a:rPr lang="fr-FR" sz="1200" b="0" strike="noStrike" spc="-1" baseline="30000" dirty="0">
                <a:solidFill>
                  <a:srgbClr val="000000"/>
                </a:solidFill>
                <a:latin typeface="+mn-lt"/>
                <a:ea typeface="+mn-ea"/>
              </a:rPr>
              <a:t>ème</a:t>
            </a:r>
            <a:r>
              <a:rPr lang="fr-FR" sz="1200" b="0" strike="noStrike" spc="-1" dirty="0">
                <a:solidFill>
                  <a:srgbClr val="000000"/>
                </a:solidFill>
                <a:latin typeface="+mn-lt"/>
                <a:ea typeface="+mn-ea"/>
              </a:rPr>
              <a:t> producteur de lait, 4</a:t>
            </a:r>
            <a:r>
              <a:rPr lang="fr-FR" sz="1200" b="0" strike="noStrike" spc="-1" baseline="30000" dirty="0">
                <a:solidFill>
                  <a:srgbClr val="000000"/>
                </a:solidFill>
                <a:latin typeface="+mn-lt"/>
                <a:ea typeface="+mn-ea"/>
              </a:rPr>
              <a:t>ème</a:t>
            </a:r>
            <a:r>
              <a:rPr lang="fr-FR" sz="1200" b="0" strike="noStrike" spc="-1" dirty="0">
                <a:solidFill>
                  <a:srgbClr val="000000"/>
                </a:solidFill>
                <a:latin typeface="+mn-lt"/>
                <a:ea typeface="+mn-ea"/>
              </a:rPr>
              <a:t> producteur de porc, 5</a:t>
            </a:r>
            <a:r>
              <a:rPr lang="fr-FR" sz="1200" b="0" strike="noStrike" spc="-1" baseline="30000" dirty="0">
                <a:solidFill>
                  <a:srgbClr val="000000"/>
                </a:solidFill>
                <a:latin typeface="+mn-lt"/>
                <a:ea typeface="+mn-ea"/>
              </a:rPr>
              <a:t>ème</a:t>
            </a:r>
            <a:r>
              <a:rPr lang="fr-FR" sz="1200" b="0" strike="noStrike" spc="-1" dirty="0">
                <a:solidFill>
                  <a:srgbClr val="000000"/>
                </a:solidFill>
                <a:latin typeface="+mn-lt"/>
                <a:ea typeface="+mn-ea"/>
              </a:rPr>
              <a:t> producteur de mouton. Cette production est associée à 800 000 emplois.</a:t>
            </a:r>
            <a:endParaRPr lang="fr-FR" sz="1200" b="0" strike="noStrike" spc="-1" dirty="0">
              <a:latin typeface="Arial"/>
            </a:endParaRPr>
          </a:p>
          <a:p>
            <a:pPr marL="171360" indent="-171360">
              <a:lnSpc>
                <a:spcPct val="100000"/>
              </a:lnSpc>
              <a:buClr>
                <a:srgbClr val="000000"/>
              </a:buClr>
              <a:buFont typeface="Arial"/>
              <a:buChar char="•"/>
              <a:tabLst>
                <a:tab pos="0" algn="l"/>
              </a:tabLst>
            </a:pPr>
            <a:r>
              <a:rPr lang="fr-FR" sz="1200" b="0" strike="noStrike" spc="-1" dirty="0">
                <a:solidFill>
                  <a:srgbClr val="000000"/>
                </a:solidFill>
                <a:latin typeface="+mn-lt"/>
                <a:ea typeface="+mn-ea"/>
              </a:rPr>
              <a:t>Consommation de viande  en 2014:  86,3 kg/habitant et par an (7% de moins qu’en 1998).</a:t>
            </a:r>
            <a:endParaRPr lang="fr-FR" sz="1200" b="0" strike="noStrike" spc="-1" dirty="0">
              <a:latin typeface="Arial"/>
            </a:endParaRPr>
          </a:p>
          <a:p>
            <a:pPr marL="171360" indent="-171360">
              <a:lnSpc>
                <a:spcPct val="100000"/>
              </a:lnSpc>
              <a:buClr>
                <a:srgbClr val="000000"/>
              </a:buClr>
              <a:buFont typeface="Arial"/>
              <a:buChar char="•"/>
              <a:tabLst>
                <a:tab pos="0" algn="l"/>
              </a:tabLst>
            </a:pPr>
            <a:r>
              <a:rPr lang="fr-FR" sz="1200" b="0" strike="noStrike" spc="-1" dirty="0">
                <a:solidFill>
                  <a:srgbClr val="000000"/>
                </a:solidFill>
                <a:latin typeface="+mn-lt"/>
                <a:ea typeface="+mn-ea"/>
              </a:rPr>
              <a:t>Consommation de poisson: 35kg/an /personne</a:t>
            </a:r>
            <a:endParaRPr lang="fr-FR" sz="1200" b="0" strike="noStrike" spc="-1" dirty="0">
              <a:latin typeface="Arial"/>
            </a:endParaRPr>
          </a:p>
          <a:p>
            <a:pPr>
              <a:lnSpc>
                <a:spcPct val="100000"/>
              </a:lnSpc>
              <a:buNone/>
              <a:tabLst>
                <a:tab pos="0" algn="l"/>
              </a:tabLst>
            </a:pPr>
            <a:endParaRPr lang="fr-FR" sz="1200" b="0" strike="noStrike" spc="-1" dirty="0">
              <a:latin typeface="Arial"/>
            </a:endParaRPr>
          </a:p>
        </p:txBody>
      </p:sp>
      <p:sp>
        <p:nvSpPr>
          <p:cNvPr id="761" name="PlaceHolder 3"/>
          <p:cNvSpPr>
            <a:spLocks noGrp="1"/>
          </p:cNvSpPr>
          <p:nvPr>
            <p:ph type="sldNum" idx="73"/>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047D4937-5820-48BA-A89D-5E9819616635}" type="slidenum">
              <a:rPr lang="fr-FR" sz="1200" b="0" strike="noStrike" spc="-1">
                <a:solidFill>
                  <a:srgbClr val="000000"/>
                </a:solidFill>
                <a:latin typeface="+mn-lt"/>
                <a:ea typeface="+mn-ea"/>
              </a:rPr>
              <a:t>36</a:t>
            </a:fld>
            <a:endParaRPr lang="fr-FR"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PlaceHolder 1"/>
          <p:cNvSpPr>
            <a:spLocks noGrp="1" noRot="1" noChangeAspect="1"/>
          </p:cNvSpPr>
          <p:nvPr>
            <p:ph type="sldImg"/>
          </p:nvPr>
        </p:nvSpPr>
        <p:spPr>
          <a:xfrm>
            <a:off x="942975" y="746125"/>
            <a:ext cx="4970463" cy="3729038"/>
          </a:xfrm>
          <a:prstGeom prst="rect">
            <a:avLst/>
          </a:prstGeom>
          <a:ln w="0">
            <a:noFill/>
          </a:ln>
        </p:spPr>
      </p:sp>
      <p:sp>
        <p:nvSpPr>
          <p:cNvPr id="763"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37. Quelques chiffres sur la consommation de protéines animales (comparaison avec consommation </a:t>
            </a:r>
            <a:r>
              <a:rPr lang="fr-FR" sz="1200" b="0" strike="noStrike" spc="-1" dirty="0" err="1">
                <a:solidFill>
                  <a:srgbClr val="000000"/>
                </a:solidFill>
                <a:latin typeface="+mn-lt"/>
                <a:ea typeface="+mn-ea"/>
              </a:rPr>
              <a:t>prot</a:t>
            </a:r>
            <a:r>
              <a:rPr lang="fr-FR" sz="1200" b="0" strike="noStrike" spc="-1" dirty="0">
                <a:solidFill>
                  <a:srgbClr val="000000"/>
                </a:solidFill>
                <a:latin typeface="+mn-lt"/>
                <a:ea typeface="+mn-ea"/>
              </a:rPr>
              <a:t>. Végétales).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Aspects qualitatifs et quantitatifs.</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Viande et santé.</a:t>
            </a:r>
            <a:endParaRPr lang="fr-FR" sz="1200" b="0" strike="noStrike" spc="-1" dirty="0">
              <a:latin typeface="Arial"/>
            </a:endParaRPr>
          </a:p>
        </p:txBody>
      </p:sp>
      <p:sp>
        <p:nvSpPr>
          <p:cNvPr id="764" name="PlaceHolder 3"/>
          <p:cNvSpPr>
            <a:spLocks noGrp="1"/>
          </p:cNvSpPr>
          <p:nvPr>
            <p:ph type="sldNum" idx="74"/>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C3AF9141-0199-47D8-8299-E600B5CDBE2E}" type="slidenum">
              <a:rPr lang="fr-FR" sz="1200" b="0" strike="noStrike" spc="-1">
                <a:solidFill>
                  <a:srgbClr val="000000"/>
                </a:solidFill>
                <a:latin typeface="+mn-lt"/>
                <a:ea typeface="+mn-ea"/>
              </a:rPr>
              <a:t>37</a:t>
            </a:fld>
            <a:endParaRPr lang="fr-FR" sz="12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PlaceHolder 1"/>
          <p:cNvSpPr>
            <a:spLocks noGrp="1" noRot="1" noChangeAspect="1"/>
          </p:cNvSpPr>
          <p:nvPr>
            <p:ph type="sldImg"/>
          </p:nvPr>
        </p:nvSpPr>
        <p:spPr>
          <a:xfrm>
            <a:off x="942975" y="746125"/>
            <a:ext cx="4970463" cy="3729038"/>
          </a:xfrm>
          <a:prstGeom prst="rect">
            <a:avLst/>
          </a:prstGeom>
          <a:ln w="0">
            <a:noFill/>
          </a:ln>
        </p:spPr>
      </p:sp>
      <p:sp>
        <p:nvSpPr>
          <p:cNvPr id="766"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38.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débats concernent plus spécifiques</a:t>
            </a:r>
            <a:r>
              <a:rPr lang="fr-FR" sz="1200" b="0" strike="noStrike" spc="-1" dirty="0">
                <a:solidFill>
                  <a:srgbClr val="000000"/>
                </a:solidFill>
                <a:latin typeface="+mn-lt"/>
                <a:ea typeface="+mn-ea"/>
              </a:rPr>
              <a:t>: fourrures: une dizaine d’élevages de visons en France; foie gras. Production traditionnelle et…industrialisation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Actes douloureux </a:t>
            </a:r>
            <a:r>
              <a:rPr lang="fr-FR" sz="1200" b="0" strike="noStrike" spc="-1" dirty="0">
                <a:solidFill>
                  <a:srgbClr val="000000"/>
                </a:solidFill>
                <a:latin typeface="+mn-lt"/>
                <a:ea typeface="+mn-ea"/>
              </a:rPr>
              <a:t>induits par l’élevage intensif: castration, caudectomie, écornage, débecquage…</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pêche industrielle: </a:t>
            </a:r>
            <a:r>
              <a:rPr lang="fr-FR" sz="1200" b="0" strike="noStrike" spc="-1" dirty="0">
                <a:solidFill>
                  <a:srgbClr val="000000"/>
                </a:solidFill>
                <a:latin typeface="+mn-lt"/>
                <a:ea typeface="+mn-ea"/>
              </a:rPr>
              <a:t>méthodes ravageuses. Et question écologique fondamentale de l’épuisement des océans, de la disparition des espèces. Chasse à la baleine. Pratiques cruelles : ailerons de requins.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Santé: </a:t>
            </a:r>
            <a:r>
              <a:rPr lang="fr-FR" sz="1200" b="0" strike="noStrike" spc="-1" dirty="0">
                <a:solidFill>
                  <a:srgbClr val="000000"/>
                </a:solidFill>
                <a:latin typeface="+mn-lt"/>
                <a:ea typeface="+mn-ea"/>
              </a:rPr>
              <a:t>ces remises en cause de l’alimentation aussi dictées par des considérations de santé. L’occident consomme maintenant vraisemblablement trop de viande. </a:t>
            </a:r>
            <a:endParaRPr lang="fr-FR" sz="1200" b="0" strike="noStrike" spc="-1" dirty="0">
              <a:latin typeface="Arial"/>
            </a:endParaRPr>
          </a:p>
          <a:p>
            <a:pPr marL="216000" indent="-216000">
              <a:lnSpc>
                <a:spcPct val="100000"/>
              </a:lnSpc>
              <a:buNone/>
              <a:tabLst>
                <a:tab pos="0" algn="l"/>
              </a:tabLst>
            </a:pPr>
            <a:r>
              <a:rPr lang="fr-FR" sz="2000" b="1" strike="noStrike" spc="-1" dirty="0">
                <a:latin typeface="+mn-lt"/>
                <a:ea typeface="+mn-ea"/>
              </a:rPr>
              <a:t>Remises en cause environnementales</a:t>
            </a:r>
            <a:r>
              <a:rPr lang="fr-FR" sz="2000" b="0" strike="noStrike" spc="-1" dirty="0">
                <a:latin typeface="+mn-lt"/>
                <a:ea typeface="+mn-ea"/>
              </a:rPr>
              <a:t>. L’élevage occupe-t-il trop d’espace? Consomme-t-il trop de ressources (la question de l’eau, la question du rendement énergétique et protéinique)? Emet-il trop de rejets nuisibles à l’environnement? On pense aux gaz à effet de serre.  Réponses pas aussi simplistes ... Tenir compte des prairies (en France 11,5 millions ha de prairies permanentes, près de 3 millions d’hectares de prairies temporaires) et de leur irremplaçable valorisation par les ruminants. </a:t>
            </a:r>
            <a:endParaRPr lang="fr-FR" sz="2000" b="0" strike="noStrike" spc="-1" dirty="0">
              <a:latin typeface="Arial"/>
            </a:endParaRPr>
          </a:p>
          <a:p>
            <a:pPr marL="216000" indent="-216000">
              <a:lnSpc>
                <a:spcPct val="100000"/>
              </a:lnSpc>
              <a:buNone/>
              <a:tabLst>
                <a:tab pos="0" algn="l"/>
              </a:tabLst>
            </a:pPr>
            <a:r>
              <a:rPr lang="fr-FR" sz="2000" b="1" strike="noStrike" spc="-1" dirty="0">
                <a:latin typeface="+mn-lt"/>
                <a:ea typeface="+mn-ea"/>
              </a:rPr>
              <a:t>Est critiquée  aujourd’hui l’utilisation de substances chimiques, d’antibiotiques (en élevages mais aussi en productions végétales)</a:t>
            </a:r>
            <a:r>
              <a:rPr lang="fr-FR" sz="2000" b="0" strike="noStrike" spc="-1" dirty="0">
                <a:latin typeface="+mn-lt"/>
                <a:ea typeface="+mn-ea"/>
              </a:rPr>
              <a:t>. Abeilles, apiculture  et emploi des insecticides, notamment des néonicotinoïdes. En trente ans la biomasse des insectes a diminué de 75%.</a:t>
            </a:r>
            <a:endParaRPr lang="fr-FR" sz="2000" b="0" strike="noStrike" spc="-1" dirty="0">
              <a:latin typeface="Arial"/>
            </a:endParaRPr>
          </a:p>
          <a:p>
            <a:pPr marL="216000" indent="-216000">
              <a:lnSpc>
                <a:spcPct val="100000"/>
              </a:lnSpc>
              <a:buNone/>
              <a:tabLst>
                <a:tab pos="0" algn="l"/>
              </a:tabLst>
            </a:pPr>
            <a:r>
              <a:rPr lang="fr-FR" sz="2000" b="1" strike="noStrike" spc="-1" dirty="0">
                <a:latin typeface="+mn-lt"/>
                <a:ea typeface="+mn-ea"/>
              </a:rPr>
              <a:t>Trois groupes de causes de contestation de l’élevage: </a:t>
            </a:r>
            <a:r>
              <a:rPr lang="fr-FR" sz="2000" b="0" strike="noStrike" spc="-1" dirty="0">
                <a:latin typeface="+mn-lt"/>
                <a:ea typeface="+mn-ea"/>
              </a:rPr>
              <a:t>BEA, santé humaine et environnement.</a:t>
            </a:r>
            <a:endParaRPr lang="fr-FR" sz="2000" b="0" strike="noStrike" spc="-1" dirty="0">
              <a:latin typeface="Arial"/>
            </a:endParaRPr>
          </a:p>
        </p:txBody>
      </p:sp>
      <p:sp>
        <p:nvSpPr>
          <p:cNvPr id="767" name="PlaceHolder 3"/>
          <p:cNvSpPr>
            <a:spLocks noGrp="1"/>
          </p:cNvSpPr>
          <p:nvPr>
            <p:ph type="sldNum" idx="75"/>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B3057123-2DE6-4570-8892-7AB00D152CEE}" type="slidenum">
              <a:rPr lang="fr-FR" sz="1200" b="0" strike="noStrike" spc="-1">
                <a:solidFill>
                  <a:srgbClr val="000000"/>
                </a:solidFill>
                <a:latin typeface="+mn-lt"/>
                <a:ea typeface="+mn-ea"/>
              </a:rPr>
              <a:t>38</a:t>
            </a:fld>
            <a:endParaRPr lang="fr-FR" sz="1200" b="0" strike="noStrike" spc="-1">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PlaceHolder 1"/>
          <p:cNvSpPr>
            <a:spLocks noGrp="1" noRot="1" noChangeAspect="1"/>
          </p:cNvSpPr>
          <p:nvPr>
            <p:ph type="sldImg"/>
          </p:nvPr>
        </p:nvSpPr>
        <p:spPr>
          <a:xfrm>
            <a:off x="942975" y="746125"/>
            <a:ext cx="4970463" cy="3729038"/>
          </a:xfrm>
          <a:prstGeom prst="rect">
            <a:avLst/>
          </a:prstGeom>
          <a:ln w="0">
            <a:noFill/>
          </a:ln>
        </p:spPr>
      </p:sp>
      <p:sp>
        <p:nvSpPr>
          <p:cNvPr id="769"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39.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Caractère global des remises en cause: </a:t>
            </a:r>
            <a:r>
              <a:rPr lang="fr-FR" sz="1200" b="0" strike="noStrike" spc="-1" dirty="0">
                <a:solidFill>
                  <a:srgbClr val="000000"/>
                </a:solidFill>
                <a:latin typeface="+mn-lt"/>
                <a:ea typeface="+mn-ea"/>
              </a:rPr>
              <a:t>environnement /nature/planète. Débats protection animale et BEA et débats écologiques (réchauffement climatique) et débats santé (nutrition-alimentation). </a:t>
            </a:r>
            <a:r>
              <a:rPr lang="fr-FR" sz="1200" b="1" strike="noStrike" spc="-1" dirty="0">
                <a:solidFill>
                  <a:srgbClr val="000000"/>
                </a:solidFill>
                <a:latin typeface="+mn-lt"/>
                <a:ea typeface="+mn-ea"/>
              </a:rPr>
              <a:t> 	Tout petit nombre d’espèces domestiquées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développement considérable </a:t>
            </a:r>
            <a:r>
              <a:rPr lang="fr-FR" sz="1200" b="0" strike="noStrike" spc="-1" dirty="0">
                <a:solidFill>
                  <a:srgbClr val="000000"/>
                </a:solidFill>
                <a:latin typeface="+mn-lt"/>
                <a:ea typeface="+mn-ea"/>
              </a:rPr>
              <a:t>. Même s’il les maltraite souvent, il les protège a minima comme des biens. 	</a:t>
            </a:r>
            <a:r>
              <a:rPr lang="fr-FR" sz="1200" b="1" strike="noStrike" spc="-1" dirty="0">
                <a:solidFill>
                  <a:srgbClr val="000000"/>
                </a:solidFill>
                <a:latin typeface="+mn-lt"/>
                <a:ea typeface="+mn-ea"/>
              </a:rPr>
              <a:t>Différent pour la faune sauvage </a:t>
            </a:r>
            <a:r>
              <a:rPr lang="fr-FR" sz="1200" b="0" strike="noStrike" spc="-1" dirty="0">
                <a:solidFill>
                  <a:srgbClr val="000000"/>
                </a:solidFill>
                <a:latin typeface="+mn-lt"/>
                <a:ea typeface="+mn-ea"/>
              </a:rPr>
              <a:t>(</a:t>
            </a:r>
            <a:r>
              <a:rPr lang="fr-FR" sz="1200" b="0" strike="noStrike" spc="-1" dirty="0" err="1">
                <a:solidFill>
                  <a:srgbClr val="000000"/>
                </a:solidFill>
                <a:latin typeface="+mn-lt"/>
                <a:ea typeface="+mn-ea"/>
              </a:rPr>
              <a:t>res</a:t>
            </a:r>
            <a:r>
              <a:rPr lang="fr-FR" sz="1200" b="0" strike="noStrike" spc="-1" dirty="0">
                <a:solidFill>
                  <a:srgbClr val="000000"/>
                </a:solidFill>
                <a:latin typeface="+mn-lt"/>
                <a:ea typeface="+mn-ea"/>
              </a:rPr>
              <a:t> nullius):espace de vie de plus en plus réduit (déforestation, cultures, remembrement, destruction des habitats, etc…), vie empoisonnée par les pesticides, par le plastique (cas des baleines par exemple, de certains oiseaux…), maltraitée par les transports (sur terre les animaux écrasés, en mer les collisions avec les baleines)...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D’une part phénomène de disparition d’espèces, d’extinction massive (6</a:t>
            </a:r>
            <a:r>
              <a:rPr lang="fr-FR" sz="1200" b="1" strike="noStrike" spc="-1" baseline="30000" dirty="0">
                <a:solidFill>
                  <a:srgbClr val="000000"/>
                </a:solidFill>
                <a:latin typeface="+mn-lt"/>
                <a:ea typeface="+mn-ea"/>
              </a:rPr>
              <a:t>ème</a:t>
            </a:r>
            <a:r>
              <a:rPr lang="fr-FR" sz="1200" b="1" strike="noStrike" spc="-1" dirty="0">
                <a:solidFill>
                  <a:srgbClr val="000000"/>
                </a:solidFill>
                <a:latin typeface="+mn-lt"/>
                <a:ea typeface="+mn-ea"/>
              </a:rPr>
              <a:t> extinction) </a:t>
            </a:r>
            <a:r>
              <a:rPr lang="fr-FR" sz="1200" b="0" strike="noStrike" spc="-1" dirty="0">
                <a:solidFill>
                  <a:srgbClr val="000000"/>
                </a:solidFill>
                <a:latin typeface="+mn-lt"/>
                <a:ea typeface="+mn-ea"/>
              </a:rPr>
              <a:t>et d’autre part une réduction des populations à l’intérieur de certaines espèces (</a:t>
            </a:r>
            <a:r>
              <a:rPr lang="fr-FR" sz="1200" b="0" strike="noStrike" spc="-1" dirty="0" err="1">
                <a:solidFill>
                  <a:srgbClr val="000000"/>
                </a:solidFill>
                <a:latin typeface="+mn-lt"/>
                <a:ea typeface="+mn-ea"/>
              </a:rPr>
              <a:t>cf</a:t>
            </a:r>
            <a:r>
              <a:rPr lang="fr-FR" sz="1200" b="0" strike="noStrike" spc="-1" dirty="0">
                <a:solidFill>
                  <a:srgbClr val="000000"/>
                </a:solidFill>
                <a:latin typeface="+mn-lt"/>
                <a:ea typeface="+mn-ea"/>
              </a:rPr>
              <a:t> biomasse, les ratios du vivant). 	</a:t>
            </a:r>
            <a:r>
              <a:rPr lang="fr-FR" sz="1200" b="1" strike="noStrike" spc="-1" dirty="0">
                <a:solidFill>
                  <a:srgbClr val="000000"/>
                </a:solidFill>
                <a:latin typeface="+mn-lt"/>
                <a:ea typeface="+mn-ea"/>
              </a:rPr>
              <a:t>Biomasse des insectes</a:t>
            </a:r>
            <a:r>
              <a:rPr lang="fr-FR" sz="1200" b="0" strike="noStrike" spc="-1" dirty="0">
                <a:solidFill>
                  <a:srgbClr val="000000"/>
                </a:solidFill>
                <a:latin typeface="+mn-lt"/>
                <a:ea typeface="+mn-ea"/>
              </a:rPr>
              <a:t>: -30% en trente ans. </a:t>
            </a:r>
            <a:r>
              <a:rPr lang="fr-FR" sz="1200" b="1" strike="noStrike" spc="-1" dirty="0">
                <a:solidFill>
                  <a:srgbClr val="000000"/>
                </a:solidFill>
                <a:latin typeface="+mn-lt"/>
                <a:ea typeface="+mn-ea"/>
              </a:rPr>
              <a:t>Plus de la moitié des vertébrés ont disparu depuis 1970 </a:t>
            </a:r>
            <a:r>
              <a:rPr lang="fr-FR" sz="1200" b="0" strike="noStrike" spc="-1" dirty="0">
                <a:solidFill>
                  <a:srgbClr val="000000"/>
                </a:solidFill>
                <a:latin typeface="+mn-lt"/>
                <a:ea typeface="+mn-ea"/>
              </a:rPr>
              <a:t>(les 2/3 en 2020).</a:t>
            </a:r>
            <a:r>
              <a:rPr lang="fr-FR" sz="1200" b="1" strike="noStrike" spc="-1" dirty="0">
                <a:solidFill>
                  <a:srgbClr val="000000"/>
                </a:solidFill>
                <a:latin typeface="+mn-lt"/>
                <a:ea typeface="+mn-ea"/>
              </a:rPr>
              <a:t>Manchots royaux </a:t>
            </a:r>
            <a:r>
              <a:rPr lang="fr-FR" sz="1200" b="0" strike="noStrike" spc="-1" dirty="0">
                <a:solidFill>
                  <a:srgbClr val="000000"/>
                </a:solidFill>
                <a:latin typeface="+mn-lt"/>
                <a:ea typeface="+mn-ea"/>
              </a:rPr>
              <a:t>en antarctique: déclin à cause du réchauffement climatique.  </a:t>
            </a:r>
            <a:r>
              <a:rPr lang="fr-FR" sz="1200" b="1" strike="noStrike" spc="-1" dirty="0">
                <a:solidFill>
                  <a:srgbClr val="000000"/>
                </a:solidFill>
                <a:latin typeface="+mn-lt"/>
                <a:ea typeface="+mn-ea"/>
              </a:rPr>
              <a:t>Les éléphants</a:t>
            </a:r>
            <a:r>
              <a:rPr lang="fr-FR" sz="1200" b="0" strike="noStrike" spc="-1" dirty="0">
                <a:solidFill>
                  <a:srgbClr val="000000"/>
                </a:solidFill>
                <a:latin typeface="+mn-lt"/>
                <a:ea typeface="+mn-ea"/>
              </a:rPr>
              <a:t>: 20 millions avant la colonisation, un million en 1970, 400 000 aujourd’hui. </a:t>
            </a:r>
            <a:r>
              <a:rPr lang="fr-FR" sz="1200" b="1" strike="noStrike" spc="-1" dirty="0">
                <a:solidFill>
                  <a:srgbClr val="000000"/>
                </a:solidFill>
                <a:latin typeface="+mn-lt"/>
                <a:ea typeface="+mn-ea"/>
              </a:rPr>
              <a:t>Rhinocéros: </a:t>
            </a:r>
            <a:r>
              <a:rPr lang="fr-FR" sz="1200" b="0" strike="noStrike" spc="-1" dirty="0">
                <a:solidFill>
                  <a:srgbClr val="000000"/>
                </a:solidFill>
                <a:latin typeface="+mn-lt"/>
                <a:ea typeface="+mn-ea"/>
              </a:rPr>
              <a:t>il en reste entre 25 et 30 000.  	</a:t>
            </a:r>
            <a:r>
              <a:rPr lang="fr-FR" sz="1200" b="1" strike="noStrike" spc="-1" dirty="0">
                <a:solidFill>
                  <a:srgbClr val="000000"/>
                </a:solidFill>
                <a:latin typeface="+mn-lt"/>
                <a:ea typeface="+mn-ea"/>
              </a:rPr>
              <a:t>Espèces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envahissantes </a:t>
            </a:r>
            <a:r>
              <a:rPr lang="fr-FR" sz="1200" b="0" strike="noStrike" spc="-1" dirty="0">
                <a:solidFill>
                  <a:srgbClr val="000000"/>
                </a:solidFill>
                <a:latin typeface="+mn-lt"/>
                <a:ea typeface="+mn-ea"/>
              </a:rPr>
              <a:t>(gros crocodile d’Australie, python birman en Floride). </a:t>
            </a:r>
            <a:r>
              <a:rPr lang="fr-FR" sz="1200" b="1" strike="noStrike" spc="-1" dirty="0">
                <a:solidFill>
                  <a:srgbClr val="000000"/>
                </a:solidFill>
                <a:latin typeface="+mn-lt"/>
                <a:ea typeface="+mn-ea"/>
              </a:rPr>
              <a:t>Effondrement du vivant </a:t>
            </a:r>
            <a:r>
              <a:rPr lang="fr-FR" sz="1200" b="0" strike="noStrike" spc="-1" dirty="0">
                <a:solidFill>
                  <a:srgbClr val="000000"/>
                </a:solidFill>
                <a:latin typeface="+mn-lt"/>
                <a:ea typeface="+mn-ea"/>
              </a:rPr>
              <a:t>depuis 65 millions d’années (70% des espèces avaient disparu).</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L’homme a toujours été un véritable tueur en série </a:t>
            </a:r>
            <a:r>
              <a:rPr lang="fr-FR" sz="1200" b="0" strike="noStrike" spc="-1" dirty="0">
                <a:solidFill>
                  <a:srgbClr val="000000"/>
                </a:solidFill>
                <a:latin typeface="+mn-lt"/>
                <a:ea typeface="+mn-ea"/>
              </a:rPr>
              <a:t>des grands mammifères, avant même la révolution agricole.	</a:t>
            </a:r>
            <a:r>
              <a:rPr lang="fr-FR" sz="1200" b="1" strike="noStrike" spc="-1" dirty="0">
                <a:solidFill>
                  <a:srgbClr val="000000"/>
                </a:solidFill>
                <a:latin typeface="+mn-lt"/>
                <a:ea typeface="+mn-ea"/>
              </a:rPr>
              <a:t>La faune française </a:t>
            </a:r>
            <a:r>
              <a:rPr lang="fr-FR" sz="1200" b="0" strike="noStrike" spc="-1" dirty="0">
                <a:solidFill>
                  <a:srgbClr val="000000"/>
                </a:solidFill>
                <a:latin typeface="+mn-lt"/>
                <a:ea typeface="+mn-ea"/>
              </a:rPr>
              <a:t>voit son déclin s’accélérer.</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Coexistence des grands prédateurs</a:t>
            </a:r>
            <a:r>
              <a:rPr lang="fr-FR" sz="1200" b="0" strike="noStrike" spc="-1" dirty="0">
                <a:solidFill>
                  <a:srgbClr val="000000"/>
                </a:solidFill>
                <a:latin typeface="+mn-lt"/>
                <a:ea typeface="+mn-ea"/>
              </a:rPr>
              <a:t> (loup, ours) avec le pastoralisme ou l’élevage. Abordés de façon simpliste.</a:t>
            </a:r>
            <a:endParaRPr lang="fr-FR" sz="1200" b="0" strike="noStrike" spc="-1" dirty="0">
              <a:latin typeface="Arial"/>
            </a:endParaRPr>
          </a:p>
        </p:txBody>
      </p:sp>
      <p:sp>
        <p:nvSpPr>
          <p:cNvPr id="770" name="PlaceHolder 3"/>
          <p:cNvSpPr>
            <a:spLocks noGrp="1"/>
          </p:cNvSpPr>
          <p:nvPr>
            <p:ph type="sldNum" idx="76"/>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9EF88E85-85B4-4B41-8934-8C8F314F9AFA}" type="slidenum">
              <a:rPr lang="fr-FR" sz="1200" b="0" strike="noStrike" spc="-1">
                <a:solidFill>
                  <a:srgbClr val="000000"/>
                </a:solidFill>
                <a:latin typeface="+mn-lt"/>
                <a:ea typeface="+mn-ea"/>
              </a:rPr>
              <a:t>39</a:t>
            </a:fld>
            <a:endParaRPr lang="fr-FR"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PlaceHolder 1"/>
          <p:cNvSpPr>
            <a:spLocks noGrp="1" noRot="1" noChangeAspect="1"/>
          </p:cNvSpPr>
          <p:nvPr>
            <p:ph type="sldImg"/>
          </p:nvPr>
        </p:nvSpPr>
        <p:spPr>
          <a:xfrm>
            <a:off x="942975" y="746125"/>
            <a:ext cx="4970463" cy="3729038"/>
          </a:xfrm>
          <a:prstGeom prst="rect">
            <a:avLst/>
          </a:prstGeom>
          <a:ln w="0">
            <a:noFill/>
          </a:ln>
        </p:spPr>
      </p:sp>
      <p:sp>
        <p:nvSpPr>
          <p:cNvPr id="664"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Pour prendre de la hauteur et relativiser </a:t>
            </a:r>
            <a:r>
              <a:rPr lang="fr-FR" sz="1200" b="0" strike="noStrike" spc="-1" dirty="0">
                <a:solidFill>
                  <a:srgbClr val="000000"/>
                </a:solidFill>
                <a:latin typeface="+mn-lt"/>
                <a:ea typeface="+mn-ea"/>
              </a:rPr>
              <a:t>l’importance de certains débats,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Grand voyage dans le temps! 	Sensations fortes, accélérations fulgurantes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Big Bang </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terre </a:t>
            </a:r>
            <a:r>
              <a:rPr lang="fr-FR" sz="1200" b="0" strike="noStrike" spc="-1" dirty="0">
                <a:solidFill>
                  <a:srgbClr val="000000"/>
                </a:solidFill>
                <a:latin typeface="+mn-lt"/>
                <a:ea typeface="+mn-ea"/>
              </a:rPr>
              <a:t>il y a quatre milliards six cents millions d’années.	</a:t>
            </a:r>
            <a:r>
              <a:rPr lang="fr-FR" sz="1200" b="1" strike="noStrike" spc="-1" dirty="0">
                <a:solidFill>
                  <a:srgbClr val="000000"/>
                </a:solidFill>
                <a:latin typeface="+mn-lt"/>
                <a:ea typeface="+mn-ea"/>
              </a:rPr>
              <a:t>Apparition de la vie</a:t>
            </a:r>
            <a:r>
              <a:rPr lang="fr-FR" sz="1200" b="0" strike="noStrike" spc="-1" dirty="0">
                <a:solidFill>
                  <a:srgbClr val="000000"/>
                </a:solidFill>
                <a:latin typeface="+mn-lt"/>
                <a:ea typeface="+mn-ea"/>
              </a:rPr>
              <a:t>,  un demi-milliard plus tard  Cf Mme </a:t>
            </a:r>
            <a:r>
              <a:rPr lang="fr-FR" sz="1200" b="0" strike="noStrike" spc="-1" dirty="0" err="1">
                <a:solidFill>
                  <a:srgbClr val="000000"/>
                </a:solidFill>
                <a:latin typeface="+mn-lt"/>
                <a:ea typeface="+mn-ea"/>
              </a:rPr>
              <a:t>Suty</a:t>
            </a:r>
            <a:r>
              <a:rPr lang="fr-FR" sz="1200" b="0" strike="noStrike" spc="-1" dirty="0">
                <a:solidFill>
                  <a:srgbClr val="000000"/>
                </a:solidFill>
                <a:latin typeface="+mn-lt"/>
                <a:ea typeface="+mn-ea"/>
              </a:rPr>
              <a:t> (Inventivité des plantes). </a:t>
            </a:r>
            <a:r>
              <a:rPr lang="fr-FR" sz="1200" b="1" strike="noStrike" spc="-1" dirty="0">
                <a:solidFill>
                  <a:srgbClr val="000000"/>
                </a:solidFill>
                <a:latin typeface="+mn-lt"/>
                <a:ea typeface="+mn-ea"/>
              </a:rPr>
              <a:t>3,8 à 4</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premiers milliards d’années de la vie: dans l’eau! </a:t>
            </a:r>
            <a:r>
              <a:rPr lang="fr-FR" sz="1200" b="0" strike="noStrike" spc="-1" dirty="0">
                <a:solidFill>
                  <a:srgbClr val="000000"/>
                </a:solidFill>
                <a:latin typeface="+mn-lt"/>
                <a:ea typeface="+mn-ea"/>
              </a:rPr>
              <a:t> Sur la terre ferme tout n’est que minéral.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Vie d’abord fruste - </a:t>
            </a:r>
            <a:r>
              <a:rPr lang="fr-FR" sz="1200" b="1" strike="noStrike" spc="-1" dirty="0" err="1">
                <a:solidFill>
                  <a:srgbClr val="000000"/>
                </a:solidFill>
                <a:latin typeface="+mn-lt"/>
                <a:ea typeface="+mn-ea"/>
              </a:rPr>
              <a:t>Etres</a:t>
            </a:r>
            <a:r>
              <a:rPr lang="fr-FR" sz="1200" b="1" strike="noStrike" spc="-1" dirty="0">
                <a:solidFill>
                  <a:srgbClr val="000000"/>
                </a:solidFill>
                <a:latin typeface="+mn-lt"/>
                <a:ea typeface="+mn-ea"/>
              </a:rPr>
              <a:t> microscopiques</a:t>
            </a:r>
            <a:r>
              <a:rPr lang="fr-FR" sz="1200" b="0" strike="noStrike" spc="-1" dirty="0">
                <a:solidFill>
                  <a:srgbClr val="000000"/>
                </a:solidFill>
                <a:latin typeface="+mn-lt"/>
                <a:ea typeface="+mn-ea"/>
              </a:rPr>
              <a:t>, ni végétaux ni animaux,</a:t>
            </a:r>
            <a:r>
              <a:rPr lang="fr-FR" sz="1200" b="1" strike="noStrike" spc="-1" dirty="0">
                <a:solidFill>
                  <a:srgbClr val="000000"/>
                </a:solidFill>
                <a:latin typeface="+mn-lt"/>
                <a:ea typeface="+mn-ea"/>
              </a:rPr>
              <a:t> unicellulaires </a:t>
            </a:r>
            <a:r>
              <a:rPr lang="fr-FR" sz="1200" b="0" strike="noStrike" spc="-1" dirty="0">
                <a:solidFill>
                  <a:srgbClr val="000000"/>
                </a:solidFill>
                <a:latin typeface="+mn-lt"/>
                <a:ea typeface="+mn-ea"/>
              </a:rPr>
              <a:t>évidemment, sans noyau d’abord (ils sont des </a:t>
            </a:r>
            <a:r>
              <a:rPr lang="fr-FR" sz="1200" b="1" strike="noStrike" spc="-1" dirty="0">
                <a:solidFill>
                  <a:srgbClr val="000000"/>
                </a:solidFill>
                <a:latin typeface="+mn-lt"/>
                <a:ea typeface="+mn-ea"/>
              </a:rPr>
              <a:t>procaryotes</a:t>
            </a:r>
            <a:r>
              <a:rPr lang="fr-FR" sz="1200" b="0" strike="noStrike" spc="-1" dirty="0">
                <a:solidFill>
                  <a:srgbClr val="000000"/>
                </a:solidFill>
                <a:latin typeface="+mn-lt"/>
                <a:ea typeface="+mn-ea"/>
              </a:rPr>
              <a:t>, comme les bactéries).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Puis les êtres eucaryotes possédant un ADN au sein d’un noyau cellulaire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Il y a environ un demi-milliard d’années</a:t>
            </a:r>
            <a:r>
              <a:rPr lang="fr-FR" sz="1200" b="0" strike="noStrike" spc="-1" dirty="0">
                <a:solidFill>
                  <a:srgbClr val="000000"/>
                </a:solidFill>
                <a:latin typeface="+mn-lt"/>
                <a:ea typeface="+mn-ea"/>
              </a:rPr>
              <a:t>,  vie terrestre aérienne 	</a:t>
            </a:r>
            <a:r>
              <a:rPr lang="fr-FR" sz="1200" b="1" strike="noStrike" spc="-1" dirty="0">
                <a:solidFill>
                  <a:srgbClr val="000000"/>
                </a:solidFill>
                <a:latin typeface="+mn-lt"/>
                <a:ea typeface="+mn-ea"/>
              </a:rPr>
              <a:t>Premiers animaux terrestres il y a 400 millions d’années</a:t>
            </a:r>
            <a:endParaRPr lang="fr-FR" sz="1200" b="0" strike="noStrike" spc="-1" dirty="0">
              <a:latin typeface="Arial"/>
            </a:endParaRPr>
          </a:p>
        </p:txBody>
      </p:sp>
      <p:sp>
        <p:nvSpPr>
          <p:cNvPr id="665" name="PlaceHolder 3"/>
          <p:cNvSpPr>
            <a:spLocks noGrp="1"/>
          </p:cNvSpPr>
          <p:nvPr>
            <p:ph type="sldNum" idx="41"/>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76B08D38-2CE4-4EEF-8047-90A8C18950FF}" type="slidenum">
              <a:rPr lang="fr-FR" sz="1200" b="0" strike="noStrike" spc="-1">
                <a:solidFill>
                  <a:srgbClr val="000000"/>
                </a:solidFill>
                <a:latin typeface="+mn-lt"/>
                <a:ea typeface="+mn-ea"/>
              </a:rPr>
              <a:t>4</a:t>
            </a:fld>
            <a:endParaRPr lang="fr-FR" sz="1200" b="0" strike="noStrike" spc="-1">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PlaceHolder 1"/>
          <p:cNvSpPr>
            <a:spLocks noGrp="1" noRot="1" noChangeAspect="1"/>
          </p:cNvSpPr>
          <p:nvPr>
            <p:ph type="sldImg"/>
          </p:nvPr>
        </p:nvSpPr>
        <p:spPr>
          <a:xfrm>
            <a:off x="942975" y="746125"/>
            <a:ext cx="4970463" cy="3729038"/>
          </a:xfrm>
          <a:prstGeom prst="rect">
            <a:avLst/>
          </a:prstGeom>
          <a:ln w="0">
            <a:noFill/>
          </a:ln>
        </p:spPr>
      </p:sp>
      <p:sp>
        <p:nvSpPr>
          <p:cNvPr id="772"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40.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ratios du monde vivant</a:t>
            </a:r>
            <a:r>
              <a:rPr lang="fr-FR" sz="1200" b="0" strike="noStrike" spc="-1" dirty="0">
                <a:solidFill>
                  <a:srgbClr val="000000"/>
                </a:solidFill>
                <a:latin typeface="+mn-lt"/>
                <a:ea typeface="+mn-ea"/>
              </a:rPr>
              <a:t> : il s’agit de la répartition globale de la biomasse au sein de la biosphère. Les études ont commencé dans les années 70. De récentes publications (2018) permettent une vision déjà plus affinée , même si des études complémentaires sont encore nécessaires.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biomasse totale </a:t>
            </a:r>
            <a:r>
              <a:rPr lang="fr-FR" sz="1200" b="0" strike="noStrike" spc="-1" dirty="0">
                <a:solidFill>
                  <a:srgbClr val="000000"/>
                </a:solidFill>
                <a:latin typeface="+mn-lt"/>
                <a:ea typeface="+mn-ea"/>
              </a:rPr>
              <a:t>serait de 550 gigatonnes de carbone.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flore représente 82% de la biomasse totale. Les bactéries représentent 13% de la biomasse. </a:t>
            </a:r>
            <a:r>
              <a:rPr lang="fr-FR" sz="1200" b="1" strike="noStrike" spc="-1" dirty="0">
                <a:solidFill>
                  <a:srgbClr val="000000"/>
                </a:solidFill>
                <a:latin typeface="+mn-lt"/>
                <a:ea typeface="+mn-ea"/>
              </a:rPr>
              <a:t>Les animaux ne représentent que 0,4% de la biomasse totale.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majeure partie de la biomasse terrestre se trouve sur terre (2/3?), 1% seulement se trouve dans les océans (dont 70% de micro-organismes, les 30% restants étant composés d’arthropodes et de poissons pour l’essentiel)…et une part moindre mais importante (1/3?) se trouve sous la surface de la terre!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paysages terrestres sont dominés par les végétaux, les paysages marins sont dominés par les animaux.</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animaux: 2,4 GT C en tout, dont 1GT C d’arthropodes.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masse des humains  n’est que le dix millième de la biomasse totale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seulement 2,5% de la biomasse animale, </a:t>
            </a:r>
            <a:r>
              <a:rPr lang="fr-FR" sz="1200" b="0" strike="noStrike" spc="-1" dirty="0">
                <a:solidFill>
                  <a:srgbClr val="000000"/>
                </a:solidFill>
                <a:latin typeface="+mn-lt"/>
                <a:ea typeface="+mn-ea"/>
              </a:rPr>
              <a:t>dépassée  (tout en étant du même ordre de grandeur) par la biomasse des animaux domestiques (</a:t>
            </a:r>
            <a:r>
              <a:rPr lang="fr-FR" sz="1200" b="1" strike="noStrike" spc="-1" dirty="0">
                <a:solidFill>
                  <a:srgbClr val="000000"/>
                </a:solidFill>
                <a:latin typeface="+mn-lt"/>
                <a:ea typeface="+mn-ea"/>
              </a:rPr>
              <a:t>4% de la biomasse animale).Une seule espèce de krill antarctique, </a:t>
            </a:r>
            <a:r>
              <a:rPr lang="fr-FR" sz="1200" b="1" strike="noStrike" spc="-1" dirty="0" err="1">
                <a:solidFill>
                  <a:srgbClr val="000000"/>
                </a:solidFill>
                <a:latin typeface="+mn-lt"/>
                <a:ea typeface="+mn-ea"/>
              </a:rPr>
              <a:t>Euphasia</a:t>
            </a:r>
            <a:r>
              <a:rPr lang="fr-FR" sz="1200" b="1" strike="noStrike" spc="-1" dirty="0">
                <a:solidFill>
                  <a:srgbClr val="000000"/>
                </a:solidFill>
                <a:latin typeface="+mn-lt"/>
                <a:ea typeface="+mn-ea"/>
              </a:rPr>
              <a:t> </a:t>
            </a:r>
            <a:r>
              <a:rPr lang="fr-FR" sz="1200" b="1" strike="noStrike" spc="-1" dirty="0" err="1">
                <a:solidFill>
                  <a:srgbClr val="000000"/>
                </a:solidFill>
                <a:latin typeface="+mn-lt"/>
                <a:ea typeface="+mn-ea"/>
              </a:rPr>
              <a:t>superba</a:t>
            </a:r>
            <a:r>
              <a:rPr lang="fr-FR" sz="1200" b="1" strike="noStrike" spc="-1" dirty="0">
                <a:solidFill>
                  <a:srgbClr val="000000"/>
                </a:solidFill>
                <a:latin typeface="+mn-lt"/>
                <a:ea typeface="+mn-ea"/>
              </a:rPr>
              <a:t>, contribue autant à la biomasse globale que l’espèce humaine ou le bétail</a:t>
            </a:r>
            <a:r>
              <a:rPr lang="fr-FR" sz="1200" b="0" strike="noStrike" spc="-1" dirty="0">
                <a:solidFill>
                  <a:srgbClr val="000000"/>
                </a:solidFill>
                <a:latin typeface="+mn-lt"/>
                <a:ea typeface="+mn-ea"/>
              </a:rPr>
              <a:t>! Même chose pour les termites.</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nématodes surpassent toutes les autres espèces animales en termes de nombre d’individus mais ne représentent que 1% de la biomasse totale.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73" name="PlaceHolder 3"/>
          <p:cNvSpPr>
            <a:spLocks noGrp="1"/>
          </p:cNvSpPr>
          <p:nvPr>
            <p:ph type="sldNum" idx="77"/>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EFF1DEA5-38F5-468E-A8C0-01BAB3F2A89D}" type="slidenum">
              <a:rPr lang="fr-FR" sz="1200" b="0" strike="noStrike" spc="-1">
                <a:solidFill>
                  <a:srgbClr val="000000"/>
                </a:solidFill>
                <a:latin typeface="+mn-lt"/>
                <a:ea typeface="+mn-ea"/>
              </a:rPr>
              <a:t>40</a:t>
            </a:fld>
            <a:endParaRPr lang="fr-FR" sz="1200" b="0" strike="noStrike" spc="-1">
              <a:latin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942975" y="746125"/>
            <a:ext cx="4970463" cy="3729038"/>
          </a:xfrm>
          <a:prstGeom prst="rect">
            <a:avLst/>
          </a:prstGeom>
          <a:ln w="0">
            <a:noFill/>
          </a:ln>
        </p:spPr>
      </p:sp>
      <p:sp>
        <p:nvSpPr>
          <p:cNvPr id="775"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2000" b="0" strike="noStrike" spc="-1" dirty="0">
                <a:latin typeface="Arial"/>
              </a:rPr>
              <a:t>41.</a:t>
            </a:r>
          </a:p>
          <a:p>
            <a:pPr marL="216000" indent="-216000">
              <a:lnSpc>
                <a:spcPct val="100000"/>
              </a:lnSpc>
              <a:buNone/>
              <a:tabLst>
                <a:tab pos="0" algn="l"/>
              </a:tabLst>
            </a:pPr>
            <a:endParaRPr lang="fr-FR" sz="20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 noter quand même que 70% des oiseaux sur terre sont des volailles d’élevage</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76" name="PlaceHolder 3"/>
          <p:cNvSpPr>
            <a:spLocks noGrp="1"/>
          </p:cNvSpPr>
          <p:nvPr>
            <p:ph type="sldNum" idx="78"/>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16A3E9E6-E00C-49D4-961D-4E54EFD48679}" type="slidenum">
              <a:rPr lang="fr-FR" sz="1200" b="0" strike="noStrike" spc="-1">
                <a:solidFill>
                  <a:srgbClr val="000000"/>
                </a:solidFill>
                <a:latin typeface="+mn-lt"/>
                <a:ea typeface="+mn-ea"/>
              </a:rPr>
              <a:t>41</a:t>
            </a:fld>
            <a:endParaRPr lang="fr-FR" sz="1200" b="0" strike="noStrike" spc="-1">
              <a:latin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942975" y="746125"/>
            <a:ext cx="4970463" cy="3729038"/>
          </a:xfrm>
          <a:prstGeom prst="rect">
            <a:avLst/>
          </a:prstGeom>
          <a:ln w="0">
            <a:noFill/>
          </a:ln>
        </p:spPr>
      </p:sp>
      <p:sp>
        <p:nvSpPr>
          <p:cNvPr id="778"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42.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Que seulement 4% des mammifères sont des animaux sauvages. Le bétail représente 60% des mammifères du monde, les êtres humains 36%.</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L’impact de l’homme sur les autres animaux: </a:t>
            </a:r>
            <a:r>
              <a:rPr lang="fr-FR" sz="1200" b="0" strike="noStrike" spc="-1" dirty="0">
                <a:solidFill>
                  <a:srgbClr val="000000"/>
                </a:solidFill>
                <a:latin typeface="+mn-lt"/>
                <a:ea typeface="+mn-ea"/>
              </a:rPr>
              <a:t>croissance relative de sa propre biomasse; l’activité humaine aurait entraîné une diminution de 0,1GT C de la biomasse totale des vertébrés = extraction par les pêcheries =biomasse des animaux domestiques;</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-il y a 100 000 ans, la biomasse des mammifères sauvages était de 0,04 GT C, a chuté de moitié entre -50 000 et – 3000 ans, elle n’est plus que de 0,007 GT C;</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79" name="PlaceHolder 3"/>
          <p:cNvSpPr>
            <a:spLocks noGrp="1"/>
          </p:cNvSpPr>
          <p:nvPr>
            <p:ph type="sldNum" idx="79"/>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34790880-7747-47EE-9623-93172D7FD241}" type="slidenum">
              <a:rPr lang="fr-FR" sz="1200" b="0" strike="noStrike" spc="-1">
                <a:solidFill>
                  <a:srgbClr val="000000"/>
                </a:solidFill>
                <a:latin typeface="+mn-lt"/>
                <a:ea typeface="+mn-ea"/>
              </a:rPr>
              <a:t>42</a:t>
            </a:fld>
            <a:endParaRPr lang="fr-FR" sz="1200" b="0" strike="noStrike" spc="-1">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942975" y="746125"/>
            <a:ext cx="4970463" cy="3729038"/>
          </a:xfrm>
          <a:prstGeom prst="rect">
            <a:avLst/>
          </a:prstGeom>
          <a:ln w="0">
            <a:noFill/>
          </a:ln>
        </p:spPr>
      </p:sp>
      <p:sp>
        <p:nvSpPr>
          <p:cNvPr id="781"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43.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Expérimentation animale:	</a:t>
            </a:r>
            <a:r>
              <a:rPr lang="fr-FR" sz="1200" b="0" strike="noStrike" spc="-1" dirty="0">
                <a:solidFill>
                  <a:srgbClr val="000000"/>
                </a:solidFill>
                <a:latin typeface="+mn-lt"/>
                <a:ea typeface="+mn-ea"/>
              </a:rPr>
              <a:t>souris 60%, poissons 16%, rats 9%, lapins 6%, Oiseaux 4%.....porc 0,6%, ruminants 0,5%, carnivores 0,3%, primates 0,2%.</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Répartition de la recherche: fondamentale 43%, médicale 26%, pharmaceutique 25%  </a:t>
            </a:r>
            <a:r>
              <a:rPr lang="fr-FR" sz="1200" b="1" strike="noStrike" spc="-1" dirty="0">
                <a:solidFill>
                  <a:srgbClr val="000000"/>
                </a:solidFill>
                <a:latin typeface="+mn-lt"/>
                <a:ea typeface="+mn-ea"/>
              </a:rPr>
              <a:t>UK et France, même chiffre en 2010: 2,2 millions d’animaux utilisés.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chasse: </a:t>
            </a:r>
            <a:r>
              <a:rPr lang="fr-FR" sz="1200" b="0" strike="noStrike" spc="-1" dirty="0">
                <a:solidFill>
                  <a:srgbClr val="000000"/>
                </a:solidFill>
                <a:latin typeface="+mn-lt"/>
                <a:ea typeface="+mn-ea"/>
              </a:rPr>
              <a:t>activité naturelle (chasseur-cueilleur) Agriculture et élevage ont réduit sa nécessité. Remise en cause ancienne, vieux débats. Interdit du judaïsme. De nombreux grecs anciens l’ont combattue. Chasse interdite dans certains pays. Contestation: chasse de loisirs et pratiques cruelles.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Pour la pêche: </a:t>
            </a:r>
            <a:r>
              <a:rPr lang="fr-FR" sz="1200" b="0" strike="noStrike" spc="-1" dirty="0">
                <a:solidFill>
                  <a:srgbClr val="000000"/>
                </a:solidFill>
                <a:latin typeface="+mn-lt"/>
                <a:ea typeface="+mn-ea"/>
              </a:rPr>
              <a:t>contestation, plus récente, de la pêche de loisirs.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Autres contestations: utilisation des animaux dans les divertissements de l’homme </a:t>
            </a:r>
            <a:r>
              <a:rPr lang="fr-FR" sz="1200" b="0" strike="noStrike" spc="-1" dirty="0">
                <a:solidFill>
                  <a:srgbClr val="000000"/>
                </a:solidFill>
                <a:latin typeface="+mn-lt"/>
                <a:ea typeface="+mn-ea"/>
              </a:rPr>
              <a:t>: corrida notamment mais aussi combats de coq (les tirs au pigeon sont interdits depuis longtemps), etc…  Tradition?  </a:t>
            </a:r>
            <a:r>
              <a:rPr lang="fr-FR" sz="1200" b="1" strike="noStrike" spc="-1" dirty="0">
                <a:solidFill>
                  <a:srgbClr val="000000"/>
                </a:solidFill>
                <a:latin typeface="+mn-lt"/>
                <a:ea typeface="+mn-ea"/>
              </a:rPr>
              <a:t>Jeux du cirque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Les delphinariums</a:t>
            </a:r>
            <a:r>
              <a:rPr lang="fr-FR" sz="1200" b="0" strike="noStrike" spc="-1" dirty="0">
                <a:solidFill>
                  <a:srgbClr val="000000"/>
                </a:solidFill>
                <a:latin typeface="+mn-lt"/>
                <a:ea typeface="+mn-ea"/>
              </a:rPr>
              <a:t>.</a:t>
            </a:r>
            <a:r>
              <a:rPr lang="fr-FR" sz="1200" b="1" strike="noStrike" spc="-1" dirty="0">
                <a:solidFill>
                  <a:srgbClr val="000000"/>
                </a:solidFill>
                <a:latin typeface="+mn-lt"/>
                <a:ea typeface="+mn-ea"/>
              </a:rPr>
              <a:t> Parcs zoologiques</a:t>
            </a:r>
            <a:r>
              <a:rPr lang="fr-FR" sz="1200" b="0" strike="noStrike" spc="-1" dirty="0">
                <a:solidFill>
                  <a:srgbClr val="000000"/>
                </a:solidFill>
                <a:latin typeface="+mn-lt"/>
                <a:ea typeface="+mn-ea"/>
              </a:rPr>
              <a:t>.	Les sports équestres aussi, en particulier ceux d’endurance.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végans ont souvent un </a:t>
            </a:r>
            <a:r>
              <a:rPr lang="fr-FR" sz="1200" b="1" strike="noStrike" spc="-1" dirty="0">
                <a:solidFill>
                  <a:srgbClr val="000000"/>
                </a:solidFill>
                <a:latin typeface="+mn-lt"/>
                <a:ea typeface="+mn-ea"/>
              </a:rPr>
              <a:t>animal de compagnie</a:t>
            </a:r>
            <a:r>
              <a:rPr lang="fr-FR" sz="1200" b="0" strike="noStrike" spc="-1" dirty="0">
                <a:solidFill>
                  <a:srgbClr val="000000"/>
                </a:solidFill>
                <a:latin typeface="+mn-lt"/>
                <a:ea typeface="+mn-ea"/>
              </a:rPr>
              <a:t>, point de départ de leur affection pour l’animal et du refus de sa mort provoquée par l’homme. La critique n’épargne pas l’animal de compagnie. Elle se fait jour du reste. Questions multiples : les mutilations, les abandons, les hyper-types, la méconnaissance éthologique de l’animal, la maltraitance, les animaux dangereux, les chiens d’aveugles, l’animal-prothèse, la question des NAC…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médiation animale peut être une approche respectueuse de l’animal.</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Nouveau! Sensibilité et même intelligence végétale</a:t>
            </a:r>
            <a:r>
              <a:rPr lang="fr-FR" sz="1200" b="0" strike="noStrike" spc="-1" dirty="0">
                <a:solidFill>
                  <a:srgbClr val="000000"/>
                </a:solidFill>
                <a:latin typeface="+mn-lt"/>
                <a:ea typeface="+mn-ea"/>
              </a:rPr>
              <a: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782" name="PlaceHolder 3"/>
          <p:cNvSpPr>
            <a:spLocks noGrp="1"/>
          </p:cNvSpPr>
          <p:nvPr>
            <p:ph type="sldNum" idx="80"/>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237DE375-D94C-46BA-A471-B32DF2BEC953}" type="slidenum">
              <a:rPr lang="fr-FR" sz="1200" b="0" strike="noStrike" spc="-1">
                <a:solidFill>
                  <a:srgbClr val="000000"/>
                </a:solidFill>
                <a:latin typeface="+mn-lt"/>
                <a:ea typeface="+mn-ea"/>
              </a:rPr>
              <a:t>43</a:t>
            </a:fld>
            <a:endParaRPr lang="fr-FR" sz="1200" b="0" strike="noStrike" spc="-1">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942975" y="746125"/>
            <a:ext cx="4970463" cy="3729038"/>
          </a:xfrm>
          <a:prstGeom prst="rect">
            <a:avLst/>
          </a:prstGeom>
          <a:ln w="0">
            <a:noFill/>
          </a:ln>
        </p:spPr>
      </p:sp>
      <p:sp>
        <p:nvSpPr>
          <p:cNvPr id="784"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44.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faune sauvage: proie de choix de la cybercriminalité</a:t>
            </a:r>
            <a:r>
              <a:rPr lang="fr-FR" sz="1200" b="0" strike="noStrike" spc="-1" dirty="0">
                <a:solidFill>
                  <a:srgbClr val="000000"/>
                </a:solidFill>
                <a:latin typeface="+mn-lt"/>
                <a:ea typeface="+mn-ea"/>
              </a:rPr>
              <a:t>. La mode des </a:t>
            </a:r>
            <a:r>
              <a:rPr lang="fr-FR" sz="1200" b="1" strike="noStrike" spc="-1" dirty="0">
                <a:solidFill>
                  <a:srgbClr val="000000"/>
                </a:solidFill>
                <a:latin typeface="+mn-lt"/>
                <a:ea typeface="+mn-ea"/>
              </a:rPr>
              <a:t>félins de compagnie </a:t>
            </a:r>
            <a:r>
              <a:rPr lang="fr-FR" sz="1200" b="0" strike="noStrike" spc="-1" dirty="0">
                <a:solidFill>
                  <a:srgbClr val="000000"/>
                </a:solidFill>
                <a:latin typeface="+mn-lt"/>
                <a:ea typeface="+mn-ea"/>
              </a:rPr>
              <a:t>tue les guépards. Les </a:t>
            </a:r>
            <a:r>
              <a:rPr lang="fr-FR" sz="1200" b="1" strike="noStrike" spc="-1" dirty="0">
                <a:solidFill>
                  <a:srgbClr val="000000"/>
                </a:solidFill>
                <a:latin typeface="+mn-lt"/>
                <a:ea typeface="+mn-ea"/>
              </a:rPr>
              <a:t>trafics d’ivoire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Eléphants</a:t>
            </a:r>
            <a:r>
              <a:rPr lang="fr-FR" sz="1200" b="0" strike="noStrike" spc="-1" dirty="0">
                <a:solidFill>
                  <a:srgbClr val="000000"/>
                </a:solidFill>
                <a:latin typeface="+mn-lt"/>
                <a:ea typeface="+mn-ea"/>
              </a:rPr>
              <a:t> arrachés à leur mère pour se retrouver dans des parcs zoologiques indignes ou plus souvent des cirques. </a:t>
            </a:r>
            <a:r>
              <a:rPr lang="fr-FR" sz="1200" b="1" strike="noStrike" spc="-1" dirty="0">
                <a:solidFill>
                  <a:srgbClr val="000000"/>
                </a:solidFill>
                <a:latin typeface="+mn-lt"/>
                <a:ea typeface="+mn-ea"/>
              </a:rPr>
              <a:t>Tigres et rhinocéros</a:t>
            </a:r>
            <a:r>
              <a:rPr lang="fr-FR" sz="1200" b="0" strike="noStrike" spc="-1" dirty="0">
                <a:solidFill>
                  <a:srgbClr val="000000"/>
                </a:solidFill>
                <a:latin typeface="+mn-lt"/>
                <a:ea typeface="+mn-ea"/>
              </a:rPr>
              <a:t>. Elevages de tigres en Chine!</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Bonne nouvelle: la population de gorilles des montagnes en Afrique du centre et de l’est remonte. Gardes lourdement armés.</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France est un pays de transit. Il existe par exemple un trafic de civelles entre la France et la Chine.       CITES, convention de Washington, 1973</a:t>
            </a:r>
            <a:endParaRPr lang="fr-FR" sz="1200" b="0" strike="noStrike" spc="-1" dirty="0">
              <a:latin typeface="Arial"/>
            </a:endParaRPr>
          </a:p>
        </p:txBody>
      </p:sp>
      <p:sp>
        <p:nvSpPr>
          <p:cNvPr id="785" name="PlaceHolder 3"/>
          <p:cNvSpPr>
            <a:spLocks noGrp="1"/>
          </p:cNvSpPr>
          <p:nvPr>
            <p:ph type="sldNum" idx="81"/>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FD1E7CCF-8DD1-42A8-BB08-AD258C3170D1}" type="slidenum">
              <a:rPr lang="fr-FR" sz="1200" b="0" strike="noStrike" spc="-1">
                <a:solidFill>
                  <a:srgbClr val="000000"/>
                </a:solidFill>
                <a:latin typeface="+mn-lt"/>
                <a:ea typeface="+mn-ea"/>
              </a:rPr>
              <a:t>44</a:t>
            </a:fld>
            <a:endParaRPr lang="fr-FR" sz="1200" b="0" strike="noStrike" spc="-1">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PlaceHolder 1"/>
          <p:cNvSpPr>
            <a:spLocks noGrp="1" noRot="1" noChangeAspect="1"/>
          </p:cNvSpPr>
          <p:nvPr>
            <p:ph type="sldImg"/>
          </p:nvPr>
        </p:nvSpPr>
        <p:spPr>
          <a:xfrm>
            <a:off x="942975" y="746125"/>
            <a:ext cx="4970463" cy="3729038"/>
          </a:xfrm>
          <a:prstGeom prst="rect">
            <a:avLst/>
          </a:prstGeom>
          <a:ln w="0">
            <a:noFill/>
          </a:ln>
        </p:spPr>
      </p:sp>
      <p:sp>
        <p:nvSpPr>
          <p:cNvPr id="787"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45.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Mobilisations associatives très nombreuses</a:t>
            </a:r>
            <a:r>
              <a:rPr lang="fr-FR" sz="1200" b="0" strike="noStrike" spc="-1" dirty="0">
                <a:solidFill>
                  <a:srgbClr val="000000"/>
                </a:solidFill>
                <a:latin typeface="+mn-lt"/>
                <a:ea typeface="+mn-ea"/>
              </a:rPr>
              <a:t>. 	L</a:t>
            </a:r>
            <a:r>
              <a:rPr lang="fr-FR" sz="1200" b="1" strike="noStrike" spc="-1" dirty="0">
                <a:solidFill>
                  <a:srgbClr val="000000"/>
                </a:solidFill>
                <a:latin typeface="+mn-lt"/>
                <a:ea typeface="+mn-ea"/>
              </a:rPr>
              <a:t>a condition animale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Les réformistes (</a:t>
            </a:r>
            <a:r>
              <a:rPr lang="fr-FR" sz="1200" b="1" strike="noStrike" spc="-1" dirty="0" err="1">
                <a:solidFill>
                  <a:srgbClr val="000000"/>
                </a:solidFill>
                <a:latin typeface="+mn-lt"/>
                <a:ea typeface="+mn-ea"/>
              </a:rPr>
              <a:t>welfaristes</a:t>
            </a:r>
            <a:r>
              <a:rPr lang="fr-FR" sz="1200" b="1" strike="noStrike" spc="-1" dirty="0">
                <a:solidFill>
                  <a:srgbClr val="000000"/>
                </a:solidFill>
                <a:latin typeface="+mn-lt"/>
                <a:ea typeface="+mn-ea"/>
              </a:rPr>
              <a:t>) et les abolitionnistes</a:t>
            </a:r>
            <a:r>
              <a:rPr lang="fr-FR" sz="1200" b="0" strike="noStrike" spc="-1" dirty="0">
                <a:solidFill>
                  <a:srgbClr val="000000"/>
                </a:solidFill>
                <a:latin typeface="+mn-lt"/>
                <a:ea typeface="+mn-ea"/>
              </a:rPr>
              <a:t>, le plus souvent </a:t>
            </a:r>
            <a:r>
              <a:rPr lang="fr-FR" sz="1200" b="1" strike="noStrike" spc="-1" dirty="0">
                <a:solidFill>
                  <a:srgbClr val="000000"/>
                </a:solidFill>
                <a:latin typeface="+mn-lt"/>
                <a:ea typeface="+mn-ea"/>
              </a:rPr>
              <a:t>antispécistes.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Rien de cela ou presque évidemment en Asie, en Afrique, en Amérique du Sud. Rien de cela dans les pays en voie de développement , lesquels n’aspirent pas véritablement au végétalisme, Indiens compris.</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Devoirs de l’homme ou droits des animaux?</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éleveurs mis en cause, avec retard réagissent. 	</a:t>
            </a:r>
            <a:r>
              <a:rPr lang="fr-FR" sz="1200" b="1" strike="noStrike" spc="-1" dirty="0" err="1">
                <a:solidFill>
                  <a:srgbClr val="000000"/>
                </a:solidFill>
                <a:latin typeface="+mn-lt"/>
                <a:ea typeface="+mn-ea"/>
              </a:rPr>
              <a:t>A</a:t>
            </a:r>
            <a:r>
              <a:rPr lang="fr-FR" sz="1200" b="0" strike="noStrike" spc="-1" dirty="0" err="1">
                <a:solidFill>
                  <a:srgbClr val="000000"/>
                </a:solidFill>
                <a:latin typeface="+mn-lt"/>
                <a:ea typeface="+mn-ea"/>
              </a:rPr>
              <a:t>groécologistes</a:t>
            </a:r>
            <a:r>
              <a:rPr lang="fr-FR" sz="1200" b="0" strike="noStrike" spc="-1" dirty="0">
                <a:solidFill>
                  <a:srgbClr val="000000"/>
                </a:solidFill>
                <a:latin typeface="+mn-lt"/>
                <a:ea typeface="+mn-ea"/>
              </a:rPr>
              <a:t> ou bien conventionnels.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OPA mettent en avant par exemple le projet ACCEPT (CNA-EME).</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 ministère de l’Agriculture et de l’Alimentation est en charge de la protection animale</a:t>
            </a:r>
            <a:r>
              <a:rPr lang="fr-FR" sz="1200" b="0" strike="noStrike" spc="-1" dirty="0">
                <a:solidFill>
                  <a:srgbClr val="000000"/>
                </a:solidFill>
                <a:latin typeface="+mn-lt"/>
                <a:ea typeface="+mn-ea"/>
              </a:rPr>
              <a:t>, ce qui est contesté.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L’Etat a développé en 2017 une « Stratégie globale pour le bien-être animal ».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Centre national de référence pour le bien-être animal</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On peut dire aussi que l’animal entre en politique. </a:t>
            </a:r>
            <a:r>
              <a:rPr lang="fr-FR" sz="1200" b="0" strike="noStrike" spc="-1" dirty="0">
                <a:solidFill>
                  <a:srgbClr val="000000"/>
                </a:solidFill>
                <a:latin typeface="+mn-lt"/>
                <a:ea typeface="+mn-ea"/>
              </a:rPr>
              <a:t>En réalité il y a déjà un moment que la politique communautaire dispose en matière de BEA. Directives et règlements ont d’abord concerné le transport mais aussi les différentes productions. La PAC a intégré le BEA. Aujourd’hui il y a des enjeux électoraux : voir à ce sujet les résultats du  Parti animaliste… Pétition européenne contre l’utilisation des cages en élevage (Initiative citoyenne pour l’abolition des poules en cage).</a:t>
            </a:r>
            <a:endParaRPr lang="fr-FR" sz="1200" b="0" strike="noStrike" spc="-1" dirty="0">
              <a:latin typeface="Arial"/>
            </a:endParaRPr>
          </a:p>
        </p:txBody>
      </p:sp>
      <p:sp>
        <p:nvSpPr>
          <p:cNvPr id="788" name="PlaceHolder 3"/>
          <p:cNvSpPr>
            <a:spLocks noGrp="1"/>
          </p:cNvSpPr>
          <p:nvPr>
            <p:ph type="sldNum" idx="82"/>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15A31132-C61B-47ED-B6A6-5CB73C2F0AF1}" type="slidenum">
              <a:rPr lang="fr-FR" sz="1200" b="0" strike="noStrike" spc="-1">
                <a:solidFill>
                  <a:srgbClr val="000000"/>
                </a:solidFill>
                <a:latin typeface="+mn-lt"/>
                <a:ea typeface="+mn-ea"/>
              </a:rPr>
              <a:t>45</a:t>
            </a:fld>
            <a:endParaRPr lang="fr-FR" sz="1200" b="0" strike="noStrike" spc="-1">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PlaceHolder 1"/>
          <p:cNvSpPr>
            <a:spLocks noGrp="1" noRot="1" noChangeAspect="1"/>
          </p:cNvSpPr>
          <p:nvPr>
            <p:ph type="sldImg"/>
          </p:nvPr>
        </p:nvSpPr>
        <p:spPr>
          <a:xfrm>
            <a:off x="942975" y="746125"/>
            <a:ext cx="4970463" cy="3729038"/>
          </a:xfrm>
          <a:prstGeom prst="rect">
            <a:avLst/>
          </a:prstGeom>
          <a:ln w="0">
            <a:noFill/>
          </a:ln>
        </p:spPr>
      </p:sp>
      <p:sp>
        <p:nvSpPr>
          <p:cNvPr id="790"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2000" b="0" strike="noStrike" spc="-1" dirty="0">
                <a:latin typeface="Arial"/>
              </a:rPr>
              <a:t>46. </a:t>
            </a:r>
          </a:p>
          <a:p>
            <a:pPr marL="216000" indent="-216000">
              <a:lnSpc>
                <a:spcPct val="100000"/>
              </a:lnSpc>
              <a:buNone/>
              <a:tabLst>
                <a:tab pos="0" algn="l"/>
              </a:tabLst>
            </a:pPr>
            <a:endParaRPr lang="fr-FR" sz="2000" b="0" strike="noStrike" spc="-1" dirty="0">
              <a:latin typeface="Arial"/>
            </a:endParaRPr>
          </a:p>
          <a:p>
            <a:pPr marL="216000" indent="-216000">
              <a:lnSpc>
                <a:spcPct val="100000"/>
              </a:lnSpc>
              <a:buNone/>
              <a:tabLst>
                <a:tab pos="0" algn="l"/>
              </a:tabLst>
            </a:pPr>
            <a:r>
              <a:rPr lang="fr-FR" sz="2000" b="0" strike="noStrike" spc="-1" dirty="0">
                <a:latin typeface="Arial"/>
              </a:rPr>
              <a:t>Quelle est la place de l’animal dans le droit aujourd’hui?</a:t>
            </a:r>
          </a:p>
          <a:p>
            <a:pPr marL="216000" indent="-216000">
              <a:lnSpc>
                <a:spcPct val="100000"/>
              </a:lnSpc>
              <a:buNone/>
              <a:tabLst>
                <a:tab pos="0" algn="l"/>
              </a:tabLst>
            </a:pPr>
            <a:r>
              <a:rPr lang="fr-FR" sz="2000" b="0" strike="noStrike" spc="-1" dirty="0">
                <a:latin typeface="Arial"/>
              </a:rPr>
              <a:t>      </a:t>
            </a:r>
          </a:p>
          <a:p>
            <a:pPr marL="216000" indent="-216000">
              <a:lnSpc>
                <a:spcPct val="100000"/>
              </a:lnSpc>
              <a:buNone/>
              <a:tabLst>
                <a:tab pos="0" algn="l"/>
              </a:tabLst>
            </a:pPr>
            <a:r>
              <a:rPr lang="fr-FR" sz="2000" b="1" strike="noStrike" spc="-1" dirty="0">
                <a:latin typeface="Arial"/>
              </a:rPr>
              <a:t>On parle de droit animal ou de droit animalier.</a:t>
            </a:r>
            <a:endParaRPr lang="fr-FR" sz="2000" b="0" strike="noStrike" spc="-1" dirty="0">
              <a:latin typeface="Arial"/>
            </a:endParaRPr>
          </a:p>
          <a:p>
            <a:pPr marL="216000" indent="-216000">
              <a:lnSpc>
                <a:spcPct val="100000"/>
              </a:lnSpc>
              <a:buNone/>
              <a:tabLst>
                <a:tab pos="0" algn="l"/>
              </a:tabLst>
            </a:pPr>
            <a:r>
              <a:rPr lang="fr-FR" sz="2000" b="0" strike="noStrike" spc="-1" dirty="0">
                <a:latin typeface="Arial"/>
              </a:rPr>
              <a:t>      </a:t>
            </a:r>
          </a:p>
          <a:p>
            <a:pPr marL="216000" indent="-216000">
              <a:lnSpc>
                <a:spcPct val="100000"/>
              </a:lnSpc>
              <a:buNone/>
              <a:tabLst>
                <a:tab pos="0" algn="l"/>
              </a:tabLst>
            </a:pPr>
            <a:r>
              <a:rPr lang="fr-FR" sz="2000" b="1" strike="noStrike" spc="-1" dirty="0">
                <a:latin typeface="Arial"/>
              </a:rPr>
              <a:t>On débat de l’animal objet de droits ou sujet de droits.</a:t>
            </a:r>
            <a:endParaRPr lang="fr-FR" sz="2000" b="0" strike="noStrike" spc="-1" dirty="0">
              <a:latin typeface="Arial"/>
            </a:endParaRPr>
          </a:p>
          <a:p>
            <a:pPr marL="216000" indent="-216000">
              <a:lnSpc>
                <a:spcPct val="100000"/>
              </a:lnSpc>
              <a:buNone/>
              <a:tabLst>
                <a:tab pos="0" algn="l"/>
              </a:tabLst>
            </a:pPr>
            <a:endParaRPr lang="fr-FR" sz="2000" b="0" strike="noStrike" spc="-1" dirty="0">
              <a:latin typeface="Arial"/>
            </a:endParaRPr>
          </a:p>
          <a:p>
            <a:pPr marL="216000" indent="-216000">
              <a:lnSpc>
                <a:spcPct val="100000"/>
              </a:lnSpc>
              <a:buNone/>
              <a:tabLst>
                <a:tab pos="0" algn="l"/>
              </a:tabLst>
            </a:pPr>
            <a:r>
              <a:rPr lang="fr-FR" sz="2000" b="1" strike="noStrike" spc="-1" dirty="0">
                <a:latin typeface="Arial"/>
              </a:rPr>
              <a:t>La question des droits de l’animal est aujourd’hui ouvertement posée.</a:t>
            </a:r>
            <a:endParaRPr lang="fr-FR" sz="2000" b="0" strike="noStrike" spc="-1" dirty="0">
              <a:latin typeface="Arial"/>
            </a:endParaRPr>
          </a:p>
          <a:p>
            <a:pPr marL="216000" indent="-216000">
              <a:lnSpc>
                <a:spcPct val="100000"/>
              </a:lnSpc>
              <a:buNone/>
              <a:tabLst>
                <a:tab pos="0" algn="l"/>
              </a:tabLst>
            </a:pPr>
            <a:r>
              <a:rPr lang="fr-FR" sz="2000" b="0" strike="noStrike" spc="-1" dirty="0">
                <a:latin typeface="Arial"/>
              </a:rPr>
              <a:t>      </a:t>
            </a:r>
          </a:p>
        </p:txBody>
      </p:sp>
      <p:sp>
        <p:nvSpPr>
          <p:cNvPr id="791" name="PlaceHolder 3"/>
          <p:cNvSpPr>
            <a:spLocks noGrp="1"/>
          </p:cNvSpPr>
          <p:nvPr>
            <p:ph type="sldNum" idx="83"/>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87CB9495-FAC5-44C9-85DD-4F2FE204BDE0}" type="slidenum">
              <a:rPr lang="fr-FR" sz="1200" b="0" strike="noStrike" spc="-1">
                <a:solidFill>
                  <a:srgbClr val="000000"/>
                </a:solidFill>
                <a:latin typeface="+mn-lt"/>
                <a:ea typeface="+mn-ea"/>
              </a:rPr>
              <a:t>46</a:t>
            </a:fld>
            <a:endParaRPr lang="fr-FR" sz="1200" b="0" strike="noStrike" spc="-1">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noRot="1" noChangeAspect="1"/>
          </p:cNvSpPr>
          <p:nvPr>
            <p:ph type="sldImg"/>
          </p:nvPr>
        </p:nvSpPr>
        <p:spPr>
          <a:xfrm>
            <a:off x="942975" y="746125"/>
            <a:ext cx="4970463" cy="3729038"/>
          </a:xfrm>
          <a:prstGeom prst="rect">
            <a:avLst/>
          </a:prstGeom>
          <a:ln w="0">
            <a:noFill/>
          </a:ln>
        </p:spPr>
      </p:sp>
      <p:sp>
        <p:nvSpPr>
          <p:cNvPr id="793"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47.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En Angleterre et en France,  dès le milieu du XIXème siècle. </a:t>
            </a:r>
            <a:endParaRPr lang="fr-FR" sz="1200" b="0" strike="noStrike" spc="-1" dirty="0">
              <a:latin typeface="Arial"/>
            </a:endParaRPr>
          </a:p>
          <a:p>
            <a:pPr marL="216000" indent="-216000">
              <a:lnSpc>
                <a:spcPct val="100000"/>
              </a:lnSpc>
              <a:buNone/>
              <a:tabLst>
                <a:tab pos="0" algn="l"/>
              </a:tabLst>
            </a:pPr>
            <a:r>
              <a:rPr lang="fr-FR" sz="1200" b="0" strike="noStrike" spc="-1" dirty="0" err="1">
                <a:solidFill>
                  <a:srgbClr val="000000"/>
                </a:solidFill>
                <a:latin typeface="+mn-lt"/>
                <a:ea typeface="+mn-ea"/>
              </a:rPr>
              <a:t>Martin’s</a:t>
            </a:r>
            <a:r>
              <a:rPr lang="fr-FR" sz="1200" b="0" strike="noStrike" spc="-1" dirty="0">
                <a:solidFill>
                  <a:srgbClr val="000000"/>
                </a:solidFill>
                <a:latin typeface="+mn-lt"/>
                <a:ea typeface="+mn-ea"/>
              </a:rPr>
              <a:t> </a:t>
            </a:r>
            <a:r>
              <a:rPr lang="fr-FR" sz="1200" b="0" strike="noStrike" spc="-1" dirty="0" err="1">
                <a:solidFill>
                  <a:srgbClr val="000000"/>
                </a:solidFill>
                <a:latin typeface="+mn-lt"/>
                <a:ea typeface="+mn-ea"/>
              </a:rPr>
              <a:t>Act</a:t>
            </a:r>
            <a:r>
              <a:rPr lang="fr-FR" sz="1200" b="0" strike="noStrike" spc="-1" dirty="0">
                <a:solidFill>
                  <a:srgbClr val="000000"/>
                </a:solidFill>
                <a:latin typeface="+mn-lt"/>
                <a:ea typeface="+mn-ea"/>
              </a:rPr>
              <a:t>, 1822. Martin, député. Aujourd’hui la RSPCA.  En France loi Grammont, 1850.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Rien pendant un siècle</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Code pénal, 1959</a:t>
            </a:r>
            <a:r>
              <a:rPr lang="fr-FR" sz="1200" b="0" strike="noStrike" spc="-1" dirty="0">
                <a:solidFill>
                  <a:srgbClr val="000000"/>
                </a:solidFill>
                <a:latin typeface="+mn-lt"/>
                <a:ea typeface="+mn-ea"/>
              </a:rPr>
              <a:t>: actes de cruauté envers les animaux. </a:t>
            </a:r>
            <a:r>
              <a:rPr lang="fr-FR" sz="1200" b="1" strike="noStrike" spc="-1" dirty="0">
                <a:solidFill>
                  <a:srgbClr val="000000"/>
                </a:solidFill>
                <a:latin typeface="+mn-lt"/>
                <a:ea typeface="+mn-ea"/>
              </a:rPr>
              <a:t>Loi de 1976 /</a:t>
            </a:r>
            <a:r>
              <a:rPr lang="fr-FR" sz="1200" b="0" strike="noStrike" spc="-1" dirty="0">
                <a:solidFill>
                  <a:srgbClr val="000000"/>
                </a:solidFill>
                <a:latin typeface="+mn-lt"/>
                <a:ea typeface="+mn-ea"/>
              </a:rPr>
              <a:t> article</a:t>
            </a:r>
            <a:r>
              <a:rPr lang="fr-FR" sz="1200" b="1" strike="noStrike" spc="-1" dirty="0">
                <a:solidFill>
                  <a:srgbClr val="000000"/>
                </a:solidFill>
                <a:latin typeface="+mn-lt"/>
                <a:ea typeface="+mn-ea"/>
              </a:rPr>
              <a:t> L.214-1</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 « </a:t>
            </a:r>
            <a:r>
              <a:rPr lang="fr-FR" sz="1200" b="0" strike="noStrike" spc="-1" dirty="0">
                <a:solidFill>
                  <a:srgbClr val="000000"/>
                </a:solidFill>
                <a:latin typeface="+mn-lt"/>
                <a:ea typeface="+mn-ea"/>
              </a:rPr>
              <a:t>Tout animal étant un être sensible doit être placé par son propriétaire dans des conditions compatibles avec les impératifs biologiques de son espèce ».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Février 2015 le code civil </a:t>
            </a:r>
            <a:r>
              <a:rPr lang="fr-FR" sz="1200" b="0" strike="noStrike" spc="-1" dirty="0">
                <a:solidFill>
                  <a:srgbClr val="000000"/>
                </a:solidFill>
                <a:latin typeface="+mn-lt"/>
                <a:ea typeface="+mn-ea"/>
              </a:rPr>
              <a:t>a pris en compte l’animal en tant qu’être sensible…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Essentiellement l’Europe! 	D</a:t>
            </a:r>
            <a:r>
              <a:rPr lang="fr-FR" sz="1200" b="0" strike="noStrike" spc="-1" dirty="0">
                <a:solidFill>
                  <a:srgbClr val="000000"/>
                </a:solidFill>
                <a:latin typeface="+mn-lt"/>
                <a:ea typeface="+mn-ea"/>
              </a:rPr>
              <a:t>es conventions européennes (Convention du Conseil de l’Europe pour la protection des animaux d’élevage, 1976) puis des recommandations puis essentiellement les textes communautaires (directives européennes et règlements européens). Ediction de normes. Dès 1986 (puis 1988), dispositions protectrices des poules pondeuses.  En 1991 veaux de boucherie et porcs.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En 98, il y a eu la directive du Conseil relative à la protection dans les élevages.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La suisse avait interdit l’élevage en cages pour les poules en 1991. L’Allemagne a suivi en 2010.</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Beaucoup de pays ont des législations protectrices de l’animal mais souvent limitées</a:t>
            </a:r>
            <a:r>
              <a:rPr lang="fr-FR" sz="1200" b="0" strike="noStrike" spc="-1" dirty="0">
                <a:solidFill>
                  <a:srgbClr val="000000"/>
                </a:solidFill>
                <a:latin typeface="+mn-lt"/>
                <a:ea typeface="+mn-ea"/>
              </a:rPr>
              <a:t>. Cependant une mutation s’opère un peu partout.</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 commerce international freine la réglementation protectrice des animaux.</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Nombreux engagements volontaires de producteurs, de distributeurs</a:t>
            </a:r>
            <a:r>
              <a:rPr lang="fr-FR" sz="1200" b="0" strike="noStrike" spc="-1" dirty="0">
                <a:solidFill>
                  <a:srgbClr val="000000"/>
                </a:solidFill>
                <a:latin typeface="+mn-lt"/>
                <a:ea typeface="+mn-ea"/>
              </a:rPr>
              <a:t>.</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Nombreux colloques juridiques. Notre droit est à deux doigts d’avancer...</a:t>
            </a:r>
            <a:endParaRPr lang="fr-FR" sz="1200" b="0" strike="noStrike" spc="-1" dirty="0">
              <a:latin typeface="Arial"/>
            </a:endParaRPr>
          </a:p>
        </p:txBody>
      </p:sp>
      <p:sp>
        <p:nvSpPr>
          <p:cNvPr id="794" name="PlaceHolder 3"/>
          <p:cNvSpPr>
            <a:spLocks noGrp="1"/>
          </p:cNvSpPr>
          <p:nvPr>
            <p:ph type="sldNum" idx="84"/>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809CCC9B-38D3-4547-98FE-4378E1051E46}" type="slidenum">
              <a:rPr lang="fr-FR" sz="1200" b="0" strike="noStrike" spc="-1">
                <a:solidFill>
                  <a:srgbClr val="000000"/>
                </a:solidFill>
                <a:latin typeface="+mn-lt"/>
                <a:ea typeface="+mn-ea"/>
              </a:rPr>
              <a:t>47</a:t>
            </a:fld>
            <a:endParaRPr lang="fr-FR" sz="1200" b="0" strike="noStrike" spc="-1">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942975" y="746125"/>
            <a:ext cx="4970463" cy="3729038"/>
          </a:xfrm>
          <a:prstGeom prst="rect">
            <a:avLst/>
          </a:prstGeom>
          <a:ln w="0">
            <a:noFill/>
          </a:ln>
        </p:spPr>
      </p:sp>
      <p:sp>
        <p:nvSpPr>
          <p:cNvPr id="796"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1" strike="noStrike" spc="-1">
                <a:solidFill>
                  <a:srgbClr val="000000"/>
                </a:solidFill>
                <a:latin typeface="+mn-lt"/>
                <a:ea typeface="+mn-ea"/>
              </a:rPr>
              <a:t>48. </a:t>
            </a:r>
            <a:r>
              <a:rPr lang="fr-FR" sz="1200" b="1" strike="noStrike" spc="-1" dirty="0">
                <a:solidFill>
                  <a:srgbClr val="000000"/>
                </a:solidFill>
                <a:latin typeface="+mn-lt"/>
                <a:ea typeface="+mn-ea"/>
              </a:rPr>
              <a:t>Conclusion :</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Relation homme-animal …. la sensibilité animale, la conscience animale, le BEA. **</a:t>
            </a:r>
            <a:endParaRPr lang="fr-FR" sz="1100" b="0" strike="noStrike" spc="-1" dirty="0">
              <a:latin typeface="Arial"/>
            </a:endParaRPr>
          </a:p>
          <a:p>
            <a:pPr marL="216000" indent="-216000">
              <a:lnSpc>
                <a:spcPct val="100000"/>
              </a:lnSpc>
              <a:buNone/>
              <a:tabLst>
                <a:tab pos="0" algn="l"/>
              </a:tabLst>
            </a:pPr>
            <a:r>
              <a:rPr lang="fr-FR" sz="1100" b="0" strike="noStrike" spc="-1" dirty="0">
                <a:solidFill>
                  <a:srgbClr val="000000"/>
                </a:solidFill>
                <a:latin typeface="+mn-lt"/>
                <a:ea typeface="+mn-ea"/>
              </a:rPr>
              <a:t>Une préoccupation qui peut apparaître à certains égards, à l’échelle du monde,  comme une préoccupation de petits bourgeois nantis vivant dans des pays riches et en paix.  Ce n’est pas faux et il ne faut pas le perdre de vue.</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Progrès des connaissances scientifiques </a:t>
            </a:r>
            <a:r>
              <a:rPr lang="fr-FR" sz="1100" b="0" strike="noStrike" spc="-1" dirty="0">
                <a:solidFill>
                  <a:srgbClr val="000000"/>
                </a:solidFill>
                <a:latin typeface="+mn-lt"/>
                <a:ea typeface="+mn-ea"/>
              </a:rPr>
              <a:t>en biologie, physiologie, neurosciences et éthologie confirme leur sensibilité,  les états de conscience avérée. </a:t>
            </a:r>
            <a:r>
              <a:rPr lang="fr-FR" sz="1100" b="1" strike="noStrike" spc="-1" dirty="0">
                <a:solidFill>
                  <a:srgbClr val="000000"/>
                </a:solidFill>
                <a:latin typeface="+mn-lt"/>
                <a:ea typeface="+mn-ea"/>
              </a:rPr>
              <a:t>**</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Progrès des connaissances </a:t>
            </a:r>
            <a:r>
              <a:rPr lang="fr-FR" sz="1100" b="0" strike="noStrike" spc="-1" dirty="0">
                <a:solidFill>
                  <a:srgbClr val="000000"/>
                </a:solidFill>
                <a:latin typeface="+mn-lt"/>
                <a:ea typeface="+mn-ea"/>
              </a:rPr>
              <a:t>en matière d’écologie scientifique devraient conduire Homo Sapiens, pourtant si cultivé et si intelligent, à s’interroger sur sa manière de traiter  la nature et la vie et plus spécialement les autres espèces animales comme il a pu entreprendre de le faire avec arrogance et folie, notamment  au cours de ce dernier siècle, c’est-à-dire depuis moins du  tout dernier millième du temps écoulé depuis son apparition…</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Ne pas passer d’un excès à l’autre! </a:t>
            </a:r>
            <a:r>
              <a:rPr lang="fr-FR" sz="1100" b="0" strike="noStrike" spc="-1" dirty="0">
                <a:solidFill>
                  <a:srgbClr val="000000"/>
                </a:solidFill>
                <a:latin typeface="+mn-lt"/>
                <a:ea typeface="+mn-ea"/>
              </a:rPr>
              <a:t>De l’anthropocentrisme pur à l’animalisme exclusif.</a:t>
            </a:r>
            <a:r>
              <a:rPr lang="fr-FR" sz="1100" b="1" strike="noStrike" spc="-1" dirty="0">
                <a:solidFill>
                  <a:srgbClr val="000000"/>
                </a:solidFill>
                <a:latin typeface="+mn-lt"/>
                <a:ea typeface="+mn-ea"/>
              </a:rPr>
              <a:t> 	Equilibre, mesure et responsabilité  **</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P</a:t>
            </a:r>
            <a:r>
              <a:rPr lang="fr-FR" sz="1100" b="0" strike="noStrike" spc="-1" dirty="0">
                <a:solidFill>
                  <a:srgbClr val="000000"/>
                </a:solidFill>
                <a:latin typeface="+mn-lt"/>
                <a:ea typeface="+mn-ea"/>
              </a:rPr>
              <a:t>rendre conscience de sa </a:t>
            </a:r>
            <a:r>
              <a:rPr lang="fr-FR" sz="1100" b="1" strike="noStrike" spc="-1" dirty="0">
                <a:solidFill>
                  <a:srgbClr val="000000"/>
                </a:solidFill>
                <a:latin typeface="+mn-lt"/>
                <a:ea typeface="+mn-ea"/>
              </a:rPr>
              <a:t>responsabilité </a:t>
            </a:r>
            <a:r>
              <a:rPr lang="fr-FR" sz="1100" b="0" strike="noStrike" spc="-1" dirty="0">
                <a:solidFill>
                  <a:srgbClr val="000000"/>
                </a:solidFill>
                <a:latin typeface="+mn-lt"/>
                <a:ea typeface="+mn-ea"/>
              </a:rPr>
              <a:t>envers la planète, plus particulièrement envers la nature et le vivant en général, les animaux en particulier, ce qui ne doit aucunement l’empêcher de se préoccuper encore davantage d’une espèce animale qu’il connaît mieux que toute, la sienne, l’espèce humaine. </a:t>
            </a:r>
            <a:endParaRPr lang="fr-FR" sz="1100" b="0" strike="noStrike" spc="-1" dirty="0">
              <a:latin typeface="Arial"/>
            </a:endParaRPr>
          </a:p>
          <a:p>
            <a:pPr marL="216000" indent="-216000">
              <a:lnSpc>
                <a:spcPct val="100000"/>
              </a:lnSpc>
              <a:buNone/>
              <a:tabLst>
                <a:tab pos="0" algn="l"/>
              </a:tabLst>
            </a:pPr>
            <a:r>
              <a:rPr lang="fr-FR" sz="1100" b="0" strike="noStrike" spc="-1" dirty="0">
                <a:solidFill>
                  <a:srgbClr val="000000"/>
                </a:solidFill>
                <a:latin typeface="+mn-lt"/>
                <a:ea typeface="+mn-ea"/>
              </a:rPr>
              <a:t>J’en appellerais volontiers  à un nouvel humanisme </a:t>
            </a:r>
            <a:r>
              <a:rPr lang="fr-FR" sz="1100" b="1" strike="noStrike" spc="-1" dirty="0">
                <a:solidFill>
                  <a:srgbClr val="000000"/>
                </a:solidFill>
                <a:latin typeface="+mn-lt"/>
                <a:ea typeface="+mn-ea"/>
              </a:rPr>
              <a:t>**</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Ouvert à la vie **</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Ouvert aux autres espèces **</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Ouvert aux autres **</a:t>
            </a:r>
            <a:endParaRPr lang="fr-FR" sz="1100" b="0" strike="noStrike" spc="-1" dirty="0">
              <a:latin typeface="Arial"/>
            </a:endParaRPr>
          </a:p>
          <a:p>
            <a:pPr marL="216000" indent="-216000">
              <a:lnSpc>
                <a:spcPct val="100000"/>
              </a:lnSpc>
              <a:buNone/>
              <a:tabLst>
                <a:tab pos="0" algn="l"/>
              </a:tabLst>
            </a:pPr>
            <a:r>
              <a:rPr lang="fr-FR" sz="1100" b="1" strike="noStrike" spc="-1" dirty="0">
                <a:solidFill>
                  <a:srgbClr val="000000"/>
                </a:solidFill>
                <a:latin typeface="+mn-lt"/>
                <a:ea typeface="+mn-ea"/>
              </a:rPr>
              <a:t>D. LESTEL: « L’esprit humain a besoin de l’animal pour devenir humain »; « Sans animaux, l’humain devient une bête. »</a:t>
            </a:r>
            <a:endParaRPr lang="fr-FR" sz="1100" b="0" strike="noStrike" spc="-1" dirty="0">
              <a:latin typeface="Arial"/>
            </a:endParaRPr>
          </a:p>
          <a:p>
            <a:pPr marL="216000" indent="-216000">
              <a:lnSpc>
                <a:spcPct val="100000"/>
              </a:lnSpc>
              <a:buNone/>
              <a:tabLst>
                <a:tab pos="0" algn="l"/>
              </a:tabLst>
            </a:pPr>
            <a:endParaRPr lang="fr-FR" sz="1050" b="0" strike="noStrike" spc="-1" dirty="0">
              <a:latin typeface="Arial"/>
            </a:endParaRPr>
          </a:p>
        </p:txBody>
      </p:sp>
      <p:sp>
        <p:nvSpPr>
          <p:cNvPr id="797" name="PlaceHolder 3"/>
          <p:cNvSpPr>
            <a:spLocks noGrp="1"/>
          </p:cNvSpPr>
          <p:nvPr>
            <p:ph type="sldNum" idx="85"/>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EBCE3B2C-6B76-41C5-BDB6-5F4F84EBC643}" type="slidenum">
              <a:rPr lang="fr-FR" sz="1200" b="0" strike="noStrike" spc="-1">
                <a:solidFill>
                  <a:srgbClr val="000000"/>
                </a:solidFill>
                <a:latin typeface="+mn-lt"/>
                <a:ea typeface="+mn-ea"/>
              </a:rPr>
              <a:t>48</a:t>
            </a:fld>
            <a:endParaRPr lang="fr-FR" sz="1200" b="0" strike="noStrike" spc="-1">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PlaceHolder 1"/>
          <p:cNvSpPr>
            <a:spLocks noGrp="1" noRot="1" noChangeAspect="1"/>
          </p:cNvSpPr>
          <p:nvPr>
            <p:ph type="sldImg"/>
          </p:nvPr>
        </p:nvSpPr>
        <p:spPr>
          <a:xfrm>
            <a:off x="942975" y="746125"/>
            <a:ext cx="4970463" cy="3729038"/>
          </a:xfrm>
          <a:prstGeom prst="rect">
            <a:avLst/>
          </a:prstGeom>
          <a:ln w="0">
            <a:noFill/>
          </a:ln>
        </p:spPr>
      </p:sp>
      <p:sp>
        <p:nvSpPr>
          <p:cNvPr id="799"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endParaRPr lang="fr-FR" sz="2000" b="0" strike="noStrike" spc="-1">
              <a:latin typeface="Arial"/>
            </a:endParaRPr>
          </a:p>
        </p:txBody>
      </p:sp>
      <p:sp>
        <p:nvSpPr>
          <p:cNvPr id="800" name="PlaceHolder 3"/>
          <p:cNvSpPr>
            <a:spLocks noGrp="1"/>
          </p:cNvSpPr>
          <p:nvPr>
            <p:ph type="sldNum" idx="86"/>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445431B3-BF51-43A8-A98E-8C765B4646D7}" type="slidenum">
              <a:rPr lang="fr-FR" sz="1200" b="0" strike="noStrike" spc="-1">
                <a:solidFill>
                  <a:srgbClr val="000000"/>
                </a:solidFill>
                <a:latin typeface="+mn-lt"/>
                <a:ea typeface="+mn-ea"/>
              </a:rPr>
              <a:t>49</a:t>
            </a:fld>
            <a:endParaRPr lang="fr-FR"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PlaceHolder 1"/>
          <p:cNvSpPr>
            <a:spLocks noGrp="1" noRot="1" noChangeAspect="1"/>
          </p:cNvSpPr>
          <p:nvPr>
            <p:ph type="sldImg"/>
          </p:nvPr>
        </p:nvSpPr>
        <p:spPr>
          <a:xfrm>
            <a:off x="942975" y="746125"/>
            <a:ext cx="4970463" cy="3729038"/>
          </a:xfrm>
          <a:prstGeom prst="rect">
            <a:avLst/>
          </a:prstGeom>
          <a:ln w="0">
            <a:noFill/>
          </a:ln>
        </p:spPr>
      </p:sp>
      <p:sp>
        <p:nvSpPr>
          <p:cNvPr id="667"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5.</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Il y a 700 millions d’années, </a:t>
            </a:r>
            <a:r>
              <a:rPr lang="fr-FR" sz="1200" b="0" strike="noStrike" spc="-1" dirty="0">
                <a:solidFill>
                  <a:srgbClr val="000000"/>
                </a:solidFill>
                <a:latin typeface="+mn-lt"/>
                <a:ea typeface="+mn-ea"/>
              </a:rPr>
              <a:t>différenciation en cellules animales  aboutissant aux animaux  auxquels nous nous intéressons ici a précédé celle aboutissant aux cellules végétales puis aux végétaux, notamment aux plantes que nous connaissons.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Premiers vertébrés terrestres il y a 350 millions d’années</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Oiseaux et mammifères seraient apparus il y a 150 millions d’années.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primates nous intéressent tout particulièrement</a:t>
            </a:r>
            <a:r>
              <a:rPr lang="fr-FR" sz="1200" b="0" strike="noStrike" spc="-1" dirty="0">
                <a:solidFill>
                  <a:srgbClr val="000000"/>
                </a:solidFill>
                <a:latin typeface="+mn-lt"/>
                <a:ea typeface="+mn-ea"/>
              </a:rPr>
              <a:t>, ils apparaissent précocement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Parmi eux les singes ne sont vraiment identifiés qu’il y a une trentaine de millions d’années.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Pas la moindre trace du genre Homo à cette époque !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68" name="PlaceHolder 3"/>
          <p:cNvSpPr>
            <a:spLocks noGrp="1"/>
          </p:cNvSpPr>
          <p:nvPr>
            <p:ph type="sldNum" idx="42"/>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20483A50-9F9C-4C59-BED1-363A8305A86A}" type="slidenum">
              <a:rPr lang="fr-FR" sz="1200" b="0" strike="noStrike" spc="-1">
                <a:solidFill>
                  <a:srgbClr val="000000"/>
                </a:solidFill>
                <a:latin typeface="+mn-lt"/>
                <a:ea typeface="+mn-ea"/>
              </a:rPr>
              <a:t>5</a:t>
            </a:fld>
            <a:endParaRPr lang="fr-FR"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PlaceHolder 1"/>
          <p:cNvSpPr>
            <a:spLocks noGrp="1" noRot="1" noChangeAspect="1"/>
          </p:cNvSpPr>
          <p:nvPr>
            <p:ph type="sldImg"/>
          </p:nvPr>
        </p:nvSpPr>
        <p:spPr>
          <a:xfrm>
            <a:off x="942975" y="746125"/>
            <a:ext cx="4970463" cy="3729038"/>
          </a:xfrm>
          <a:prstGeom prst="rect">
            <a:avLst/>
          </a:prstGeom>
          <a:ln w="0">
            <a:noFill/>
          </a:ln>
        </p:spPr>
      </p:sp>
      <p:sp>
        <p:nvSpPr>
          <p:cNvPr id="670"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6.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A partir des australopithèques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se séparant nettement des chimpanzés et des bonobos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 genre Homo apparaît il y a 2,5 millions d’années</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De nombreuses espèces successives </a:t>
            </a:r>
            <a:r>
              <a:rPr lang="fr-FR" sz="1200" b="0" strike="noStrike" spc="-1" dirty="0">
                <a:solidFill>
                  <a:srgbClr val="000000"/>
                </a:solidFill>
                <a:latin typeface="+mn-lt"/>
                <a:ea typeface="+mn-ea"/>
              </a:rPr>
              <a:t>dont Homo habilis, Homo erectus…apparaîtront puis disparaîtront.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Homo sapiens</a:t>
            </a:r>
            <a:r>
              <a:rPr lang="fr-FR" sz="1200" b="0" strike="noStrike" spc="-1" dirty="0">
                <a:solidFill>
                  <a:srgbClr val="000000"/>
                </a:solidFill>
                <a:latin typeface="+mn-lt"/>
                <a:ea typeface="+mn-ea"/>
              </a:rPr>
              <a:t>, il y </a:t>
            </a:r>
            <a:r>
              <a:rPr lang="fr-FR" sz="1200" b="1" strike="noStrike" spc="-1" dirty="0">
                <a:solidFill>
                  <a:srgbClr val="000000"/>
                </a:solidFill>
                <a:latin typeface="+mn-lt"/>
                <a:ea typeface="+mn-ea"/>
              </a:rPr>
              <a:t>300 000 ans </a:t>
            </a:r>
            <a:r>
              <a:rPr lang="fr-FR" sz="1200" b="0" strike="noStrike" spc="-1" dirty="0">
                <a:solidFill>
                  <a:srgbClr val="000000"/>
                </a:solidFill>
                <a:latin typeface="+mn-lt"/>
                <a:ea typeface="+mn-ea"/>
              </a:rPr>
              <a:t>(0,3 millions d’années) 	</a:t>
            </a:r>
            <a:r>
              <a:rPr lang="fr-FR" sz="1200" b="1" strike="noStrike" spc="-1" dirty="0">
                <a:solidFill>
                  <a:srgbClr val="000000"/>
                </a:solidFill>
                <a:latin typeface="+mn-lt"/>
                <a:ea typeface="+mn-ea"/>
              </a:rPr>
              <a:t>Homo </a:t>
            </a:r>
            <a:r>
              <a:rPr lang="fr-FR" sz="1200" b="1" strike="noStrike" spc="-1" dirty="0" err="1">
                <a:solidFill>
                  <a:srgbClr val="000000"/>
                </a:solidFill>
                <a:latin typeface="+mn-lt"/>
                <a:ea typeface="+mn-ea"/>
              </a:rPr>
              <a:t>Neanderthalis</a:t>
            </a: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éliminé il y aurait environ 30 000 ans.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Homo, </a:t>
            </a:r>
            <a:r>
              <a:rPr lang="fr-FR" sz="1200" b="0" strike="noStrike" spc="-1" dirty="0">
                <a:solidFill>
                  <a:srgbClr val="000000"/>
                </a:solidFill>
                <a:latin typeface="+mn-lt"/>
                <a:ea typeface="+mn-ea"/>
              </a:rPr>
              <a:t>par rapport aux autres singes, 	</a:t>
            </a:r>
            <a:r>
              <a:rPr lang="fr-FR" sz="1200" b="1" strike="noStrike" spc="-1" dirty="0">
                <a:solidFill>
                  <a:srgbClr val="000000"/>
                </a:solidFill>
                <a:latin typeface="+mn-lt"/>
                <a:ea typeface="+mn-ea"/>
              </a:rPr>
              <a:t>a quitté la vie exclusive dans les arbres</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il s’est redressé</a:t>
            </a: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son cerveau s’est développé,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Devenu omnivore</a:t>
            </a:r>
            <a:r>
              <a:rPr lang="fr-FR" sz="1200" b="0" strike="noStrike" spc="-1" dirty="0">
                <a:solidFill>
                  <a:srgbClr val="000000"/>
                </a:solidFill>
                <a:latin typeface="+mn-lt"/>
                <a:ea typeface="+mn-ea"/>
              </a:rPr>
              <a:t>. 	Certains comme l’Homme de </a:t>
            </a:r>
            <a:r>
              <a:rPr lang="fr-FR" sz="1200" b="0" strike="noStrike" spc="-1" dirty="0" err="1">
                <a:solidFill>
                  <a:srgbClr val="000000"/>
                </a:solidFill>
                <a:latin typeface="+mn-lt"/>
                <a:ea typeface="+mn-ea"/>
              </a:rPr>
              <a:t>Néanderthal</a:t>
            </a:r>
            <a:r>
              <a:rPr lang="fr-FR" sz="1200" b="0" strike="noStrike" spc="-1" dirty="0">
                <a:solidFill>
                  <a:srgbClr val="000000"/>
                </a:solidFill>
                <a:latin typeface="+mn-lt"/>
                <a:ea typeface="+mn-ea"/>
              </a:rPr>
              <a:t> étaient vraiment </a:t>
            </a:r>
            <a:r>
              <a:rPr lang="fr-FR" sz="1200" b="1" strike="noStrike" spc="-1" dirty="0">
                <a:solidFill>
                  <a:srgbClr val="000000"/>
                </a:solidFill>
                <a:latin typeface="+mn-lt"/>
                <a:ea typeface="+mn-ea"/>
              </a:rPr>
              <a:t>carnivores</a:t>
            </a:r>
            <a:r>
              <a:rPr lang="fr-FR" sz="1200" b="0" strike="noStrike" spc="-1" dirty="0">
                <a:solidFill>
                  <a:srgbClr val="000000"/>
                </a:solidFill>
                <a:latin typeface="+mn-lt"/>
                <a:ea typeface="+mn-ea"/>
              </a:rPr>
              <a:t>, sans doute exclusivement.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 développement du cerveau humain est corrélé à son régime comportant de l’aliment carné.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Parallèlement cet animal a développé une culture.  	A développé aussi un langage, dont la fonction sociale est déterminante.</a:t>
            </a:r>
            <a:endParaRPr lang="fr-FR" sz="1200" b="0" strike="noStrike" spc="-1" dirty="0">
              <a:latin typeface="Arial"/>
            </a:endParaRPr>
          </a:p>
        </p:txBody>
      </p:sp>
      <p:sp>
        <p:nvSpPr>
          <p:cNvPr id="671" name="PlaceHolder 3"/>
          <p:cNvSpPr>
            <a:spLocks noGrp="1"/>
          </p:cNvSpPr>
          <p:nvPr>
            <p:ph type="sldNum" idx="43"/>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AC4FC118-8EDA-4C3C-9ABA-05DE90E785F9}" type="slidenum">
              <a:rPr lang="fr-FR" sz="1200" b="0" strike="noStrike" spc="-1">
                <a:solidFill>
                  <a:srgbClr val="000000"/>
                </a:solidFill>
                <a:latin typeface="+mn-lt"/>
                <a:ea typeface="+mn-ea"/>
              </a:rPr>
              <a:t>6</a:t>
            </a:fld>
            <a:endParaRPr lang="fr-FR"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PlaceHolder 1"/>
          <p:cNvSpPr>
            <a:spLocks noGrp="1" noRot="1" noChangeAspect="1"/>
          </p:cNvSpPr>
          <p:nvPr>
            <p:ph type="sldImg"/>
          </p:nvPr>
        </p:nvSpPr>
        <p:spPr>
          <a:xfrm>
            <a:off x="942975" y="746125"/>
            <a:ext cx="4970463" cy="3729038"/>
          </a:xfrm>
          <a:prstGeom prst="rect">
            <a:avLst/>
          </a:prstGeom>
          <a:ln w="0">
            <a:noFill/>
          </a:ln>
        </p:spPr>
      </p:sp>
      <p:sp>
        <p:nvSpPr>
          <p:cNvPr id="673"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7. </a:t>
            </a: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Il y a environ douze mille ans</a:t>
            </a:r>
            <a:r>
              <a:rPr lang="fr-FR" sz="1200" b="0" strike="noStrike" spc="-1" dirty="0">
                <a:solidFill>
                  <a:srgbClr val="000000"/>
                </a:solidFill>
                <a:latin typeface="+mn-lt"/>
                <a:ea typeface="+mn-ea"/>
              </a:rPr>
              <a:t>, au néolithique, toujours à la préhistoire, a lieu </a:t>
            </a:r>
            <a:r>
              <a:rPr lang="fr-FR" sz="1200" b="1" strike="noStrike" spc="-1" dirty="0">
                <a:solidFill>
                  <a:srgbClr val="000000"/>
                </a:solidFill>
                <a:latin typeface="+mn-lt"/>
                <a:ea typeface="+mn-ea"/>
              </a:rPr>
              <a:t>la révolution agricole</a:t>
            </a:r>
            <a:r>
              <a:rPr lang="fr-FR" sz="1200" b="0" strike="noStrike" spc="-1" dirty="0">
                <a:solidFill>
                  <a:srgbClr val="000000"/>
                </a:solidFill>
                <a:latin typeface="+mn-lt"/>
                <a:ea typeface="+mn-ea"/>
              </a:rPr>
              <a:t> : les hommes, de </a:t>
            </a:r>
            <a:r>
              <a:rPr lang="fr-FR" sz="1200" b="1" strike="noStrike" spc="-1" dirty="0">
                <a:solidFill>
                  <a:srgbClr val="000000"/>
                </a:solidFill>
                <a:latin typeface="+mn-lt"/>
                <a:ea typeface="+mn-ea"/>
              </a:rPr>
              <a:t>cueilleurs-chasseurs deviennent agriculteurs </a:t>
            </a:r>
            <a:r>
              <a:rPr lang="fr-FR" sz="1200" b="0" strike="noStrike" spc="-1" dirty="0">
                <a:solidFill>
                  <a:srgbClr val="000000"/>
                </a:solidFill>
                <a:latin typeface="+mn-lt"/>
                <a:ea typeface="+mn-ea"/>
              </a:rPr>
              <a:t>en </a:t>
            </a:r>
            <a:r>
              <a:rPr lang="fr-FR" sz="1200" b="1" strike="noStrike" spc="-1" dirty="0">
                <a:solidFill>
                  <a:srgbClr val="000000"/>
                </a:solidFill>
                <a:latin typeface="+mn-lt"/>
                <a:ea typeface="+mn-ea"/>
              </a:rPr>
              <a:t>domestiquant</a:t>
            </a:r>
            <a:r>
              <a:rPr lang="fr-FR" sz="1200" b="0" strike="noStrike" spc="-1" dirty="0">
                <a:solidFill>
                  <a:srgbClr val="000000"/>
                </a:solidFill>
                <a:latin typeface="+mn-lt"/>
                <a:ea typeface="+mn-ea"/>
              </a:rPr>
              <a:t> des plantes et des animaux.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Ils se sédentarisent. Ils se regroupent.</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Domestication du chien, premier animal domestiqué à partir de Canis lupus, est un peu plus ancienne.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En tout cas, quand apparaît l’écriture et donc notre entrée dans l’Histoire, il y a environ 5000 ans, </a:t>
            </a:r>
            <a:r>
              <a:rPr lang="fr-FR" sz="1200" b="0" strike="noStrike" spc="-1" dirty="0">
                <a:solidFill>
                  <a:srgbClr val="000000"/>
                </a:solidFill>
                <a:latin typeface="+mn-lt"/>
                <a:ea typeface="+mn-ea"/>
              </a:rPr>
              <a:t>l’homme, </a:t>
            </a:r>
            <a:r>
              <a:rPr lang="fr-FR" sz="1200" b="1" strike="noStrike" spc="-1" dirty="0">
                <a:solidFill>
                  <a:srgbClr val="000000"/>
                </a:solidFill>
                <a:latin typeface="+mn-lt"/>
                <a:ea typeface="+mn-ea"/>
              </a:rPr>
              <a:t>sédentarisé,  sait cultiver les plantes et élever des animaux,</a:t>
            </a:r>
            <a:r>
              <a:rPr lang="fr-FR" sz="1200" b="0" strike="noStrike" spc="-1" dirty="0">
                <a:solidFill>
                  <a:srgbClr val="000000"/>
                </a:solidFill>
                <a:latin typeface="+mn-lt"/>
                <a:ea typeface="+mn-ea"/>
              </a:rPr>
              <a:t> ce qui a conduit, soit dit en passant</a:t>
            </a:r>
            <a:r>
              <a:rPr lang="fr-FR" sz="1200" b="1" strike="noStrike" spc="-1" dirty="0">
                <a:solidFill>
                  <a:srgbClr val="000000"/>
                </a:solidFill>
                <a:latin typeface="+mn-lt"/>
                <a:ea typeface="+mn-ea"/>
              </a:rPr>
              <a:t>,  à l’urbanisation…</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Paradoxe</a:t>
            </a:r>
            <a:r>
              <a:rPr lang="fr-FR" sz="1200" b="0" strike="noStrike" spc="-1" dirty="0">
                <a:solidFill>
                  <a:srgbClr val="000000"/>
                </a:solidFill>
                <a:latin typeface="+mn-lt"/>
                <a:ea typeface="+mn-ea"/>
              </a:rPr>
              <a:t> pour nous aujourd’hui qui relions la campagne à  l’agriculture et l’opposons à la ville, à l’urbanisation, c’est que c’est bien le développement d’une agriculture au néolithique qui est à l’origine de l’urbanisation sur terre, l’urbanisation ayant commencé par la constitution de petits villages agricoles…qui ont pu évoluer en  grandes cités.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74" name="PlaceHolder 3"/>
          <p:cNvSpPr>
            <a:spLocks noGrp="1"/>
          </p:cNvSpPr>
          <p:nvPr>
            <p:ph type="sldNum" idx="44"/>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69FFAC83-8677-4934-85A4-4ABF5EFF13CC}" type="slidenum">
              <a:rPr lang="fr-FR" sz="1200" b="0" strike="noStrike" spc="-1">
                <a:solidFill>
                  <a:srgbClr val="000000"/>
                </a:solidFill>
                <a:latin typeface="+mn-lt"/>
                <a:ea typeface="+mn-ea"/>
              </a:rPr>
              <a:t>7</a:t>
            </a:fld>
            <a:endParaRPr lang="fr-FR" sz="12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PlaceHolder 1"/>
          <p:cNvSpPr>
            <a:spLocks noGrp="1" noRot="1" noChangeAspect="1"/>
          </p:cNvSpPr>
          <p:nvPr>
            <p:ph type="sldImg"/>
          </p:nvPr>
        </p:nvSpPr>
        <p:spPr>
          <a:xfrm>
            <a:off x="942975" y="746125"/>
            <a:ext cx="4970463" cy="3729038"/>
          </a:xfrm>
          <a:prstGeom prst="rect">
            <a:avLst/>
          </a:prstGeom>
          <a:ln w="0">
            <a:noFill/>
          </a:ln>
        </p:spPr>
      </p:sp>
      <p:sp>
        <p:nvSpPr>
          <p:cNvPr id="676"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8.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La domestication animale en vue de élevage, qui nous intéresse plus particulièrement ici, née à la fin de la préhistoire, au néolithique, se  poursuit aux premiers temps de notre histoire, dans l’Antiquité.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Pendant des milliers d’années et jusqu’au début du siècle dernier élevage « à taille humaine » et riche d’échanges émotionnels entre les hommes et les animaux domestiqués, devenus strictement  dépendants de l’homme. </a:t>
            </a: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Pendant l’Antiquité et tout le Moyen-âge, l’évolution est lente, assez peu perceptible. Les systèmes sont des systèmes de polyculture-poly-élevage.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Les animaux sont </a:t>
            </a:r>
            <a:r>
              <a:rPr lang="fr-FR" sz="1200" b="1" strike="noStrike" spc="-1" dirty="0">
                <a:solidFill>
                  <a:srgbClr val="000000"/>
                </a:solidFill>
                <a:latin typeface="+mn-lt"/>
                <a:ea typeface="+mn-ea"/>
              </a:rPr>
              <a:t>à la fois animaux de rente et de compagnie</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Encore le cas dans la majeure partie du monde </a:t>
            </a:r>
            <a:r>
              <a:rPr lang="fr-FR" sz="1200" b="0" strike="noStrike" spc="-1" dirty="0">
                <a:solidFill>
                  <a:srgbClr val="000000"/>
                </a:solidFill>
                <a:latin typeface="+mn-lt"/>
                <a:ea typeface="+mn-ea"/>
              </a:rPr>
              <a:t>! Environ 1,3 milliard d’agriculteurs, de paysans, en tout cas de personnes qui vivent directement ou assez directement de la terre. Un milliard d’entre eux ont toujours recours à la traction humaine. Trois cents millions ont recours à la traction humaine et la motorisation, qui nous paraît à nous européens une évidence, ne constitue le mode de traction que pour trente millions de ces personnes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77" name="PlaceHolder 3"/>
          <p:cNvSpPr>
            <a:spLocks noGrp="1"/>
          </p:cNvSpPr>
          <p:nvPr>
            <p:ph type="sldNum" idx="45"/>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95C1F8F8-E2E5-45A7-B3D6-D36744438B88}" type="slidenum">
              <a:rPr lang="fr-FR" sz="1200" b="0" strike="noStrike" spc="-1">
                <a:solidFill>
                  <a:srgbClr val="000000"/>
                </a:solidFill>
                <a:latin typeface="+mn-lt"/>
                <a:ea typeface="+mn-ea"/>
              </a:rPr>
              <a:t>8</a:t>
            </a:fld>
            <a:endParaRPr lang="fr-FR"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PlaceHolder 1"/>
          <p:cNvSpPr>
            <a:spLocks noGrp="1" noRot="1" noChangeAspect="1"/>
          </p:cNvSpPr>
          <p:nvPr>
            <p:ph type="sldImg"/>
          </p:nvPr>
        </p:nvSpPr>
        <p:spPr>
          <a:xfrm>
            <a:off x="942975" y="746125"/>
            <a:ext cx="4970463" cy="3729038"/>
          </a:xfrm>
          <a:prstGeom prst="rect">
            <a:avLst/>
          </a:prstGeom>
          <a:ln w="0">
            <a:noFill/>
          </a:ln>
        </p:spPr>
      </p:sp>
      <p:sp>
        <p:nvSpPr>
          <p:cNvPr id="679" name="PlaceHolder 2"/>
          <p:cNvSpPr>
            <a:spLocks noGrp="1"/>
          </p:cNvSpPr>
          <p:nvPr>
            <p:ph type="body"/>
          </p:nvPr>
        </p:nvSpPr>
        <p:spPr>
          <a:xfrm>
            <a:off x="685800" y="4724280"/>
            <a:ext cx="5485680" cy="44748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200" b="0" strike="noStrike" spc="-1" dirty="0">
                <a:solidFill>
                  <a:srgbClr val="000000"/>
                </a:solidFill>
                <a:latin typeface="+mn-lt"/>
                <a:ea typeface="+mn-ea"/>
              </a:rPr>
              <a:t>9.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 Faisons un bond au XIXème siècle en Europe ! Sur la photo un bœuf qui pourrait être charolais. Après le siècle des Lumières, en  Angleterre et en France, où les découvertes succèdent aux découvertes et où l’industrie se développe avec ses méthodes,  </a:t>
            </a:r>
            <a:r>
              <a:rPr lang="fr-FR" sz="1200" b="1" strike="noStrike" spc="-1" dirty="0">
                <a:solidFill>
                  <a:srgbClr val="000000"/>
                </a:solidFill>
                <a:latin typeface="+mn-lt"/>
                <a:ea typeface="+mn-ea"/>
              </a:rPr>
              <a:t>naît la zootechnie</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Les zootechniciens et des éleveurs sélectionnent des animaux et fixent des races</a:t>
            </a:r>
            <a:r>
              <a:rPr lang="fr-FR" sz="1200" b="0" strike="noStrike" spc="-1" dirty="0">
                <a:solidFill>
                  <a:srgbClr val="000000"/>
                </a:solidFill>
                <a:latin typeface="+mn-lt"/>
                <a:ea typeface="+mn-ea"/>
              </a:rPr>
              <a:t>.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Apparaît et se développe </a:t>
            </a:r>
            <a:r>
              <a:rPr lang="fr-FR" sz="1200" b="1" strike="noStrike" spc="-1" dirty="0">
                <a:solidFill>
                  <a:srgbClr val="000000"/>
                </a:solidFill>
                <a:latin typeface="+mn-lt"/>
                <a:ea typeface="+mn-ea"/>
              </a:rPr>
              <a:t>l’idée d’utiliser l’animal comme machine à produire</a:t>
            </a:r>
            <a:r>
              <a:rPr lang="fr-FR" sz="1200" b="0" strike="noStrike" spc="-1" dirty="0">
                <a:solidFill>
                  <a:srgbClr val="000000"/>
                </a:solidFill>
                <a:latin typeface="+mn-lt"/>
                <a:ea typeface="+mn-ea"/>
              </a:rPr>
              <a:t>. Rien ni personne ne s’y oppose. La culture du progrès de l’homme s’impose.</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0" strike="noStrike" spc="-1" dirty="0">
                <a:solidFill>
                  <a:srgbClr val="000000"/>
                </a:solidFill>
                <a:latin typeface="+mn-lt"/>
                <a:ea typeface="+mn-ea"/>
              </a:rPr>
              <a:t>Il est intéressant de noter que c’est à la même époque que naît, en Angleterre puis en France, </a:t>
            </a:r>
            <a:r>
              <a:rPr lang="fr-FR" sz="1200" b="1" strike="noStrike" spc="-1" dirty="0">
                <a:solidFill>
                  <a:srgbClr val="000000"/>
                </a:solidFill>
                <a:latin typeface="+mn-lt"/>
                <a:ea typeface="+mn-ea"/>
              </a:rPr>
              <a:t>la protection animale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avec </a:t>
            </a:r>
            <a:r>
              <a:rPr lang="fr-FR" sz="1200" b="1" strike="noStrike" spc="-1" dirty="0">
                <a:solidFill>
                  <a:srgbClr val="000000"/>
                </a:solidFill>
                <a:latin typeface="+mn-lt"/>
                <a:ea typeface="+mn-ea"/>
              </a:rPr>
              <a:t>les premières réglementations </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a:p>
            <a:pPr marL="216000" indent="-216000">
              <a:lnSpc>
                <a:spcPct val="100000"/>
              </a:lnSpc>
              <a:buNone/>
              <a:tabLst>
                <a:tab pos="0" algn="l"/>
              </a:tabLst>
            </a:pPr>
            <a:r>
              <a:rPr lang="fr-FR" sz="1200" b="1" strike="noStrike" spc="-1" dirty="0">
                <a:solidFill>
                  <a:srgbClr val="000000"/>
                </a:solidFill>
                <a:latin typeface="+mn-lt"/>
                <a:ea typeface="+mn-ea"/>
              </a:rPr>
              <a:t>	</a:t>
            </a:r>
            <a:r>
              <a:rPr lang="fr-FR" sz="1200" b="0" strike="noStrike" spc="-1" dirty="0">
                <a:solidFill>
                  <a:srgbClr val="000000"/>
                </a:solidFill>
                <a:latin typeface="+mn-lt"/>
                <a:ea typeface="+mn-ea"/>
              </a:rPr>
              <a:t>et les premières </a:t>
            </a:r>
            <a:r>
              <a:rPr lang="fr-FR" sz="1200" b="1" strike="noStrike" spc="-1" dirty="0">
                <a:solidFill>
                  <a:srgbClr val="000000"/>
                </a:solidFill>
                <a:latin typeface="+mn-lt"/>
                <a:ea typeface="+mn-ea"/>
              </a:rPr>
              <a:t>associations de protection des animaux.</a:t>
            </a:r>
            <a:endParaRPr lang="fr-FR" sz="1200" b="0" strike="noStrike" spc="-1" dirty="0">
              <a:latin typeface="Arial"/>
            </a:endParaRPr>
          </a:p>
          <a:p>
            <a:pPr marL="216000" indent="-216000">
              <a:lnSpc>
                <a:spcPct val="100000"/>
              </a:lnSpc>
              <a:buNone/>
              <a:tabLst>
                <a:tab pos="0" algn="l"/>
              </a:tabLst>
            </a:pPr>
            <a:endParaRPr lang="fr-FR" sz="1200" b="0" strike="noStrike" spc="-1" dirty="0">
              <a:latin typeface="Arial"/>
            </a:endParaRPr>
          </a:p>
        </p:txBody>
      </p:sp>
      <p:sp>
        <p:nvSpPr>
          <p:cNvPr id="680" name="PlaceHolder 3"/>
          <p:cNvSpPr>
            <a:spLocks noGrp="1"/>
          </p:cNvSpPr>
          <p:nvPr>
            <p:ph type="sldNum" idx="46"/>
          </p:nvPr>
        </p:nvSpPr>
        <p:spPr>
          <a:xfrm>
            <a:off x="3884760" y="9446760"/>
            <a:ext cx="2971080" cy="496440"/>
          </a:xfrm>
          <a:prstGeom prst="rect">
            <a:avLst/>
          </a:prstGeom>
          <a:noFill/>
          <a:ln w="0">
            <a:noFill/>
          </a:ln>
        </p:spPr>
        <p:txBody>
          <a:bodyPr lIns="0" tIns="0" rIns="0" bIns="0"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pPr>
            <a:fld id="{052F93A1-4205-47BE-BA07-C52662EE0AFF}" type="slidenum">
              <a:rPr lang="fr-FR" sz="1200" b="0" strike="noStrike" spc="-1">
                <a:solidFill>
                  <a:srgbClr val="000000"/>
                </a:solidFill>
                <a:latin typeface="+mn-lt"/>
                <a:ea typeface="+mn-ea"/>
              </a:rPr>
              <a:t>9</a:t>
            </a:fld>
            <a:endParaRPr lang="fr-F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59849650-11E0-4D1C-BD2C-7004399C7F3E}" type="slidenum">
              <a:t>‹N°›</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DC570D48-B82E-49C9-BD93-FFBFA07F85B9}"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38"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39"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5"/>
          </p:nvPr>
        </p:nvSpPr>
        <p:spPr/>
        <p:txBody>
          <a:bodyPr/>
          <a:lstStyle/>
          <a:p>
            <a:r>
              <a:t>Footer</a:t>
            </a:r>
          </a:p>
        </p:txBody>
      </p:sp>
      <p:sp>
        <p:nvSpPr>
          <p:cNvPr id="6" name="PlaceHolder 5"/>
          <p:cNvSpPr>
            <a:spLocks noGrp="1"/>
          </p:cNvSpPr>
          <p:nvPr>
            <p:ph type="sldNum" idx="26"/>
          </p:nvPr>
        </p:nvSpPr>
        <p:spPr/>
        <p:txBody>
          <a:bodyPr/>
          <a:lstStyle/>
          <a:p>
            <a:fld id="{B3A9A764-4530-4ABF-8C5E-CBAE70C6C8B8}" type="slidenum">
              <a:t>‹N°›</a:t>
            </a:fld>
            <a:endParaRPr/>
          </a:p>
        </p:txBody>
      </p:sp>
      <p:sp>
        <p:nvSpPr>
          <p:cNvPr id="7" name="PlaceHolder 6"/>
          <p:cNvSpPr>
            <a:spLocks noGrp="1"/>
          </p:cNvSpPr>
          <p:nvPr>
            <p:ph type="dt" idx="27"/>
          </p:nvPr>
        </p:nvSpPr>
        <p:spPr/>
        <p:txBody>
          <a:body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25"/>
          </p:nvPr>
        </p:nvSpPr>
        <p:spPr/>
        <p:txBody>
          <a:bodyPr/>
          <a:lstStyle/>
          <a:p>
            <a:r>
              <a:t>Footer</a:t>
            </a:r>
          </a:p>
        </p:txBody>
      </p:sp>
      <p:sp>
        <p:nvSpPr>
          <p:cNvPr id="4" name="PlaceHolder 3"/>
          <p:cNvSpPr>
            <a:spLocks noGrp="1"/>
          </p:cNvSpPr>
          <p:nvPr>
            <p:ph type="sldNum" idx="26"/>
          </p:nvPr>
        </p:nvSpPr>
        <p:spPr/>
        <p:txBody>
          <a:bodyPr/>
          <a:lstStyle/>
          <a:p>
            <a:fld id="{A31676E5-6A50-4250-BC6B-1BEF601A7288}" type="slidenum">
              <a:t>‹N°›</a:t>
            </a:fld>
            <a:endParaRPr/>
          </a:p>
        </p:txBody>
      </p:sp>
      <p:sp>
        <p:nvSpPr>
          <p:cNvPr id="5" name="PlaceHolder 4"/>
          <p:cNvSpPr>
            <a:spLocks noGrp="1"/>
          </p:cNvSpPr>
          <p:nvPr>
            <p:ph type="dt" idx="27"/>
          </p:nvPr>
        </p:nvSpPr>
        <p:spPr/>
        <p:txBody>
          <a:body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1"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5"/>
          </p:nvPr>
        </p:nvSpPr>
        <p:spPr/>
        <p:txBody>
          <a:bodyPr/>
          <a:lstStyle/>
          <a:p>
            <a:r>
              <a:t>Footer</a:t>
            </a:r>
          </a:p>
        </p:txBody>
      </p:sp>
      <p:sp>
        <p:nvSpPr>
          <p:cNvPr id="4" name="PlaceHolder 3"/>
          <p:cNvSpPr>
            <a:spLocks noGrp="1"/>
          </p:cNvSpPr>
          <p:nvPr>
            <p:ph type="sldNum" idx="26"/>
          </p:nvPr>
        </p:nvSpPr>
        <p:spPr/>
        <p:txBody>
          <a:bodyPr/>
          <a:lstStyle/>
          <a:p>
            <a:fld id="{D1E0495A-6148-4742-B40B-CA6A347AB406}" type="slidenum">
              <a:t>‹N°›</a:t>
            </a:fld>
            <a:endParaRPr/>
          </a:p>
        </p:txBody>
      </p:sp>
      <p:sp>
        <p:nvSpPr>
          <p:cNvPr id="5" name="PlaceHolder 4"/>
          <p:cNvSpPr>
            <a:spLocks noGrp="1"/>
          </p:cNvSpPr>
          <p:nvPr>
            <p:ph type="dt" idx="27"/>
          </p:nvPr>
        </p:nvSpPr>
        <p:spPr/>
        <p:txBody>
          <a:body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4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44"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45"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5"/>
          </p:nvPr>
        </p:nvSpPr>
        <p:spPr/>
        <p:txBody>
          <a:bodyPr/>
          <a:lstStyle/>
          <a:p>
            <a:r>
              <a:t>Footer</a:t>
            </a:r>
          </a:p>
        </p:txBody>
      </p:sp>
      <p:sp>
        <p:nvSpPr>
          <p:cNvPr id="7" name="PlaceHolder 6"/>
          <p:cNvSpPr>
            <a:spLocks noGrp="1"/>
          </p:cNvSpPr>
          <p:nvPr>
            <p:ph type="sldNum" idx="26"/>
          </p:nvPr>
        </p:nvSpPr>
        <p:spPr/>
        <p:txBody>
          <a:bodyPr/>
          <a:lstStyle/>
          <a:p>
            <a:fld id="{12AFD3AB-4345-44EC-AF6F-2F0FA38E4A1B}" type="slidenum">
              <a:t>‹N°›</a:t>
            </a:fld>
            <a:endParaRPr/>
          </a:p>
        </p:txBody>
      </p:sp>
      <p:sp>
        <p:nvSpPr>
          <p:cNvPr id="8" name="PlaceHolder 7"/>
          <p:cNvSpPr>
            <a:spLocks noGrp="1"/>
          </p:cNvSpPr>
          <p:nvPr>
            <p:ph type="dt" idx="27"/>
          </p:nvPr>
        </p:nvSpPr>
        <p:spPr/>
        <p:txBody>
          <a:body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47"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48"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49"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5"/>
          </p:nvPr>
        </p:nvSpPr>
        <p:spPr/>
        <p:txBody>
          <a:bodyPr/>
          <a:lstStyle/>
          <a:p>
            <a:r>
              <a:t>Footer</a:t>
            </a:r>
          </a:p>
        </p:txBody>
      </p:sp>
      <p:sp>
        <p:nvSpPr>
          <p:cNvPr id="7" name="PlaceHolder 6"/>
          <p:cNvSpPr>
            <a:spLocks noGrp="1"/>
          </p:cNvSpPr>
          <p:nvPr>
            <p:ph type="sldNum" idx="26"/>
          </p:nvPr>
        </p:nvSpPr>
        <p:spPr/>
        <p:txBody>
          <a:bodyPr/>
          <a:lstStyle/>
          <a:p>
            <a:fld id="{7D0996D1-6D2F-4406-95F8-93F7B476D5F3}" type="slidenum">
              <a:t>‹N°›</a:t>
            </a:fld>
            <a:endParaRPr/>
          </a:p>
        </p:txBody>
      </p:sp>
      <p:sp>
        <p:nvSpPr>
          <p:cNvPr id="8" name="PlaceHolder 7"/>
          <p:cNvSpPr>
            <a:spLocks noGrp="1"/>
          </p:cNvSpPr>
          <p:nvPr>
            <p:ph type="dt" idx="27"/>
          </p:nvPr>
        </p:nvSpPr>
        <p:spPr/>
        <p:txBody>
          <a:body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5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5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53"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5"/>
          </p:nvPr>
        </p:nvSpPr>
        <p:spPr/>
        <p:txBody>
          <a:bodyPr/>
          <a:lstStyle/>
          <a:p>
            <a:r>
              <a:t>Footer</a:t>
            </a:r>
          </a:p>
        </p:txBody>
      </p:sp>
      <p:sp>
        <p:nvSpPr>
          <p:cNvPr id="7" name="PlaceHolder 6"/>
          <p:cNvSpPr>
            <a:spLocks noGrp="1"/>
          </p:cNvSpPr>
          <p:nvPr>
            <p:ph type="sldNum" idx="26"/>
          </p:nvPr>
        </p:nvSpPr>
        <p:spPr/>
        <p:txBody>
          <a:bodyPr/>
          <a:lstStyle/>
          <a:p>
            <a:fld id="{A77EA7D1-4A8F-4E41-85E3-3E683B9300D3}" type="slidenum">
              <a:t>‹N°›</a:t>
            </a:fld>
            <a:endParaRPr/>
          </a:p>
        </p:txBody>
      </p:sp>
      <p:sp>
        <p:nvSpPr>
          <p:cNvPr id="8" name="PlaceHolder 7"/>
          <p:cNvSpPr>
            <a:spLocks noGrp="1"/>
          </p:cNvSpPr>
          <p:nvPr>
            <p:ph type="dt" idx="27"/>
          </p:nvPr>
        </p:nvSpPr>
        <p:spPr/>
        <p:txBody>
          <a:body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55"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56"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5"/>
          </p:nvPr>
        </p:nvSpPr>
        <p:spPr/>
        <p:txBody>
          <a:bodyPr/>
          <a:lstStyle/>
          <a:p>
            <a:r>
              <a:t>Footer</a:t>
            </a:r>
          </a:p>
        </p:txBody>
      </p:sp>
      <p:sp>
        <p:nvSpPr>
          <p:cNvPr id="6" name="PlaceHolder 5"/>
          <p:cNvSpPr>
            <a:spLocks noGrp="1"/>
          </p:cNvSpPr>
          <p:nvPr>
            <p:ph type="sldNum" idx="26"/>
          </p:nvPr>
        </p:nvSpPr>
        <p:spPr/>
        <p:txBody>
          <a:bodyPr/>
          <a:lstStyle/>
          <a:p>
            <a:fld id="{5BD99D8A-36BE-4D5C-9A87-02C738762AFB}" type="slidenum">
              <a:t>‹N°›</a:t>
            </a:fld>
            <a:endParaRPr/>
          </a:p>
        </p:txBody>
      </p:sp>
      <p:sp>
        <p:nvSpPr>
          <p:cNvPr id="7" name="PlaceHolder 6"/>
          <p:cNvSpPr>
            <a:spLocks noGrp="1"/>
          </p:cNvSpPr>
          <p:nvPr>
            <p:ph type="dt" idx="27"/>
          </p:nvPr>
        </p:nvSpPr>
        <p:spPr/>
        <p:txBody>
          <a:body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5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5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0"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1"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25"/>
          </p:nvPr>
        </p:nvSpPr>
        <p:spPr/>
        <p:txBody>
          <a:bodyPr/>
          <a:lstStyle/>
          <a:p>
            <a:r>
              <a:t>Footer</a:t>
            </a:r>
          </a:p>
        </p:txBody>
      </p:sp>
      <p:sp>
        <p:nvSpPr>
          <p:cNvPr id="8" name="PlaceHolder 7"/>
          <p:cNvSpPr>
            <a:spLocks noGrp="1"/>
          </p:cNvSpPr>
          <p:nvPr>
            <p:ph type="sldNum" idx="26"/>
          </p:nvPr>
        </p:nvSpPr>
        <p:spPr/>
        <p:txBody>
          <a:bodyPr/>
          <a:lstStyle/>
          <a:p>
            <a:fld id="{B9E525EA-C561-4AF1-A190-A787A2C9320E}" type="slidenum">
              <a:t>‹N°›</a:t>
            </a:fld>
            <a:endParaRPr/>
          </a:p>
        </p:txBody>
      </p:sp>
      <p:sp>
        <p:nvSpPr>
          <p:cNvPr id="9" name="PlaceHolder 8"/>
          <p:cNvSpPr>
            <a:spLocks noGrp="1"/>
          </p:cNvSpPr>
          <p:nvPr>
            <p:ph type="dt" idx="27"/>
          </p:nvPr>
        </p:nvSpPr>
        <p:spPr/>
        <p:txBody>
          <a:body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63"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4"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5"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6"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7"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8"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25"/>
          </p:nvPr>
        </p:nvSpPr>
        <p:spPr/>
        <p:txBody>
          <a:bodyPr/>
          <a:lstStyle/>
          <a:p>
            <a:r>
              <a:t>Footer</a:t>
            </a:r>
          </a:p>
        </p:txBody>
      </p:sp>
      <p:sp>
        <p:nvSpPr>
          <p:cNvPr id="10" name="PlaceHolder 9"/>
          <p:cNvSpPr>
            <a:spLocks noGrp="1"/>
          </p:cNvSpPr>
          <p:nvPr>
            <p:ph type="sldNum" idx="26"/>
          </p:nvPr>
        </p:nvSpPr>
        <p:spPr/>
        <p:txBody>
          <a:bodyPr/>
          <a:lstStyle/>
          <a:p>
            <a:fld id="{7A6FF5FD-8548-4F25-9D93-755150EE57BB}" type="slidenum">
              <a:t>‹N°›</a:t>
            </a:fld>
            <a:endParaRPr/>
          </a:p>
        </p:txBody>
      </p:sp>
      <p:sp>
        <p:nvSpPr>
          <p:cNvPr id="11" name="PlaceHolder 10"/>
          <p:cNvSpPr>
            <a:spLocks noGrp="1"/>
          </p:cNvSpPr>
          <p:nvPr>
            <p:ph type="dt" idx="27"/>
          </p:nvPr>
        </p:nvSpPr>
        <p:spPr/>
        <p:txBody>
          <a:body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F0C7D21B-4739-489C-A8C6-23A68DE516CB}" type="slidenum">
              <a:t>‹N°›</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3DF724FA-DA22-4BCF-AA90-92608A81468B}" type="slidenum">
              <a:t>‹N°›</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75"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0A7E96EB-E88D-49B9-A7BF-B3AD0FF30145}" type="slidenum">
              <a:t>‹N°›</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7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2E764A0B-9B81-4BB8-9063-3E7490CE8981}" type="slidenum">
              <a:t>‹N°›</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7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0"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8"/>
          </p:nvPr>
        </p:nvSpPr>
        <p:spPr/>
        <p:txBody>
          <a:bodyPr/>
          <a:lstStyle/>
          <a:p>
            <a:r>
              <a:t>Footer</a:t>
            </a:r>
          </a:p>
        </p:txBody>
      </p:sp>
      <p:sp>
        <p:nvSpPr>
          <p:cNvPr id="6" name="PlaceHolder 5"/>
          <p:cNvSpPr>
            <a:spLocks noGrp="1"/>
          </p:cNvSpPr>
          <p:nvPr>
            <p:ph type="sldNum" idx="29"/>
          </p:nvPr>
        </p:nvSpPr>
        <p:spPr/>
        <p:txBody>
          <a:bodyPr/>
          <a:lstStyle/>
          <a:p>
            <a:fld id="{63FAF648-77A5-4F4C-9D27-A910BFEB669D}" type="slidenum">
              <a:t>‹N°›</a:t>
            </a:fld>
            <a:endParaRPr/>
          </a:p>
        </p:txBody>
      </p:sp>
      <p:sp>
        <p:nvSpPr>
          <p:cNvPr id="7" name="PlaceHolder 6"/>
          <p:cNvSpPr>
            <a:spLocks noGrp="1"/>
          </p:cNvSpPr>
          <p:nvPr>
            <p:ph type="dt" idx="30"/>
          </p:nvPr>
        </p:nvSpPr>
        <p:spPr/>
        <p:txBody>
          <a:body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8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28"/>
          </p:nvPr>
        </p:nvSpPr>
        <p:spPr/>
        <p:txBody>
          <a:bodyPr/>
          <a:lstStyle/>
          <a:p>
            <a:r>
              <a:t>Footer</a:t>
            </a:r>
          </a:p>
        </p:txBody>
      </p:sp>
      <p:sp>
        <p:nvSpPr>
          <p:cNvPr id="4" name="PlaceHolder 3"/>
          <p:cNvSpPr>
            <a:spLocks noGrp="1"/>
          </p:cNvSpPr>
          <p:nvPr>
            <p:ph type="sldNum" idx="29"/>
          </p:nvPr>
        </p:nvSpPr>
        <p:spPr/>
        <p:txBody>
          <a:bodyPr/>
          <a:lstStyle/>
          <a:p>
            <a:fld id="{3D036A2E-5C77-4305-B250-C6EBA6101AC9}" type="slidenum">
              <a:t>‹N°›</a:t>
            </a:fld>
            <a:endParaRPr/>
          </a:p>
        </p:txBody>
      </p:sp>
      <p:sp>
        <p:nvSpPr>
          <p:cNvPr id="5" name="PlaceHolder 4"/>
          <p:cNvSpPr>
            <a:spLocks noGrp="1"/>
          </p:cNvSpPr>
          <p:nvPr>
            <p:ph type="dt" idx="30"/>
          </p:nvPr>
        </p:nvSpPr>
        <p:spPr/>
        <p:txBody>
          <a:body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82"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8"/>
          </p:nvPr>
        </p:nvSpPr>
        <p:spPr/>
        <p:txBody>
          <a:bodyPr/>
          <a:lstStyle/>
          <a:p>
            <a:r>
              <a:t>Footer</a:t>
            </a:r>
          </a:p>
        </p:txBody>
      </p:sp>
      <p:sp>
        <p:nvSpPr>
          <p:cNvPr id="4" name="PlaceHolder 3"/>
          <p:cNvSpPr>
            <a:spLocks noGrp="1"/>
          </p:cNvSpPr>
          <p:nvPr>
            <p:ph type="sldNum" idx="29"/>
          </p:nvPr>
        </p:nvSpPr>
        <p:spPr/>
        <p:txBody>
          <a:bodyPr/>
          <a:lstStyle/>
          <a:p>
            <a:fld id="{F560AA11-20EC-4FA5-BF5D-0A036F990039}" type="slidenum">
              <a:t>‹N°›</a:t>
            </a:fld>
            <a:endParaRPr/>
          </a:p>
        </p:txBody>
      </p:sp>
      <p:sp>
        <p:nvSpPr>
          <p:cNvPr id="5" name="PlaceHolder 4"/>
          <p:cNvSpPr>
            <a:spLocks noGrp="1"/>
          </p:cNvSpPr>
          <p:nvPr>
            <p:ph type="dt" idx="30"/>
          </p:nvPr>
        </p:nvSpPr>
        <p:spPr/>
        <p:txBody>
          <a:body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8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5"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6"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8"/>
          </p:nvPr>
        </p:nvSpPr>
        <p:spPr/>
        <p:txBody>
          <a:bodyPr/>
          <a:lstStyle/>
          <a:p>
            <a:r>
              <a:t>Footer</a:t>
            </a:r>
          </a:p>
        </p:txBody>
      </p:sp>
      <p:sp>
        <p:nvSpPr>
          <p:cNvPr id="7" name="PlaceHolder 6"/>
          <p:cNvSpPr>
            <a:spLocks noGrp="1"/>
          </p:cNvSpPr>
          <p:nvPr>
            <p:ph type="sldNum" idx="29"/>
          </p:nvPr>
        </p:nvSpPr>
        <p:spPr/>
        <p:txBody>
          <a:bodyPr/>
          <a:lstStyle/>
          <a:p>
            <a:fld id="{180B2CDF-B906-4484-B465-72D49959BDE7}" type="slidenum">
              <a:t>‹N°›</a:t>
            </a:fld>
            <a:endParaRPr/>
          </a:p>
        </p:txBody>
      </p:sp>
      <p:sp>
        <p:nvSpPr>
          <p:cNvPr id="8" name="PlaceHolder 7"/>
          <p:cNvSpPr>
            <a:spLocks noGrp="1"/>
          </p:cNvSpPr>
          <p:nvPr>
            <p:ph type="dt" idx="30"/>
          </p:nvPr>
        </p:nvSpPr>
        <p:spPr/>
        <p:txBody>
          <a:body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88"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0"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8"/>
          </p:nvPr>
        </p:nvSpPr>
        <p:spPr/>
        <p:txBody>
          <a:bodyPr/>
          <a:lstStyle/>
          <a:p>
            <a:r>
              <a:t>Footer</a:t>
            </a:r>
          </a:p>
        </p:txBody>
      </p:sp>
      <p:sp>
        <p:nvSpPr>
          <p:cNvPr id="7" name="PlaceHolder 6"/>
          <p:cNvSpPr>
            <a:spLocks noGrp="1"/>
          </p:cNvSpPr>
          <p:nvPr>
            <p:ph type="sldNum" idx="29"/>
          </p:nvPr>
        </p:nvSpPr>
        <p:spPr/>
        <p:txBody>
          <a:bodyPr/>
          <a:lstStyle/>
          <a:p>
            <a:fld id="{54BC727A-4643-4B13-AAF0-1ACE15D82967}" type="slidenum">
              <a:t>‹N°›</a:t>
            </a:fld>
            <a:endParaRPr/>
          </a:p>
        </p:txBody>
      </p:sp>
      <p:sp>
        <p:nvSpPr>
          <p:cNvPr id="8" name="PlaceHolder 7"/>
          <p:cNvSpPr>
            <a:spLocks noGrp="1"/>
          </p:cNvSpPr>
          <p:nvPr>
            <p:ph type="dt" idx="30"/>
          </p:nvPr>
        </p:nvSpPr>
        <p:spPr/>
        <p:txBody>
          <a:body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9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4"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8"/>
          </p:nvPr>
        </p:nvSpPr>
        <p:spPr/>
        <p:txBody>
          <a:bodyPr/>
          <a:lstStyle/>
          <a:p>
            <a:r>
              <a:t>Footer</a:t>
            </a:r>
          </a:p>
        </p:txBody>
      </p:sp>
      <p:sp>
        <p:nvSpPr>
          <p:cNvPr id="7" name="PlaceHolder 6"/>
          <p:cNvSpPr>
            <a:spLocks noGrp="1"/>
          </p:cNvSpPr>
          <p:nvPr>
            <p:ph type="sldNum" idx="29"/>
          </p:nvPr>
        </p:nvSpPr>
        <p:spPr/>
        <p:txBody>
          <a:bodyPr/>
          <a:lstStyle/>
          <a:p>
            <a:fld id="{132596A1-E9E9-4419-8827-F2B564C4A72F}" type="slidenum">
              <a:t>‹N°›</a:t>
            </a:fld>
            <a:endParaRPr/>
          </a:p>
        </p:txBody>
      </p:sp>
      <p:sp>
        <p:nvSpPr>
          <p:cNvPr id="8" name="PlaceHolder 7"/>
          <p:cNvSpPr>
            <a:spLocks noGrp="1"/>
          </p:cNvSpPr>
          <p:nvPr>
            <p:ph type="dt" idx="30"/>
          </p:nvPr>
        </p:nvSpPr>
        <p:spPr/>
        <p:txBody>
          <a:body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96"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7"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8"/>
          </p:nvPr>
        </p:nvSpPr>
        <p:spPr/>
        <p:txBody>
          <a:bodyPr/>
          <a:lstStyle/>
          <a:p>
            <a:r>
              <a:t>Footer</a:t>
            </a:r>
          </a:p>
        </p:txBody>
      </p:sp>
      <p:sp>
        <p:nvSpPr>
          <p:cNvPr id="6" name="PlaceHolder 5"/>
          <p:cNvSpPr>
            <a:spLocks noGrp="1"/>
          </p:cNvSpPr>
          <p:nvPr>
            <p:ph type="sldNum" idx="29"/>
          </p:nvPr>
        </p:nvSpPr>
        <p:spPr/>
        <p:txBody>
          <a:bodyPr/>
          <a:lstStyle/>
          <a:p>
            <a:fld id="{5F3245D5-A1E2-4430-A148-C3EDE463749E}" type="slidenum">
              <a:t>‹N°›</a:t>
            </a:fld>
            <a:endParaRPr/>
          </a:p>
        </p:txBody>
      </p:sp>
      <p:sp>
        <p:nvSpPr>
          <p:cNvPr id="7" name="PlaceHolder 6"/>
          <p:cNvSpPr>
            <a:spLocks noGrp="1"/>
          </p:cNvSpPr>
          <p:nvPr>
            <p:ph type="dt" idx="30"/>
          </p:nvPr>
        </p:nvSpPr>
        <p:spPr/>
        <p:txBody>
          <a:body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9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1"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2"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28"/>
          </p:nvPr>
        </p:nvSpPr>
        <p:spPr/>
        <p:txBody>
          <a:bodyPr/>
          <a:lstStyle/>
          <a:p>
            <a:r>
              <a:t>Footer</a:t>
            </a:r>
          </a:p>
        </p:txBody>
      </p:sp>
      <p:sp>
        <p:nvSpPr>
          <p:cNvPr id="8" name="PlaceHolder 7"/>
          <p:cNvSpPr>
            <a:spLocks noGrp="1"/>
          </p:cNvSpPr>
          <p:nvPr>
            <p:ph type="sldNum" idx="29"/>
          </p:nvPr>
        </p:nvSpPr>
        <p:spPr/>
        <p:txBody>
          <a:bodyPr/>
          <a:lstStyle/>
          <a:p>
            <a:fld id="{3757D397-DEFA-4A09-803E-DCD1EEB98D2C}" type="slidenum">
              <a:t>‹N°›</a:t>
            </a:fld>
            <a:endParaRPr/>
          </a:p>
        </p:txBody>
      </p:sp>
      <p:sp>
        <p:nvSpPr>
          <p:cNvPr id="9" name="PlaceHolder 8"/>
          <p:cNvSpPr>
            <a:spLocks noGrp="1"/>
          </p:cNvSpPr>
          <p:nvPr>
            <p:ph type="dt" idx="30"/>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1F8EBC46-3CAB-475E-9176-2B4272761627}" type="slidenum">
              <a:t>‹N°›</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404"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5"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6"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7"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8"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9"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28"/>
          </p:nvPr>
        </p:nvSpPr>
        <p:spPr/>
        <p:txBody>
          <a:bodyPr/>
          <a:lstStyle/>
          <a:p>
            <a:r>
              <a:t>Footer</a:t>
            </a:r>
          </a:p>
        </p:txBody>
      </p:sp>
      <p:sp>
        <p:nvSpPr>
          <p:cNvPr id="10" name="PlaceHolder 9"/>
          <p:cNvSpPr>
            <a:spLocks noGrp="1"/>
          </p:cNvSpPr>
          <p:nvPr>
            <p:ph type="sldNum" idx="29"/>
          </p:nvPr>
        </p:nvSpPr>
        <p:spPr/>
        <p:txBody>
          <a:bodyPr/>
          <a:lstStyle/>
          <a:p>
            <a:fld id="{E4E28B9D-6317-4C6E-A501-CF5A061EDB60}" type="slidenum">
              <a:t>‹N°›</a:t>
            </a:fld>
            <a:endParaRPr/>
          </a:p>
        </p:txBody>
      </p:sp>
      <p:sp>
        <p:nvSpPr>
          <p:cNvPr id="11" name="PlaceHolder 10"/>
          <p:cNvSpPr>
            <a:spLocks noGrp="1"/>
          </p:cNvSpPr>
          <p:nvPr>
            <p:ph type="dt" idx="30"/>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D8FB33A-9814-4137-98D1-706A7991A685}" type="slidenum">
              <a:t>‹N°›</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EC1D6AD-CA47-41DC-BDF7-D6B0841EBF94}"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E8D95A55-80A6-463A-AA2B-8EC0142C05C9}"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EF4F6195-7E33-4F17-B835-136D04EFDE0B}"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4891CB5B-8283-4166-9E27-6ABEBBC42D7D}"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413D86E7-62A0-480B-9790-2A2F2EFE63F9}"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AF7AB35-852C-46E2-A688-2E3FDDA0938F}"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FB4862F3-957D-446F-9819-954F273766C4}" type="slidenum">
              <a:t>‹N°›</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2054BE62-03DD-48B2-95C3-F595561883D4}"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4569D3FA-40FA-49B0-8AA7-9D76038F9924}"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8D18002-7F03-40A4-89EE-86E5AEFE7B93}"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06D4C9C9-9809-4337-B9B1-804A6D4F04EF}" type="slidenum">
              <a:t>‹N°›</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E3ABA006-17C8-4065-ABE5-5661B483584A}" type="slidenum">
              <a:t>‹N°›</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2101293D-C5DB-4D64-97AB-9A3BD8F94DD3}" type="slidenum">
              <a:t>‹N°›</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88"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8BD84242-4B4F-41A4-A29C-86044287D649}" type="slidenum">
              <a:t>‹N°›</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0"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A3D5B22E-4C31-4DB1-B9C1-BD3DC83A6277}" type="slidenum">
              <a:t>‹N°›</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6244B661-B367-4BC5-9C73-728CDBA468ED}" type="slidenum">
              <a:t>‹N°›</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034722CD-5293-45AB-A07D-4F3D041D702A}" type="slidenum">
              <a:t>‹N°›</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9184C9B5-8F78-4A9E-A92D-599BEDEF9E41}" type="slidenum">
              <a:t>‹N°›</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064696FE-017C-4E6A-9F66-4BB83386F67D}" type="slidenum">
              <a:t>‹N°›</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A85EE9F-1FF6-4B31-8133-BBA6BE7F8206}"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3"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6C84E6E-EF62-4229-BD15-37776D128001}"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7"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9EACD765-34E8-4087-93C4-6090334AB0E8}"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9"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0"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F306B021-C9F3-4045-94D4-3FCF4D587400}" type="slidenum">
              <a:t>‹N°›</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AE89F612-05F0-40D0-90CB-B242556F0AEB}" type="slidenum">
              <a:t>‹N°›</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7"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8"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9"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0"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1"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2"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36211D8D-A46A-48FA-A344-4BE4FED9F0A7}" type="slidenum">
              <a:t>‹N°›</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6B837864-1424-4684-A48A-662C75C08858}" type="slidenum">
              <a:t>‹N°›</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29"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A1E5EE6F-DEFF-41D0-B07C-D198E39670EF}" type="slidenum">
              <a:t>‹N°›</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31"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52284D11-166B-47AD-A7E4-0649A1FB38D0}" type="slidenum">
              <a:t>‹N°›</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6EC9D5A4-A72E-4B07-91F9-9A6331343403}"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33"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34"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C10EB987-8973-4A5D-AA06-0DFC578601F1}" type="slidenum">
              <a:t>‹N°›</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1BDB6CFD-32FB-4964-928E-F85937845E2B}" type="slidenum">
              <a:t>‹N°›</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31570B50-5B0C-40CE-AE9A-18B63767C343}" type="slidenum">
              <a:t>‹N°›</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3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39"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0"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6C341B3D-5930-432B-AC51-82034117084F}" type="slidenum">
              <a:t>‹N°›</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4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4"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06FBA46E-FDAB-4E36-9A4F-D03C811B0B62}" type="slidenum">
              <a:t>‹N°›</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4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8"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5F7917D6-1B18-4F30-B2F8-C288685AFCE1}" type="slidenum">
              <a:t>‹N°›</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0"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1"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C4853A01-AD1E-4121-ADE5-771CD3EC5FDB}" type="slidenum">
              <a:t>‹N°›</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5"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6"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42A876BC-58F0-4FCF-9BDB-BE9FE7AC5202}" type="slidenum">
              <a:t>‹N°›</a:t>
            </a:fld>
            <a:endParaRPr/>
          </a:p>
        </p:txBody>
      </p:sp>
      <p:sp>
        <p:nvSpPr>
          <p:cNvPr id="9" name="PlaceHolder 8"/>
          <p:cNvSpPr>
            <a:spLocks noGrp="1"/>
          </p:cNvSpPr>
          <p:nvPr>
            <p:ph type="dt" idx="12"/>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8"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9"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0"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1"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2"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3"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4D05D514-4F76-44CE-8872-192692F92C7D}" type="slidenum">
              <a:t>‹N°›</a:t>
            </a:fld>
            <a:endParaRPr/>
          </a:p>
        </p:txBody>
      </p:sp>
      <p:sp>
        <p:nvSpPr>
          <p:cNvPr id="11" name="PlaceHolder 10"/>
          <p:cNvSpPr>
            <a:spLocks noGrp="1"/>
          </p:cNvSpPr>
          <p:nvPr>
            <p:ph type="dt" idx="12"/>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6AD48116-DAE5-4F03-80B6-1FE3BD3D7E89}" type="slidenum">
              <a:t>‹N°›</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140C0291-B7DE-4C35-90CB-7883154A1C49}"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70"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07C2C1D7-4BD5-4A10-9FE0-1790D90F5255}" type="slidenum">
              <a:t>‹N°›</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72"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CD66BE59-D496-4333-823D-5E0F297C3EA4}" type="slidenum">
              <a:t>‹N°›</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74"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5"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6139494C-8CBA-4123-81BB-5CBE8A3906BD}" type="slidenum">
              <a:t>‹N°›</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B2FAA7ED-427E-4FC8-B0F6-EF3006955F8C}" type="slidenum">
              <a:t>‹N°›</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BE13D263-A308-4E81-AA39-E502FFE35F47}" type="slidenum">
              <a:t>‹N°›</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7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0"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1"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579A1617-8AC4-422E-A347-26CFA7721EDA}" type="slidenum">
              <a:t>‹N°›</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83"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5"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62BA6190-CC3E-427B-8EDA-5285DC02206C}" type="slidenum">
              <a:t>‹N°›</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8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8"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9"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38350436-3780-407D-BFA8-D59FED60FAC4}" type="slidenum">
              <a:t>‹N°›</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1"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2"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90AEBC9B-FB6F-465F-88AC-38DE074CD81E}" type="slidenum">
              <a:t>‹N°›</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6"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7"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13"/>
          </p:nvPr>
        </p:nvSpPr>
        <p:spPr/>
        <p:txBody>
          <a:bodyPr/>
          <a:lstStyle/>
          <a:p>
            <a:r>
              <a:t>Footer</a:t>
            </a:r>
          </a:p>
        </p:txBody>
      </p:sp>
      <p:sp>
        <p:nvSpPr>
          <p:cNvPr id="8" name="PlaceHolder 7"/>
          <p:cNvSpPr>
            <a:spLocks noGrp="1"/>
          </p:cNvSpPr>
          <p:nvPr>
            <p:ph type="sldNum" idx="14"/>
          </p:nvPr>
        </p:nvSpPr>
        <p:spPr/>
        <p:txBody>
          <a:bodyPr/>
          <a:lstStyle/>
          <a:p>
            <a:fld id="{A6870055-E269-4EC4-B606-514CA3B3E533}" type="slidenum">
              <a:t>‹N°›</a:t>
            </a:fld>
            <a:endParaRPr/>
          </a:p>
        </p:txBody>
      </p:sp>
      <p:sp>
        <p:nvSpPr>
          <p:cNvPr id="9" name="PlaceHolder 8"/>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EB394823-F396-41EC-9C55-94F58F67663C}"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9"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0"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1"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2"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3"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4"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13"/>
          </p:nvPr>
        </p:nvSpPr>
        <p:spPr/>
        <p:txBody>
          <a:bodyPr/>
          <a:lstStyle/>
          <a:p>
            <a:r>
              <a:t>Footer</a:t>
            </a:r>
          </a:p>
        </p:txBody>
      </p:sp>
      <p:sp>
        <p:nvSpPr>
          <p:cNvPr id="10" name="PlaceHolder 9"/>
          <p:cNvSpPr>
            <a:spLocks noGrp="1"/>
          </p:cNvSpPr>
          <p:nvPr>
            <p:ph type="sldNum" idx="14"/>
          </p:nvPr>
        </p:nvSpPr>
        <p:spPr/>
        <p:txBody>
          <a:bodyPr/>
          <a:lstStyle/>
          <a:p>
            <a:fld id="{7CA25529-353B-4E75-AE1A-5F851C8EC3FC}" type="slidenum">
              <a:t>‹N°›</a:t>
            </a:fld>
            <a:endParaRPr/>
          </a:p>
        </p:txBody>
      </p:sp>
      <p:sp>
        <p:nvSpPr>
          <p:cNvPr id="11" name="PlaceHolder 10"/>
          <p:cNvSpPr>
            <a:spLocks noGrp="1"/>
          </p:cNvSpPr>
          <p:nvPr>
            <p:ph type="dt" idx="15"/>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lstStyle/>
          <a:p>
            <a:r>
              <a:t>Footer</a:t>
            </a:r>
          </a:p>
        </p:txBody>
      </p:sp>
      <p:sp>
        <p:nvSpPr>
          <p:cNvPr id="3" name="PlaceHolder 2"/>
          <p:cNvSpPr>
            <a:spLocks noGrp="1"/>
          </p:cNvSpPr>
          <p:nvPr>
            <p:ph type="sldNum" idx="17"/>
          </p:nvPr>
        </p:nvSpPr>
        <p:spPr/>
        <p:txBody>
          <a:bodyPr/>
          <a:lstStyle/>
          <a:p>
            <a:fld id="{C84D0E4D-2E7B-485A-8568-1534064A8C90}" type="slidenum">
              <a:t>‹N°›</a:t>
            </a:fld>
            <a:endParaRPr/>
          </a:p>
        </p:txBody>
      </p:sp>
      <p:sp>
        <p:nvSpPr>
          <p:cNvPr id="4" name="PlaceHolder 3"/>
          <p:cNvSpPr>
            <a:spLocks noGrp="1"/>
          </p:cNvSpPr>
          <p:nvPr>
            <p:ph type="dt" idx="18"/>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11"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16"/>
          </p:nvPr>
        </p:nvSpPr>
        <p:spPr/>
        <p:txBody>
          <a:bodyPr/>
          <a:lstStyle/>
          <a:p>
            <a:r>
              <a:t>Footer</a:t>
            </a:r>
          </a:p>
        </p:txBody>
      </p:sp>
      <p:sp>
        <p:nvSpPr>
          <p:cNvPr id="5" name="PlaceHolder 4"/>
          <p:cNvSpPr>
            <a:spLocks noGrp="1"/>
          </p:cNvSpPr>
          <p:nvPr>
            <p:ph type="sldNum" idx="17"/>
          </p:nvPr>
        </p:nvSpPr>
        <p:spPr/>
        <p:txBody>
          <a:bodyPr/>
          <a:lstStyle/>
          <a:p>
            <a:fld id="{4FBE4CED-02AA-4348-A9F8-FCE8FA7CAC31}" type="slidenum">
              <a:t>‹N°›</a:t>
            </a:fld>
            <a:endParaRPr/>
          </a:p>
        </p:txBody>
      </p:sp>
      <p:sp>
        <p:nvSpPr>
          <p:cNvPr id="6" name="PlaceHolder 5"/>
          <p:cNvSpPr>
            <a:spLocks noGrp="1"/>
          </p:cNvSpPr>
          <p:nvPr>
            <p:ph type="dt" idx="18"/>
          </p:nvPr>
        </p:nvSpPr>
        <p:spPr/>
        <p:txBody>
          <a:body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13"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16"/>
          </p:nvPr>
        </p:nvSpPr>
        <p:spPr/>
        <p:txBody>
          <a:bodyPr/>
          <a:lstStyle/>
          <a:p>
            <a:r>
              <a:t>Footer</a:t>
            </a:r>
          </a:p>
        </p:txBody>
      </p:sp>
      <p:sp>
        <p:nvSpPr>
          <p:cNvPr id="5" name="PlaceHolder 4"/>
          <p:cNvSpPr>
            <a:spLocks noGrp="1"/>
          </p:cNvSpPr>
          <p:nvPr>
            <p:ph type="sldNum" idx="17"/>
          </p:nvPr>
        </p:nvSpPr>
        <p:spPr/>
        <p:txBody>
          <a:bodyPr/>
          <a:lstStyle/>
          <a:p>
            <a:fld id="{1A606522-E08A-48D7-8B9C-3F5A69CD99AA}" type="slidenum">
              <a:t>‹N°›</a:t>
            </a:fld>
            <a:endParaRPr/>
          </a:p>
        </p:txBody>
      </p:sp>
      <p:sp>
        <p:nvSpPr>
          <p:cNvPr id="6" name="PlaceHolder 5"/>
          <p:cNvSpPr>
            <a:spLocks noGrp="1"/>
          </p:cNvSpPr>
          <p:nvPr>
            <p:ph type="dt" idx="18"/>
          </p:nvPr>
        </p:nvSpPr>
        <p:spPr/>
        <p:txBody>
          <a:body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15"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6"/>
          </p:nvPr>
        </p:nvSpPr>
        <p:spPr/>
        <p:txBody>
          <a:bodyPr/>
          <a:lstStyle/>
          <a:p>
            <a:r>
              <a:t>Footer</a:t>
            </a:r>
          </a:p>
        </p:txBody>
      </p:sp>
      <p:sp>
        <p:nvSpPr>
          <p:cNvPr id="6" name="PlaceHolder 5"/>
          <p:cNvSpPr>
            <a:spLocks noGrp="1"/>
          </p:cNvSpPr>
          <p:nvPr>
            <p:ph type="sldNum" idx="17"/>
          </p:nvPr>
        </p:nvSpPr>
        <p:spPr/>
        <p:txBody>
          <a:bodyPr/>
          <a:lstStyle/>
          <a:p>
            <a:fld id="{D05E5DFE-2E76-4425-B486-6F549DCBDD17}" type="slidenum">
              <a:t>‹N°›</a:t>
            </a:fld>
            <a:endParaRPr/>
          </a:p>
        </p:txBody>
      </p:sp>
      <p:sp>
        <p:nvSpPr>
          <p:cNvPr id="7" name="PlaceHolder 6"/>
          <p:cNvSpPr>
            <a:spLocks noGrp="1"/>
          </p:cNvSpPr>
          <p:nvPr>
            <p:ph type="dt" idx="18"/>
          </p:nvPr>
        </p:nvSpPr>
        <p:spPr/>
        <p:txBody>
          <a:body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16"/>
          </p:nvPr>
        </p:nvSpPr>
        <p:spPr/>
        <p:txBody>
          <a:bodyPr/>
          <a:lstStyle/>
          <a:p>
            <a:r>
              <a:t>Footer</a:t>
            </a:r>
          </a:p>
        </p:txBody>
      </p:sp>
      <p:sp>
        <p:nvSpPr>
          <p:cNvPr id="4" name="PlaceHolder 3"/>
          <p:cNvSpPr>
            <a:spLocks noGrp="1"/>
          </p:cNvSpPr>
          <p:nvPr>
            <p:ph type="sldNum" idx="17"/>
          </p:nvPr>
        </p:nvSpPr>
        <p:spPr/>
        <p:txBody>
          <a:bodyPr/>
          <a:lstStyle/>
          <a:p>
            <a:fld id="{39B5D059-C247-4EE7-BF24-F73D98EE1DBC}" type="slidenum">
              <a:t>‹N°›</a:t>
            </a:fld>
            <a:endParaRPr/>
          </a:p>
        </p:txBody>
      </p:sp>
      <p:sp>
        <p:nvSpPr>
          <p:cNvPr id="5" name="PlaceHolder 4"/>
          <p:cNvSpPr>
            <a:spLocks noGrp="1"/>
          </p:cNvSpPr>
          <p:nvPr>
            <p:ph type="dt" idx="18"/>
          </p:nvPr>
        </p:nvSpPr>
        <p:spPr/>
        <p:txBody>
          <a:body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8"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16"/>
          </p:nvPr>
        </p:nvSpPr>
        <p:spPr/>
        <p:txBody>
          <a:bodyPr/>
          <a:lstStyle/>
          <a:p>
            <a:r>
              <a:t>Footer</a:t>
            </a:r>
          </a:p>
        </p:txBody>
      </p:sp>
      <p:sp>
        <p:nvSpPr>
          <p:cNvPr id="4" name="PlaceHolder 3"/>
          <p:cNvSpPr>
            <a:spLocks noGrp="1"/>
          </p:cNvSpPr>
          <p:nvPr>
            <p:ph type="sldNum" idx="17"/>
          </p:nvPr>
        </p:nvSpPr>
        <p:spPr/>
        <p:txBody>
          <a:bodyPr/>
          <a:lstStyle/>
          <a:p>
            <a:fld id="{59A8767C-5CA3-48FE-8D35-B2DD07E2C2A1}" type="slidenum">
              <a:t>‹N°›</a:t>
            </a:fld>
            <a:endParaRPr/>
          </a:p>
        </p:txBody>
      </p:sp>
      <p:sp>
        <p:nvSpPr>
          <p:cNvPr id="5" name="PlaceHolder 4"/>
          <p:cNvSpPr>
            <a:spLocks noGrp="1"/>
          </p:cNvSpPr>
          <p:nvPr>
            <p:ph type="dt" idx="18"/>
          </p:nvPr>
        </p:nvSpPr>
        <p:spPr/>
        <p:txBody>
          <a:body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2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6"/>
          </p:nvPr>
        </p:nvSpPr>
        <p:spPr/>
        <p:txBody>
          <a:bodyPr/>
          <a:lstStyle/>
          <a:p>
            <a:r>
              <a:t>Footer</a:t>
            </a:r>
          </a:p>
        </p:txBody>
      </p:sp>
      <p:sp>
        <p:nvSpPr>
          <p:cNvPr id="7" name="PlaceHolder 6"/>
          <p:cNvSpPr>
            <a:spLocks noGrp="1"/>
          </p:cNvSpPr>
          <p:nvPr>
            <p:ph type="sldNum" idx="17"/>
          </p:nvPr>
        </p:nvSpPr>
        <p:spPr/>
        <p:txBody>
          <a:bodyPr/>
          <a:lstStyle/>
          <a:p>
            <a:fld id="{70746B3D-E9DE-43EF-A9D7-F72273B59D7F}" type="slidenum">
              <a:t>‹N°›</a:t>
            </a:fld>
            <a:endParaRPr/>
          </a:p>
        </p:txBody>
      </p:sp>
      <p:sp>
        <p:nvSpPr>
          <p:cNvPr id="8" name="PlaceHolder 7"/>
          <p:cNvSpPr>
            <a:spLocks noGrp="1"/>
          </p:cNvSpPr>
          <p:nvPr>
            <p:ph type="dt" idx="18"/>
          </p:nvPr>
        </p:nvSpPr>
        <p:spPr/>
        <p:txBody>
          <a:body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24"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6"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6"/>
          </p:nvPr>
        </p:nvSpPr>
        <p:spPr/>
        <p:txBody>
          <a:bodyPr/>
          <a:lstStyle/>
          <a:p>
            <a:r>
              <a:t>Footer</a:t>
            </a:r>
          </a:p>
        </p:txBody>
      </p:sp>
      <p:sp>
        <p:nvSpPr>
          <p:cNvPr id="7" name="PlaceHolder 6"/>
          <p:cNvSpPr>
            <a:spLocks noGrp="1"/>
          </p:cNvSpPr>
          <p:nvPr>
            <p:ph type="sldNum" idx="17"/>
          </p:nvPr>
        </p:nvSpPr>
        <p:spPr/>
        <p:txBody>
          <a:bodyPr/>
          <a:lstStyle/>
          <a:p>
            <a:fld id="{F6F82865-9531-4C4E-B93C-7A46D848368B}" type="slidenum">
              <a:t>‹N°›</a:t>
            </a:fld>
            <a:endParaRPr/>
          </a:p>
        </p:txBody>
      </p:sp>
      <p:sp>
        <p:nvSpPr>
          <p:cNvPr id="8" name="PlaceHolder 7"/>
          <p:cNvSpPr>
            <a:spLocks noGrp="1"/>
          </p:cNvSpPr>
          <p:nvPr>
            <p:ph type="dt" idx="18"/>
          </p:nvPr>
        </p:nvSpPr>
        <p:spPr/>
        <p:txBody>
          <a:body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28"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30"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6"/>
          </p:nvPr>
        </p:nvSpPr>
        <p:spPr/>
        <p:txBody>
          <a:bodyPr/>
          <a:lstStyle/>
          <a:p>
            <a:r>
              <a:t>Footer</a:t>
            </a:r>
          </a:p>
        </p:txBody>
      </p:sp>
      <p:sp>
        <p:nvSpPr>
          <p:cNvPr id="7" name="PlaceHolder 6"/>
          <p:cNvSpPr>
            <a:spLocks noGrp="1"/>
          </p:cNvSpPr>
          <p:nvPr>
            <p:ph type="sldNum" idx="17"/>
          </p:nvPr>
        </p:nvSpPr>
        <p:spPr/>
        <p:txBody>
          <a:bodyPr/>
          <a:lstStyle/>
          <a:p>
            <a:fld id="{82180664-5B51-4632-917C-D9A5D032960B}" type="slidenum">
              <a:t>‹N°›</a:t>
            </a:fld>
            <a:endParaRPr/>
          </a:p>
        </p:txBody>
      </p:sp>
      <p:sp>
        <p:nvSpPr>
          <p:cNvPr id="8" name="PlaceHolder 7"/>
          <p:cNvSpPr>
            <a:spLocks noGrp="1"/>
          </p:cNvSpPr>
          <p:nvPr>
            <p:ph type="dt" idx="18"/>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6A038D2-C1DC-4E3B-B9FB-F5809E5312CA}"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32"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33"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6"/>
          </p:nvPr>
        </p:nvSpPr>
        <p:spPr/>
        <p:txBody>
          <a:bodyPr/>
          <a:lstStyle/>
          <a:p>
            <a:r>
              <a:t>Footer</a:t>
            </a:r>
          </a:p>
        </p:txBody>
      </p:sp>
      <p:sp>
        <p:nvSpPr>
          <p:cNvPr id="6" name="PlaceHolder 5"/>
          <p:cNvSpPr>
            <a:spLocks noGrp="1"/>
          </p:cNvSpPr>
          <p:nvPr>
            <p:ph type="sldNum" idx="17"/>
          </p:nvPr>
        </p:nvSpPr>
        <p:spPr/>
        <p:txBody>
          <a:bodyPr/>
          <a:lstStyle/>
          <a:p>
            <a:fld id="{D7D9A92B-863A-470C-9E0D-5548FE5EE096}" type="slidenum">
              <a:t>‹N°›</a:t>
            </a:fld>
            <a:endParaRPr/>
          </a:p>
        </p:txBody>
      </p:sp>
      <p:sp>
        <p:nvSpPr>
          <p:cNvPr id="7" name="PlaceHolder 6"/>
          <p:cNvSpPr>
            <a:spLocks noGrp="1"/>
          </p:cNvSpPr>
          <p:nvPr>
            <p:ph type="dt" idx="18"/>
          </p:nvPr>
        </p:nvSpPr>
        <p:spPr/>
        <p:txBody>
          <a:body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3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3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3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38"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16"/>
          </p:nvPr>
        </p:nvSpPr>
        <p:spPr/>
        <p:txBody>
          <a:bodyPr/>
          <a:lstStyle/>
          <a:p>
            <a:r>
              <a:t>Footer</a:t>
            </a:r>
          </a:p>
        </p:txBody>
      </p:sp>
      <p:sp>
        <p:nvSpPr>
          <p:cNvPr id="8" name="PlaceHolder 7"/>
          <p:cNvSpPr>
            <a:spLocks noGrp="1"/>
          </p:cNvSpPr>
          <p:nvPr>
            <p:ph type="sldNum" idx="17"/>
          </p:nvPr>
        </p:nvSpPr>
        <p:spPr/>
        <p:txBody>
          <a:bodyPr/>
          <a:lstStyle/>
          <a:p>
            <a:fld id="{6599D4CC-30A9-4275-9929-19F87721C607}" type="slidenum">
              <a:t>‹N°›</a:t>
            </a:fld>
            <a:endParaRPr/>
          </a:p>
        </p:txBody>
      </p:sp>
      <p:sp>
        <p:nvSpPr>
          <p:cNvPr id="9" name="PlaceHolder 8"/>
          <p:cNvSpPr>
            <a:spLocks noGrp="1"/>
          </p:cNvSpPr>
          <p:nvPr>
            <p:ph type="dt" idx="18"/>
          </p:nvPr>
        </p:nvSpPr>
        <p:spPr/>
        <p:txBody>
          <a:body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40"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1"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2"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3"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4"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5"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16"/>
          </p:nvPr>
        </p:nvSpPr>
        <p:spPr/>
        <p:txBody>
          <a:bodyPr/>
          <a:lstStyle/>
          <a:p>
            <a:r>
              <a:t>Footer</a:t>
            </a:r>
          </a:p>
        </p:txBody>
      </p:sp>
      <p:sp>
        <p:nvSpPr>
          <p:cNvPr id="10" name="PlaceHolder 9"/>
          <p:cNvSpPr>
            <a:spLocks noGrp="1"/>
          </p:cNvSpPr>
          <p:nvPr>
            <p:ph type="sldNum" idx="17"/>
          </p:nvPr>
        </p:nvSpPr>
        <p:spPr/>
        <p:txBody>
          <a:bodyPr/>
          <a:lstStyle/>
          <a:p>
            <a:fld id="{367FE936-DBAE-46B8-9792-0320AA368B46}" type="slidenum">
              <a:t>‹N°›</a:t>
            </a:fld>
            <a:endParaRPr/>
          </a:p>
        </p:txBody>
      </p:sp>
      <p:sp>
        <p:nvSpPr>
          <p:cNvPr id="11" name="PlaceHolder 10"/>
          <p:cNvSpPr>
            <a:spLocks noGrp="1"/>
          </p:cNvSpPr>
          <p:nvPr>
            <p:ph type="dt" idx="18"/>
          </p:nvPr>
        </p:nvSpPr>
        <p:spPr/>
        <p:txBody>
          <a:body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t>Footer</a:t>
            </a:r>
          </a:p>
        </p:txBody>
      </p:sp>
      <p:sp>
        <p:nvSpPr>
          <p:cNvPr id="3" name="PlaceHolder 2"/>
          <p:cNvSpPr>
            <a:spLocks noGrp="1"/>
          </p:cNvSpPr>
          <p:nvPr>
            <p:ph type="sldNum" idx="20"/>
          </p:nvPr>
        </p:nvSpPr>
        <p:spPr/>
        <p:txBody>
          <a:bodyPr/>
          <a:lstStyle/>
          <a:p>
            <a:fld id="{1173FD54-0403-4C0C-803B-BBD0AA97E398}" type="slidenum">
              <a:t>‹N°›</a:t>
            </a:fld>
            <a:endParaRPr/>
          </a:p>
        </p:txBody>
      </p:sp>
      <p:sp>
        <p:nvSpPr>
          <p:cNvPr id="4" name="PlaceHolder 3"/>
          <p:cNvSpPr>
            <a:spLocks noGrp="1"/>
          </p:cNvSpPr>
          <p:nvPr>
            <p:ph type="dt" idx="21"/>
          </p:nvPr>
        </p:nvSpPr>
        <p:spPr/>
        <p:txBody>
          <a:body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52"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19"/>
          </p:nvPr>
        </p:nvSpPr>
        <p:spPr/>
        <p:txBody>
          <a:bodyPr/>
          <a:lstStyle/>
          <a:p>
            <a:r>
              <a:t>Footer</a:t>
            </a:r>
          </a:p>
        </p:txBody>
      </p:sp>
      <p:sp>
        <p:nvSpPr>
          <p:cNvPr id="5" name="PlaceHolder 4"/>
          <p:cNvSpPr>
            <a:spLocks noGrp="1"/>
          </p:cNvSpPr>
          <p:nvPr>
            <p:ph type="sldNum" idx="20"/>
          </p:nvPr>
        </p:nvSpPr>
        <p:spPr/>
        <p:txBody>
          <a:bodyPr/>
          <a:lstStyle/>
          <a:p>
            <a:fld id="{8F601F37-80E9-4D4D-8D42-24F722CAE57E}" type="slidenum">
              <a:t>‹N°›</a:t>
            </a:fld>
            <a:endParaRPr/>
          </a:p>
        </p:txBody>
      </p:sp>
      <p:sp>
        <p:nvSpPr>
          <p:cNvPr id="6" name="PlaceHolder 5"/>
          <p:cNvSpPr>
            <a:spLocks noGrp="1"/>
          </p:cNvSpPr>
          <p:nvPr>
            <p:ph type="dt" idx="21"/>
          </p:nvPr>
        </p:nvSpPr>
        <p:spPr/>
        <p:txBody>
          <a:body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54"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19"/>
          </p:nvPr>
        </p:nvSpPr>
        <p:spPr/>
        <p:txBody>
          <a:bodyPr/>
          <a:lstStyle/>
          <a:p>
            <a:r>
              <a:t>Footer</a:t>
            </a:r>
          </a:p>
        </p:txBody>
      </p:sp>
      <p:sp>
        <p:nvSpPr>
          <p:cNvPr id="5" name="PlaceHolder 4"/>
          <p:cNvSpPr>
            <a:spLocks noGrp="1"/>
          </p:cNvSpPr>
          <p:nvPr>
            <p:ph type="sldNum" idx="20"/>
          </p:nvPr>
        </p:nvSpPr>
        <p:spPr/>
        <p:txBody>
          <a:bodyPr/>
          <a:lstStyle/>
          <a:p>
            <a:fld id="{A06EEF14-4047-45E6-A235-4470586204A4}" type="slidenum">
              <a:t>‹N°›</a:t>
            </a:fld>
            <a:endParaRPr/>
          </a:p>
        </p:txBody>
      </p:sp>
      <p:sp>
        <p:nvSpPr>
          <p:cNvPr id="6" name="PlaceHolder 5"/>
          <p:cNvSpPr>
            <a:spLocks noGrp="1"/>
          </p:cNvSpPr>
          <p:nvPr>
            <p:ph type="dt" idx="21"/>
          </p:nvPr>
        </p:nvSpPr>
        <p:spPr/>
        <p:txBody>
          <a:body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56"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57"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9"/>
          </p:nvPr>
        </p:nvSpPr>
        <p:spPr/>
        <p:txBody>
          <a:bodyPr/>
          <a:lstStyle/>
          <a:p>
            <a:r>
              <a:t>Footer</a:t>
            </a:r>
          </a:p>
        </p:txBody>
      </p:sp>
      <p:sp>
        <p:nvSpPr>
          <p:cNvPr id="6" name="PlaceHolder 5"/>
          <p:cNvSpPr>
            <a:spLocks noGrp="1"/>
          </p:cNvSpPr>
          <p:nvPr>
            <p:ph type="sldNum" idx="20"/>
          </p:nvPr>
        </p:nvSpPr>
        <p:spPr/>
        <p:txBody>
          <a:bodyPr/>
          <a:lstStyle/>
          <a:p>
            <a:fld id="{62C45D86-2208-495C-929E-DE9AD3158C43}" type="slidenum">
              <a:t>‹N°›</a:t>
            </a:fld>
            <a:endParaRPr/>
          </a:p>
        </p:txBody>
      </p:sp>
      <p:sp>
        <p:nvSpPr>
          <p:cNvPr id="7" name="PlaceHolder 6"/>
          <p:cNvSpPr>
            <a:spLocks noGrp="1"/>
          </p:cNvSpPr>
          <p:nvPr>
            <p:ph type="dt" idx="21"/>
          </p:nvPr>
        </p:nvSpPr>
        <p:spPr/>
        <p:txBody>
          <a:body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19"/>
          </p:nvPr>
        </p:nvSpPr>
        <p:spPr/>
        <p:txBody>
          <a:bodyPr/>
          <a:lstStyle/>
          <a:p>
            <a:r>
              <a:t>Footer</a:t>
            </a:r>
          </a:p>
        </p:txBody>
      </p:sp>
      <p:sp>
        <p:nvSpPr>
          <p:cNvPr id="4" name="PlaceHolder 3"/>
          <p:cNvSpPr>
            <a:spLocks noGrp="1"/>
          </p:cNvSpPr>
          <p:nvPr>
            <p:ph type="sldNum" idx="20"/>
          </p:nvPr>
        </p:nvSpPr>
        <p:spPr/>
        <p:txBody>
          <a:bodyPr/>
          <a:lstStyle/>
          <a:p>
            <a:fld id="{7ADBF864-6AC3-4B52-8930-8E3E38316950}" type="slidenum">
              <a:t>‹N°›</a:t>
            </a:fld>
            <a:endParaRPr/>
          </a:p>
        </p:txBody>
      </p:sp>
      <p:sp>
        <p:nvSpPr>
          <p:cNvPr id="5" name="PlaceHolder 4"/>
          <p:cNvSpPr>
            <a:spLocks noGrp="1"/>
          </p:cNvSpPr>
          <p:nvPr>
            <p:ph type="dt" idx="21"/>
          </p:nvPr>
        </p:nvSpPr>
        <p:spPr/>
        <p:txBody>
          <a:body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9"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19"/>
          </p:nvPr>
        </p:nvSpPr>
        <p:spPr/>
        <p:txBody>
          <a:bodyPr/>
          <a:lstStyle/>
          <a:p>
            <a:r>
              <a:t>Footer</a:t>
            </a:r>
          </a:p>
        </p:txBody>
      </p:sp>
      <p:sp>
        <p:nvSpPr>
          <p:cNvPr id="4" name="PlaceHolder 3"/>
          <p:cNvSpPr>
            <a:spLocks noGrp="1"/>
          </p:cNvSpPr>
          <p:nvPr>
            <p:ph type="sldNum" idx="20"/>
          </p:nvPr>
        </p:nvSpPr>
        <p:spPr/>
        <p:txBody>
          <a:bodyPr/>
          <a:lstStyle/>
          <a:p>
            <a:fld id="{390C1415-0BE5-4D4C-AB63-AE23FBED5218}" type="slidenum">
              <a:t>‹N°›</a:t>
            </a:fld>
            <a:endParaRPr/>
          </a:p>
        </p:txBody>
      </p:sp>
      <p:sp>
        <p:nvSpPr>
          <p:cNvPr id="5" name="PlaceHolder 4"/>
          <p:cNvSpPr>
            <a:spLocks noGrp="1"/>
          </p:cNvSpPr>
          <p:nvPr>
            <p:ph type="dt" idx="21"/>
          </p:nvPr>
        </p:nvSpPr>
        <p:spPr/>
        <p:txBody>
          <a:body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6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6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6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9"/>
          </p:nvPr>
        </p:nvSpPr>
        <p:spPr/>
        <p:txBody>
          <a:bodyPr/>
          <a:lstStyle/>
          <a:p>
            <a:r>
              <a:t>Footer</a:t>
            </a:r>
          </a:p>
        </p:txBody>
      </p:sp>
      <p:sp>
        <p:nvSpPr>
          <p:cNvPr id="7" name="PlaceHolder 6"/>
          <p:cNvSpPr>
            <a:spLocks noGrp="1"/>
          </p:cNvSpPr>
          <p:nvPr>
            <p:ph type="sldNum" idx="20"/>
          </p:nvPr>
        </p:nvSpPr>
        <p:spPr/>
        <p:txBody>
          <a:bodyPr/>
          <a:lstStyle/>
          <a:p>
            <a:fld id="{593E31D2-9816-4A2A-BF13-1339AD3D0359}" type="slidenum">
              <a:t>‹N°›</a:t>
            </a:fld>
            <a:endParaRPr/>
          </a:p>
        </p:txBody>
      </p:sp>
      <p:sp>
        <p:nvSpPr>
          <p:cNvPr id="8" name="PlaceHolder 7"/>
          <p:cNvSpPr>
            <a:spLocks noGrp="1"/>
          </p:cNvSpPr>
          <p:nvPr>
            <p:ph type="dt" idx="2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BF699119-EE57-4543-B673-248C078EC6E6}"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65"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6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67"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9"/>
          </p:nvPr>
        </p:nvSpPr>
        <p:spPr/>
        <p:txBody>
          <a:bodyPr/>
          <a:lstStyle/>
          <a:p>
            <a:r>
              <a:t>Footer</a:t>
            </a:r>
          </a:p>
        </p:txBody>
      </p:sp>
      <p:sp>
        <p:nvSpPr>
          <p:cNvPr id="7" name="PlaceHolder 6"/>
          <p:cNvSpPr>
            <a:spLocks noGrp="1"/>
          </p:cNvSpPr>
          <p:nvPr>
            <p:ph type="sldNum" idx="20"/>
          </p:nvPr>
        </p:nvSpPr>
        <p:spPr/>
        <p:txBody>
          <a:bodyPr/>
          <a:lstStyle/>
          <a:p>
            <a:fld id="{9D115D0C-57BE-47B3-8F74-8A922C70102C}" type="slidenum">
              <a:t>‹N°›</a:t>
            </a:fld>
            <a:endParaRPr/>
          </a:p>
        </p:txBody>
      </p:sp>
      <p:sp>
        <p:nvSpPr>
          <p:cNvPr id="8" name="PlaceHolder 7"/>
          <p:cNvSpPr>
            <a:spLocks noGrp="1"/>
          </p:cNvSpPr>
          <p:nvPr>
            <p:ph type="dt" idx="21"/>
          </p:nvPr>
        </p:nvSpPr>
        <p:spPr/>
        <p:txBody>
          <a:body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6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1"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9"/>
          </p:nvPr>
        </p:nvSpPr>
        <p:spPr/>
        <p:txBody>
          <a:bodyPr/>
          <a:lstStyle/>
          <a:p>
            <a:r>
              <a:t>Footer</a:t>
            </a:r>
          </a:p>
        </p:txBody>
      </p:sp>
      <p:sp>
        <p:nvSpPr>
          <p:cNvPr id="7" name="PlaceHolder 6"/>
          <p:cNvSpPr>
            <a:spLocks noGrp="1"/>
          </p:cNvSpPr>
          <p:nvPr>
            <p:ph type="sldNum" idx="20"/>
          </p:nvPr>
        </p:nvSpPr>
        <p:spPr/>
        <p:txBody>
          <a:bodyPr/>
          <a:lstStyle/>
          <a:p>
            <a:fld id="{1BDA450C-8137-4A43-B621-749C7DDA0F53}" type="slidenum">
              <a:t>‹N°›</a:t>
            </a:fld>
            <a:endParaRPr/>
          </a:p>
        </p:txBody>
      </p:sp>
      <p:sp>
        <p:nvSpPr>
          <p:cNvPr id="8" name="PlaceHolder 7"/>
          <p:cNvSpPr>
            <a:spLocks noGrp="1"/>
          </p:cNvSpPr>
          <p:nvPr>
            <p:ph type="dt" idx="21"/>
          </p:nvPr>
        </p:nvSpPr>
        <p:spPr/>
        <p:txBody>
          <a:body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73"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4"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19"/>
          </p:nvPr>
        </p:nvSpPr>
        <p:spPr/>
        <p:txBody>
          <a:bodyPr/>
          <a:lstStyle/>
          <a:p>
            <a:r>
              <a:t>Footer</a:t>
            </a:r>
          </a:p>
        </p:txBody>
      </p:sp>
      <p:sp>
        <p:nvSpPr>
          <p:cNvPr id="6" name="PlaceHolder 5"/>
          <p:cNvSpPr>
            <a:spLocks noGrp="1"/>
          </p:cNvSpPr>
          <p:nvPr>
            <p:ph type="sldNum" idx="20"/>
          </p:nvPr>
        </p:nvSpPr>
        <p:spPr/>
        <p:txBody>
          <a:bodyPr/>
          <a:lstStyle/>
          <a:p>
            <a:fld id="{639E9347-23E4-47E9-96BE-59E4EC246742}" type="slidenum">
              <a:t>‹N°›</a:t>
            </a:fld>
            <a:endParaRPr/>
          </a:p>
        </p:txBody>
      </p:sp>
      <p:sp>
        <p:nvSpPr>
          <p:cNvPr id="7" name="PlaceHolder 6"/>
          <p:cNvSpPr>
            <a:spLocks noGrp="1"/>
          </p:cNvSpPr>
          <p:nvPr>
            <p:ph type="dt" idx="21"/>
          </p:nvPr>
        </p:nvSpPr>
        <p:spPr/>
        <p:txBody>
          <a:body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7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8"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79"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19"/>
          </p:nvPr>
        </p:nvSpPr>
        <p:spPr/>
        <p:txBody>
          <a:bodyPr/>
          <a:lstStyle/>
          <a:p>
            <a:r>
              <a:t>Footer</a:t>
            </a:r>
          </a:p>
        </p:txBody>
      </p:sp>
      <p:sp>
        <p:nvSpPr>
          <p:cNvPr id="8" name="PlaceHolder 7"/>
          <p:cNvSpPr>
            <a:spLocks noGrp="1"/>
          </p:cNvSpPr>
          <p:nvPr>
            <p:ph type="sldNum" idx="20"/>
          </p:nvPr>
        </p:nvSpPr>
        <p:spPr/>
        <p:txBody>
          <a:bodyPr/>
          <a:lstStyle/>
          <a:p>
            <a:fld id="{41639E45-1469-4E61-BFB7-6FE9AD446138}" type="slidenum">
              <a:t>‹N°›</a:t>
            </a:fld>
            <a:endParaRPr/>
          </a:p>
        </p:txBody>
      </p:sp>
      <p:sp>
        <p:nvSpPr>
          <p:cNvPr id="9" name="PlaceHolder 8"/>
          <p:cNvSpPr>
            <a:spLocks noGrp="1"/>
          </p:cNvSpPr>
          <p:nvPr>
            <p:ph type="dt" idx="21"/>
          </p:nvPr>
        </p:nvSpPr>
        <p:spPr/>
        <p:txBody>
          <a:body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81"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2"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3"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4"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5"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86"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19"/>
          </p:nvPr>
        </p:nvSpPr>
        <p:spPr/>
        <p:txBody>
          <a:bodyPr/>
          <a:lstStyle/>
          <a:p>
            <a:r>
              <a:t>Footer</a:t>
            </a:r>
          </a:p>
        </p:txBody>
      </p:sp>
      <p:sp>
        <p:nvSpPr>
          <p:cNvPr id="10" name="PlaceHolder 9"/>
          <p:cNvSpPr>
            <a:spLocks noGrp="1"/>
          </p:cNvSpPr>
          <p:nvPr>
            <p:ph type="sldNum" idx="20"/>
          </p:nvPr>
        </p:nvSpPr>
        <p:spPr/>
        <p:txBody>
          <a:bodyPr/>
          <a:lstStyle/>
          <a:p>
            <a:fld id="{4912D221-CC6C-4E66-88C8-5EECF439C36D}" type="slidenum">
              <a:t>‹N°›</a:t>
            </a:fld>
            <a:endParaRPr/>
          </a:p>
        </p:txBody>
      </p:sp>
      <p:sp>
        <p:nvSpPr>
          <p:cNvPr id="11" name="PlaceHolder 10"/>
          <p:cNvSpPr>
            <a:spLocks noGrp="1"/>
          </p:cNvSpPr>
          <p:nvPr>
            <p:ph type="dt" idx="21"/>
          </p:nvPr>
        </p:nvSpPr>
        <p:spPr/>
        <p:txBody>
          <a:body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lstStyle/>
          <a:p>
            <a:r>
              <a:t>Footer</a:t>
            </a:r>
          </a:p>
        </p:txBody>
      </p:sp>
      <p:sp>
        <p:nvSpPr>
          <p:cNvPr id="3" name="PlaceHolder 2"/>
          <p:cNvSpPr>
            <a:spLocks noGrp="1"/>
          </p:cNvSpPr>
          <p:nvPr>
            <p:ph type="sldNum" idx="23"/>
          </p:nvPr>
        </p:nvSpPr>
        <p:spPr/>
        <p:txBody>
          <a:bodyPr/>
          <a:lstStyle/>
          <a:p>
            <a:fld id="{66EE6763-205B-4686-B113-E1949DB053BA}" type="slidenum">
              <a:t>‹N°›</a:t>
            </a:fld>
            <a:endParaRPr/>
          </a:p>
        </p:txBody>
      </p:sp>
      <p:sp>
        <p:nvSpPr>
          <p:cNvPr id="4" name="PlaceHolder 3"/>
          <p:cNvSpPr>
            <a:spLocks noGrp="1"/>
          </p:cNvSpPr>
          <p:nvPr>
            <p:ph type="dt" idx="24"/>
          </p:nvPr>
        </p:nvSpPr>
        <p:spPr/>
        <p:txBody>
          <a:body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93"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2"/>
          </p:nvPr>
        </p:nvSpPr>
        <p:spPr/>
        <p:txBody>
          <a:bodyPr/>
          <a:lstStyle/>
          <a:p>
            <a:r>
              <a:t>Footer</a:t>
            </a:r>
          </a:p>
        </p:txBody>
      </p:sp>
      <p:sp>
        <p:nvSpPr>
          <p:cNvPr id="5" name="PlaceHolder 4"/>
          <p:cNvSpPr>
            <a:spLocks noGrp="1"/>
          </p:cNvSpPr>
          <p:nvPr>
            <p:ph type="sldNum" idx="23"/>
          </p:nvPr>
        </p:nvSpPr>
        <p:spPr/>
        <p:txBody>
          <a:bodyPr/>
          <a:lstStyle/>
          <a:p>
            <a:fld id="{A699A73B-886A-4CBC-B8D6-2C808BC5F8B7}" type="slidenum">
              <a:t>‹N°›</a:t>
            </a:fld>
            <a:endParaRPr/>
          </a:p>
        </p:txBody>
      </p:sp>
      <p:sp>
        <p:nvSpPr>
          <p:cNvPr id="6" name="PlaceHolder 5"/>
          <p:cNvSpPr>
            <a:spLocks noGrp="1"/>
          </p:cNvSpPr>
          <p:nvPr>
            <p:ph type="dt" idx="24"/>
          </p:nvPr>
        </p:nvSpPr>
        <p:spPr/>
        <p:txBody>
          <a:body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95"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22"/>
          </p:nvPr>
        </p:nvSpPr>
        <p:spPr/>
        <p:txBody>
          <a:bodyPr/>
          <a:lstStyle/>
          <a:p>
            <a:r>
              <a:t>Footer</a:t>
            </a:r>
          </a:p>
        </p:txBody>
      </p:sp>
      <p:sp>
        <p:nvSpPr>
          <p:cNvPr id="5" name="PlaceHolder 4"/>
          <p:cNvSpPr>
            <a:spLocks noGrp="1"/>
          </p:cNvSpPr>
          <p:nvPr>
            <p:ph type="sldNum" idx="23"/>
          </p:nvPr>
        </p:nvSpPr>
        <p:spPr/>
        <p:txBody>
          <a:bodyPr/>
          <a:lstStyle/>
          <a:p>
            <a:fld id="{AFD08DD7-62FE-4623-BB89-77548D59C732}" type="slidenum">
              <a:t>‹N°›</a:t>
            </a:fld>
            <a:endParaRPr/>
          </a:p>
        </p:txBody>
      </p:sp>
      <p:sp>
        <p:nvSpPr>
          <p:cNvPr id="6" name="PlaceHolder 5"/>
          <p:cNvSpPr>
            <a:spLocks noGrp="1"/>
          </p:cNvSpPr>
          <p:nvPr>
            <p:ph type="dt" idx="24"/>
          </p:nvPr>
        </p:nvSpPr>
        <p:spPr/>
        <p:txBody>
          <a:body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97"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9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2"/>
          </p:nvPr>
        </p:nvSpPr>
        <p:spPr/>
        <p:txBody>
          <a:bodyPr/>
          <a:lstStyle/>
          <a:p>
            <a:r>
              <a:t>Footer</a:t>
            </a:r>
          </a:p>
        </p:txBody>
      </p:sp>
      <p:sp>
        <p:nvSpPr>
          <p:cNvPr id="6" name="PlaceHolder 5"/>
          <p:cNvSpPr>
            <a:spLocks noGrp="1"/>
          </p:cNvSpPr>
          <p:nvPr>
            <p:ph type="sldNum" idx="23"/>
          </p:nvPr>
        </p:nvSpPr>
        <p:spPr/>
        <p:txBody>
          <a:bodyPr/>
          <a:lstStyle/>
          <a:p>
            <a:fld id="{506C434F-E0BA-404A-B0FD-D51340983FA0}" type="slidenum">
              <a:t>‹N°›</a:t>
            </a:fld>
            <a:endParaRPr/>
          </a:p>
        </p:txBody>
      </p:sp>
      <p:sp>
        <p:nvSpPr>
          <p:cNvPr id="7" name="PlaceHolder 6"/>
          <p:cNvSpPr>
            <a:spLocks noGrp="1"/>
          </p:cNvSpPr>
          <p:nvPr>
            <p:ph type="dt" idx="24"/>
          </p:nvPr>
        </p:nvSpPr>
        <p:spPr/>
        <p:txBody>
          <a:body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 name="PlaceHolder 2"/>
          <p:cNvSpPr>
            <a:spLocks noGrp="1"/>
          </p:cNvSpPr>
          <p:nvPr>
            <p:ph type="ftr" idx="22"/>
          </p:nvPr>
        </p:nvSpPr>
        <p:spPr/>
        <p:txBody>
          <a:bodyPr/>
          <a:lstStyle/>
          <a:p>
            <a:r>
              <a:t>Footer</a:t>
            </a:r>
          </a:p>
        </p:txBody>
      </p:sp>
      <p:sp>
        <p:nvSpPr>
          <p:cNvPr id="4" name="PlaceHolder 3"/>
          <p:cNvSpPr>
            <a:spLocks noGrp="1"/>
          </p:cNvSpPr>
          <p:nvPr>
            <p:ph type="sldNum" idx="23"/>
          </p:nvPr>
        </p:nvSpPr>
        <p:spPr/>
        <p:txBody>
          <a:bodyPr/>
          <a:lstStyle/>
          <a:p>
            <a:fld id="{6D9536DB-B2E4-46FF-86BC-8110CA94BBF7}" type="slidenum">
              <a:t>‹N°›</a:t>
            </a:fld>
            <a:endParaRPr/>
          </a:p>
        </p:txBody>
      </p:sp>
      <p:sp>
        <p:nvSpPr>
          <p:cNvPr id="5" name="PlaceHolder 4"/>
          <p:cNvSpPr>
            <a:spLocks noGrp="1"/>
          </p:cNvSpPr>
          <p:nvPr>
            <p:ph type="dt" idx="24"/>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B517473-4E32-4D7E-8614-773F04B1DCA9}"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0"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2"/>
          </p:nvPr>
        </p:nvSpPr>
        <p:spPr/>
        <p:txBody>
          <a:bodyPr/>
          <a:lstStyle/>
          <a:p>
            <a:r>
              <a:t>Footer</a:t>
            </a:r>
          </a:p>
        </p:txBody>
      </p:sp>
      <p:sp>
        <p:nvSpPr>
          <p:cNvPr id="4" name="PlaceHolder 3"/>
          <p:cNvSpPr>
            <a:spLocks noGrp="1"/>
          </p:cNvSpPr>
          <p:nvPr>
            <p:ph type="sldNum" idx="23"/>
          </p:nvPr>
        </p:nvSpPr>
        <p:spPr/>
        <p:txBody>
          <a:bodyPr/>
          <a:lstStyle/>
          <a:p>
            <a:fld id="{A34D8CCB-C4D2-4BBD-BDAE-7B38670D85D1}" type="slidenum">
              <a:t>‹N°›</a:t>
            </a:fld>
            <a:endParaRPr/>
          </a:p>
        </p:txBody>
      </p:sp>
      <p:sp>
        <p:nvSpPr>
          <p:cNvPr id="5" name="PlaceHolder 4"/>
          <p:cNvSpPr>
            <a:spLocks noGrp="1"/>
          </p:cNvSpPr>
          <p:nvPr>
            <p:ph type="dt" idx="24"/>
          </p:nvPr>
        </p:nvSpPr>
        <p:spPr/>
        <p:txBody>
          <a:body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0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0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0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2"/>
          </p:nvPr>
        </p:nvSpPr>
        <p:spPr/>
        <p:txBody>
          <a:bodyPr/>
          <a:lstStyle/>
          <a:p>
            <a:r>
              <a:t>Footer</a:t>
            </a:r>
          </a:p>
        </p:txBody>
      </p:sp>
      <p:sp>
        <p:nvSpPr>
          <p:cNvPr id="7" name="PlaceHolder 6"/>
          <p:cNvSpPr>
            <a:spLocks noGrp="1"/>
          </p:cNvSpPr>
          <p:nvPr>
            <p:ph type="sldNum" idx="23"/>
          </p:nvPr>
        </p:nvSpPr>
        <p:spPr/>
        <p:txBody>
          <a:bodyPr/>
          <a:lstStyle/>
          <a:p>
            <a:fld id="{451C798B-FA0B-4131-B972-A5C4E4B9D75B}" type="slidenum">
              <a:t>‹N°›</a:t>
            </a:fld>
            <a:endParaRPr/>
          </a:p>
        </p:txBody>
      </p:sp>
      <p:sp>
        <p:nvSpPr>
          <p:cNvPr id="8" name="PlaceHolder 7"/>
          <p:cNvSpPr>
            <a:spLocks noGrp="1"/>
          </p:cNvSpPr>
          <p:nvPr>
            <p:ph type="dt" idx="24"/>
          </p:nvPr>
        </p:nvSpPr>
        <p:spPr/>
        <p:txBody>
          <a:body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06"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07"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08"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2"/>
          </p:nvPr>
        </p:nvSpPr>
        <p:spPr/>
        <p:txBody>
          <a:bodyPr/>
          <a:lstStyle/>
          <a:p>
            <a:r>
              <a:t>Footer</a:t>
            </a:r>
          </a:p>
        </p:txBody>
      </p:sp>
      <p:sp>
        <p:nvSpPr>
          <p:cNvPr id="7" name="PlaceHolder 6"/>
          <p:cNvSpPr>
            <a:spLocks noGrp="1"/>
          </p:cNvSpPr>
          <p:nvPr>
            <p:ph type="sldNum" idx="23"/>
          </p:nvPr>
        </p:nvSpPr>
        <p:spPr/>
        <p:txBody>
          <a:bodyPr/>
          <a:lstStyle/>
          <a:p>
            <a:fld id="{93792A61-DEA2-4545-86A4-835FE1FA12E0}" type="slidenum">
              <a:t>‹N°›</a:t>
            </a:fld>
            <a:endParaRPr/>
          </a:p>
        </p:txBody>
      </p:sp>
      <p:sp>
        <p:nvSpPr>
          <p:cNvPr id="8" name="PlaceHolder 7"/>
          <p:cNvSpPr>
            <a:spLocks noGrp="1"/>
          </p:cNvSpPr>
          <p:nvPr>
            <p:ph type="dt" idx="24"/>
          </p:nvPr>
        </p:nvSpPr>
        <p:spPr/>
        <p:txBody>
          <a:body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1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2"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 name="PlaceHolder 5"/>
          <p:cNvSpPr>
            <a:spLocks noGrp="1"/>
          </p:cNvSpPr>
          <p:nvPr>
            <p:ph type="ftr" idx="22"/>
          </p:nvPr>
        </p:nvSpPr>
        <p:spPr/>
        <p:txBody>
          <a:bodyPr/>
          <a:lstStyle/>
          <a:p>
            <a:r>
              <a:t>Footer</a:t>
            </a:r>
          </a:p>
        </p:txBody>
      </p:sp>
      <p:sp>
        <p:nvSpPr>
          <p:cNvPr id="7" name="PlaceHolder 6"/>
          <p:cNvSpPr>
            <a:spLocks noGrp="1"/>
          </p:cNvSpPr>
          <p:nvPr>
            <p:ph type="sldNum" idx="23"/>
          </p:nvPr>
        </p:nvSpPr>
        <p:spPr/>
        <p:txBody>
          <a:bodyPr/>
          <a:lstStyle/>
          <a:p>
            <a:fld id="{664B521A-EE86-419D-A258-07A2FD2726D2}" type="slidenum">
              <a:t>‹N°›</a:t>
            </a:fld>
            <a:endParaRPr/>
          </a:p>
        </p:txBody>
      </p:sp>
      <p:sp>
        <p:nvSpPr>
          <p:cNvPr id="8" name="PlaceHolder 7"/>
          <p:cNvSpPr>
            <a:spLocks noGrp="1"/>
          </p:cNvSpPr>
          <p:nvPr>
            <p:ph type="dt" idx="24"/>
          </p:nvPr>
        </p:nvSpPr>
        <p:spPr/>
        <p:txBody>
          <a:body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14"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5"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 name="PlaceHolder 4"/>
          <p:cNvSpPr>
            <a:spLocks noGrp="1"/>
          </p:cNvSpPr>
          <p:nvPr>
            <p:ph type="ftr" idx="22"/>
          </p:nvPr>
        </p:nvSpPr>
        <p:spPr/>
        <p:txBody>
          <a:bodyPr/>
          <a:lstStyle/>
          <a:p>
            <a:r>
              <a:t>Footer</a:t>
            </a:r>
          </a:p>
        </p:txBody>
      </p:sp>
      <p:sp>
        <p:nvSpPr>
          <p:cNvPr id="6" name="PlaceHolder 5"/>
          <p:cNvSpPr>
            <a:spLocks noGrp="1"/>
          </p:cNvSpPr>
          <p:nvPr>
            <p:ph type="sldNum" idx="23"/>
          </p:nvPr>
        </p:nvSpPr>
        <p:spPr/>
        <p:txBody>
          <a:bodyPr/>
          <a:lstStyle/>
          <a:p>
            <a:fld id="{202BEE28-ABCF-4D2B-A8EB-24E5D8D58A66}" type="slidenum">
              <a:t>‹N°›</a:t>
            </a:fld>
            <a:endParaRPr/>
          </a:p>
        </p:txBody>
      </p:sp>
      <p:sp>
        <p:nvSpPr>
          <p:cNvPr id="7" name="PlaceHolder 6"/>
          <p:cNvSpPr>
            <a:spLocks noGrp="1"/>
          </p:cNvSpPr>
          <p:nvPr>
            <p:ph type="dt" idx="24"/>
          </p:nvPr>
        </p:nvSpPr>
        <p:spPr/>
        <p:txBody>
          <a:body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1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8"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1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0"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 name="PlaceHolder 6"/>
          <p:cNvSpPr>
            <a:spLocks noGrp="1"/>
          </p:cNvSpPr>
          <p:nvPr>
            <p:ph type="ftr" idx="22"/>
          </p:nvPr>
        </p:nvSpPr>
        <p:spPr/>
        <p:txBody>
          <a:bodyPr/>
          <a:lstStyle/>
          <a:p>
            <a:r>
              <a:t>Footer</a:t>
            </a:r>
          </a:p>
        </p:txBody>
      </p:sp>
      <p:sp>
        <p:nvSpPr>
          <p:cNvPr id="8" name="PlaceHolder 7"/>
          <p:cNvSpPr>
            <a:spLocks noGrp="1"/>
          </p:cNvSpPr>
          <p:nvPr>
            <p:ph type="sldNum" idx="23"/>
          </p:nvPr>
        </p:nvSpPr>
        <p:spPr/>
        <p:txBody>
          <a:bodyPr/>
          <a:lstStyle/>
          <a:p>
            <a:fld id="{49E3D76C-65CB-4F5B-BB1E-B5D1616256EA}" type="slidenum">
              <a:t>‹N°›</a:t>
            </a:fld>
            <a:endParaRPr/>
          </a:p>
        </p:txBody>
      </p:sp>
      <p:sp>
        <p:nvSpPr>
          <p:cNvPr id="9" name="PlaceHolder 8"/>
          <p:cNvSpPr>
            <a:spLocks noGrp="1"/>
          </p:cNvSpPr>
          <p:nvPr>
            <p:ph type="dt" idx="24"/>
          </p:nvPr>
        </p:nvSpPr>
        <p:spPr/>
        <p:txBody>
          <a:body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22"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3"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4"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5"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6"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7"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9" name="PlaceHolder 8"/>
          <p:cNvSpPr>
            <a:spLocks noGrp="1"/>
          </p:cNvSpPr>
          <p:nvPr>
            <p:ph type="ftr" idx="22"/>
          </p:nvPr>
        </p:nvSpPr>
        <p:spPr/>
        <p:txBody>
          <a:bodyPr/>
          <a:lstStyle/>
          <a:p>
            <a:r>
              <a:t>Footer</a:t>
            </a:r>
          </a:p>
        </p:txBody>
      </p:sp>
      <p:sp>
        <p:nvSpPr>
          <p:cNvPr id="10" name="PlaceHolder 9"/>
          <p:cNvSpPr>
            <a:spLocks noGrp="1"/>
          </p:cNvSpPr>
          <p:nvPr>
            <p:ph type="sldNum" idx="23"/>
          </p:nvPr>
        </p:nvSpPr>
        <p:spPr/>
        <p:txBody>
          <a:bodyPr/>
          <a:lstStyle/>
          <a:p>
            <a:fld id="{34F799B3-2B46-47EB-9B17-DE1F96292912}" type="slidenum">
              <a:t>‹N°›</a:t>
            </a:fld>
            <a:endParaRPr/>
          </a:p>
        </p:txBody>
      </p:sp>
      <p:sp>
        <p:nvSpPr>
          <p:cNvPr id="11" name="PlaceHolder 10"/>
          <p:cNvSpPr>
            <a:spLocks noGrp="1"/>
          </p:cNvSpPr>
          <p:nvPr>
            <p:ph type="dt" idx="24"/>
          </p:nvPr>
        </p:nvSpPr>
        <p:spPr/>
        <p:txBody>
          <a:body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lstStyle/>
          <a:p>
            <a:r>
              <a:t>Footer</a:t>
            </a:r>
          </a:p>
        </p:txBody>
      </p:sp>
      <p:sp>
        <p:nvSpPr>
          <p:cNvPr id="3" name="PlaceHolder 2"/>
          <p:cNvSpPr>
            <a:spLocks noGrp="1"/>
          </p:cNvSpPr>
          <p:nvPr>
            <p:ph type="sldNum" idx="26"/>
          </p:nvPr>
        </p:nvSpPr>
        <p:spPr/>
        <p:txBody>
          <a:bodyPr/>
          <a:lstStyle/>
          <a:p>
            <a:fld id="{DD50DA60-B4BA-40E1-A63E-14532F6A4B56}" type="slidenum">
              <a:t>‹N°›</a:t>
            </a:fld>
            <a:endParaRPr/>
          </a:p>
        </p:txBody>
      </p:sp>
      <p:sp>
        <p:nvSpPr>
          <p:cNvPr id="4" name="PlaceHolder 3"/>
          <p:cNvSpPr>
            <a:spLocks noGrp="1"/>
          </p:cNvSpPr>
          <p:nvPr>
            <p:ph type="dt" idx="27"/>
          </p:nvPr>
        </p:nvSpPr>
        <p:spPr/>
        <p:txBody>
          <a:body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34"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5"/>
          </p:nvPr>
        </p:nvSpPr>
        <p:spPr/>
        <p:txBody>
          <a:bodyPr/>
          <a:lstStyle/>
          <a:p>
            <a:r>
              <a:t>Footer</a:t>
            </a:r>
          </a:p>
        </p:txBody>
      </p:sp>
      <p:sp>
        <p:nvSpPr>
          <p:cNvPr id="5" name="PlaceHolder 4"/>
          <p:cNvSpPr>
            <a:spLocks noGrp="1"/>
          </p:cNvSpPr>
          <p:nvPr>
            <p:ph type="sldNum" idx="26"/>
          </p:nvPr>
        </p:nvSpPr>
        <p:spPr/>
        <p:txBody>
          <a:bodyPr/>
          <a:lstStyle/>
          <a:p>
            <a:fld id="{8C0A0CE0-5176-44B5-8AE7-658B1EB8F2EC}" type="slidenum">
              <a:t>‹N°›</a:t>
            </a:fld>
            <a:endParaRPr/>
          </a:p>
        </p:txBody>
      </p:sp>
      <p:sp>
        <p:nvSpPr>
          <p:cNvPr id="6" name="PlaceHolder 5"/>
          <p:cNvSpPr>
            <a:spLocks noGrp="1"/>
          </p:cNvSpPr>
          <p:nvPr>
            <p:ph type="dt" idx="27"/>
          </p:nvPr>
        </p:nvSpPr>
        <p:spPr/>
        <p:txBody>
          <a:body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36"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 name="PlaceHolder 3"/>
          <p:cNvSpPr>
            <a:spLocks noGrp="1"/>
          </p:cNvSpPr>
          <p:nvPr>
            <p:ph type="ftr" idx="25"/>
          </p:nvPr>
        </p:nvSpPr>
        <p:spPr/>
        <p:txBody>
          <a:bodyPr/>
          <a:lstStyle/>
          <a:p>
            <a:r>
              <a:t>Footer</a:t>
            </a:r>
          </a:p>
        </p:txBody>
      </p:sp>
      <p:sp>
        <p:nvSpPr>
          <p:cNvPr id="5" name="PlaceHolder 4"/>
          <p:cNvSpPr>
            <a:spLocks noGrp="1"/>
          </p:cNvSpPr>
          <p:nvPr>
            <p:ph type="sldNum" idx="26"/>
          </p:nvPr>
        </p:nvSpPr>
        <p:spPr/>
        <p:txBody>
          <a:bodyPr/>
          <a:lstStyle/>
          <a:p>
            <a:fld id="{154EC3F4-E51C-4952-B2D6-7FD945A2BB25}" type="slidenum">
              <a:t>‹N°›</a:t>
            </a:fld>
            <a:endParaRPr/>
          </a:p>
        </p:txBody>
      </p:sp>
      <p:sp>
        <p:nvSpPr>
          <p:cNvPr id="6" name="PlaceHolder 5"/>
          <p:cNvSpPr>
            <a:spLocks noGrp="1"/>
          </p:cNvSpPr>
          <p:nvPr>
            <p:ph type="dt" idx="27"/>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8880" cy="1142280"/>
          </a:xfrm>
          <a:prstGeom prst="rect">
            <a:avLst/>
          </a:prstGeom>
          <a:noFill/>
          <a:ln w="0">
            <a:noFill/>
          </a:ln>
        </p:spPr>
        <p:txBody>
          <a:bodyPr lIns="0" tIns="0" rIns="0" bIns="0" anchor="ctr">
            <a:noAutofit/>
          </a:bodyPr>
          <a:lstStyle/>
          <a:p>
            <a:r>
              <a:rPr lang="fr-FR" sz="1800" b="0" strike="noStrike" spc="-1">
                <a:latin typeface="Arial"/>
              </a:rPr>
              <a:t>Cliquez pour éditer le format du texte-titre</a:t>
            </a:r>
          </a:p>
        </p:txBody>
      </p:sp>
      <p:sp>
        <p:nvSpPr>
          <p:cNvPr id="6" name="PlaceHolder 2"/>
          <p:cNvSpPr>
            <a:spLocks noGrp="1"/>
          </p:cNvSpPr>
          <p:nvPr>
            <p:ph type="ftr" idx="1"/>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Michel BAUSSIER        23 02 2023          UTB Autun</a:t>
            </a:r>
          </a:p>
        </p:txBody>
      </p:sp>
      <p:sp>
        <p:nvSpPr>
          <p:cNvPr id="2" name="PlaceHolder 3"/>
          <p:cNvSpPr>
            <a:spLocks noGrp="1"/>
          </p:cNvSpPr>
          <p:nvPr>
            <p:ph type="sldNum" idx="2"/>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77A23910-B5F6-4C79-AD9F-B4494DC4D40D}" type="slidenum">
              <a:rPr lang="fr-FR" sz="1200" b="0" strike="noStrike" spc="-1">
                <a:solidFill>
                  <a:srgbClr val="8B8B8B"/>
                </a:solidFill>
                <a:latin typeface="Calibri"/>
              </a:rPr>
              <a:t>‹N°›</a:t>
            </a:fld>
            <a:endParaRPr lang="fr-FR" sz="1200" b="0" strike="noStrike" spc="-1">
              <a:latin typeface="Times New Roman"/>
            </a:endParaRPr>
          </a:p>
        </p:txBody>
      </p:sp>
      <p:sp>
        <p:nvSpPr>
          <p:cNvPr id="3" name="PlaceHolder 4"/>
          <p:cNvSpPr>
            <a:spLocks noGrp="1"/>
          </p:cNvSpPr>
          <p:nvPr>
            <p:ph type="dt" idx="3"/>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 </a:t>
            </a: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369" name="PlaceHolder 1"/>
          <p:cNvSpPr>
            <a:spLocks noGrp="1"/>
          </p:cNvSpPr>
          <p:nvPr>
            <p:ph type="ftr" idx="28"/>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370" name="PlaceHolder 2"/>
          <p:cNvSpPr>
            <a:spLocks noGrp="1"/>
          </p:cNvSpPr>
          <p:nvPr>
            <p:ph type="sldNum" idx="29"/>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24FDF176-8442-455B-BFCA-3FCE56F8542E}" type="slidenum">
              <a:rPr lang="fr-FR" sz="1200" b="0" strike="noStrike" spc="-1">
                <a:solidFill>
                  <a:srgbClr val="8B8B8B"/>
                </a:solidFill>
                <a:latin typeface="Calibri"/>
              </a:rPr>
              <a:t>‹N°›</a:t>
            </a:fld>
            <a:endParaRPr lang="fr-FR" sz="1200" b="0" strike="noStrike" spc="-1">
              <a:latin typeface="Times New Roman"/>
            </a:endParaRPr>
          </a:p>
        </p:txBody>
      </p:sp>
      <p:sp>
        <p:nvSpPr>
          <p:cNvPr id="371" name="PlaceHolder 3"/>
          <p:cNvSpPr>
            <a:spLocks noGrp="1"/>
          </p:cNvSpPr>
          <p:nvPr>
            <p:ph type="dt" idx="30"/>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372"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373"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42" name="PlaceHolder 2"/>
          <p:cNvSpPr>
            <a:spLocks noGrp="1"/>
          </p:cNvSpPr>
          <p:nvPr>
            <p:ph type="sldNum" idx="5"/>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347C185E-C3A0-4449-8599-BEBACE1EE1DA}" type="slidenum">
              <a:rPr lang="fr-FR" sz="1200" b="0" strike="noStrike" spc="-1">
                <a:solidFill>
                  <a:srgbClr val="8B8B8B"/>
                </a:solidFill>
                <a:latin typeface="Calibri"/>
              </a:rPr>
              <a:t>‹N°›</a:t>
            </a:fld>
            <a:endParaRPr lang="fr-FR" sz="1200" b="0" strike="noStrike" spc="-1">
              <a:latin typeface="Times New Roman"/>
            </a:endParaRPr>
          </a:p>
        </p:txBody>
      </p:sp>
      <p:sp>
        <p:nvSpPr>
          <p:cNvPr id="43" name="PlaceHolder 3"/>
          <p:cNvSpPr>
            <a:spLocks noGrp="1"/>
          </p:cNvSpPr>
          <p:nvPr>
            <p:ph type="dt" idx="6"/>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44"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45"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83" name="PlaceHolder 2"/>
          <p:cNvSpPr>
            <a:spLocks noGrp="1"/>
          </p:cNvSpPr>
          <p:nvPr>
            <p:ph type="sldNum" idx="8"/>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D0F39468-BF1B-49EF-9BD5-AC1BEA944FC6}" type="slidenum">
              <a:rPr lang="fr-FR" sz="1200" b="0" strike="noStrike" spc="-1">
                <a:solidFill>
                  <a:srgbClr val="8B8B8B"/>
                </a:solidFill>
                <a:latin typeface="Calibri"/>
              </a:rPr>
              <a:t>‹N°›</a:t>
            </a:fld>
            <a:endParaRPr lang="fr-FR" sz="1200" b="0" strike="noStrike" spc="-1">
              <a:latin typeface="Times New Roman"/>
            </a:endParaRPr>
          </a:p>
        </p:txBody>
      </p:sp>
      <p:sp>
        <p:nvSpPr>
          <p:cNvPr id="84" name="PlaceHolder 3"/>
          <p:cNvSpPr>
            <a:spLocks noGrp="1"/>
          </p:cNvSpPr>
          <p:nvPr>
            <p:ph type="dt" idx="9"/>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85"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86"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123" name="PlaceHolder 1"/>
          <p:cNvSpPr>
            <a:spLocks noGrp="1"/>
          </p:cNvSpPr>
          <p:nvPr>
            <p:ph type="ftr" idx="10"/>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124" name="PlaceHolder 2"/>
          <p:cNvSpPr>
            <a:spLocks noGrp="1"/>
          </p:cNvSpPr>
          <p:nvPr>
            <p:ph type="sldNum" idx="11"/>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66445BF9-A37D-4B1D-9D3E-866A69C595F6}" type="slidenum">
              <a:rPr lang="fr-FR" sz="1200" b="0" strike="noStrike" spc="-1">
                <a:solidFill>
                  <a:srgbClr val="8B8B8B"/>
                </a:solidFill>
                <a:latin typeface="Calibri"/>
              </a:rPr>
              <a:t>‹N°›</a:t>
            </a:fld>
            <a:endParaRPr lang="fr-FR" sz="1200" b="0" strike="noStrike" spc="-1">
              <a:latin typeface="Times New Roman"/>
            </a:endParaRPr>
          </a:p>
        </p:txBody>
      </p:sp>
      <p:sp>
        <p:nvSpPr>
          <p:cNvPr id="125" name="PlaceHolder 3"/>
          <p:cNvSpPr>
            <a:spLocks noGrp="1"/>
          </p:cNvSpPr>
          <p:nvPr>
            <p:ph type="dt" idx="12"/>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126"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127"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164" name="PlaceHolder 1"/>
          <p:cNvSpPr>
            <a:spLocks noGrp="1"/>
          </p:cNvSpPr>
          <p:nvPr>
            <p:ph type="ftr" idx="13"/>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165" name="PlaceHolder 2"/>
          <p:cNvSpPr>
            <a:spLocks noGrp="1"/>
          </p:cNvSpPr>
          <p:nvPr>
            <p:ph type="sldNum" idx="14"/>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143E02E0-3BF3-4AA7-9F1C-F4FBC622D00F}" type="slidenum">
              <a:rPr lang="fr-FR" sz="1200" b="0" strike="noStrike" spc="-1">
                <a:solidFill>
                  <a:srgbClr val="8B8B8B"/>
                </a:solidFill>
                <a:latin typeface="Calibri"/>
              </a:rPr>
              <a:t>‹N°›</a:t>
            </a:fld>
            <a:endParaRPr lang="fr-FR" sz="1200" b="0" strike="noStrike" spc="-1">
              <a:latin typeface="Times New Roman"/>
            </a:endParaRPr>
          </a:p>
        </p:txBody>
      </p:sp>
      <p:sp>
        <p:nvSpPr>
          <p:cNvPr id="166" name="PlaceHolder 3"/>
          <p:cNvSpPr>
            <a:spLocks noGrp="1"/>
          </p:cNvSpPr>
          <p:nvPr>
            <p:ph type="dt" idx="15"/>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167"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168"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205" name="PlaceHolder 1"/>
          <p:cNvSpPr>
            <a:spLocks noGrp="1"/>
          </p:cNvSpPr>
          <p:nvPr>
            <p:ph type="ftr" idx="16"/>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206" name="PlaceHolder 2"/>
          <p:cNvSpPr>
            <a:spLocks noGrp="1"/>
          </p:cNvSpPr>
          <p:nvPr>
            <p:ph type="sldNum" idx="17"/>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880AF01C-D0C4-46BD-B31F-7E38680993C5}" type="slidenum">
              <a:rPr lang="fr-FR" sz="1200" b="0" strike="noStrike" spc="-1">
                <a:solidFill>
                  <a:srgbClr val="8B8B8B"/>
                </a:solidFill>
                <a:latin typeface="Calibri"/>
              </a:rPr>
              <a:t>‹N°›</a:t>
            </a:fld>
            <a:endParaRPr lang="fr-FR" sz="1200" b="0" strike="noStrike" spc="-1">
              <a:latin typeface="Times New Roman"/>
            </a:endParaRPr>
          </a:p>
        </p:txBody>
      </p:sp>
      <p:sp>
        <p:nvSpPr>
          <p:cNvPr id="207" name="PlaceHolder 3"/>
          <p:cNvSpPr>
            <a:spLocks noGrp="1"/>
          </p:cNvSpPr>
          <p:nvPr>
            <p:ph type="dt" idx="18"/>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208"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209"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246" name="PlaceHolder 1"/>
          <p:cNvSpPr>
            <a:spLocks noGrp="1"/>
          </p:cNvSpPr>
          <p:nvPr>
            <p:ph type="ftr" idx="19"/>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247" name="PlaceHolder 2"/>
          <p:cNvSpPr>
            <a:spLocks noGrp="1"/>
          </p:cNvSpPr>
          <p:nvPr>
            <p:ph type="sldNum" idx="20"/>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CA59878F-4FE8-489D-98C4-4AE9EE9C5EDF}" type="slidenum">
              <a:rPr lang="fr-FR" sz="1200" b="0" strike="noStrike" spc="-1">
                <a:solidFill>
                  <a:srgbClr val="8B8B8B"/>
                </a:solidFill>
                <a:latin typeface="Calibri"/>
              </a:rPr>
              <a:t>‹N°›</a:t>
            </a:fld>
            <a:endParaRPr lang="fr-FR" sz="1200" b="0" strike="noStrike" spc="-1">
              <a:latin typeface="Times New Roman"/>
            </a:endParaRPr>
          </a:p>
        </p:txBody>
      </p:sp>
      <p:sp>
        <p:nvSpPr>
          <p:cNvPr id="248" name="PlaceHolder 3"/>
          <p:cNvSpPr>
            <a:spLocks noGrp="1"/>
          </p:cNvSpPr>
          <p:nvPr>
            <p:ph type="dt" idx="21"/>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249"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fr-FR" sz="4400" b="0" strike="noStrike" spc="-1">
                <a:latin typeface="Arial"/>
              </a:rPr>
              <a:t>Cliquez pour éditer le format du texte-titre</a:t>
            </a:r>
          </a:p>
        </p:txBody>
      </p:sp>
      <p:sp>
        <p:nvSpPr>
          <p:cNvPr id="250"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4680"/>
            <a:ext cx="8228880" cy="1142280"/>
          </a:xfrm>
          <a:prstGeom prst="rect">
            <a:avLst/>
          </a:prstGeom>
          <a:noFill/>
          <a:ln w="0">
            <a:noFill/>
          </a:ln>
        </p:spPr>
        <p:txBody>
          <a:bodyPr lIns="0" tIns="0" rIns="0" bIns="0" anchor="ctr">
            <a:noAutofit/>
          </a:bodyPr>
          <a:lstStyle/>
          <a:p>
            <a:r>
              <a:rPr lang="fr-FR" sz="1800" b="0" strike="noStrike" spc="-1">
                <a:latin typeface="Arial"/>
              </a:rPr>
              <a:t>Cliquez pour éditer le format du texte-titre</a:t>
            </a:r>
          </a:p>
        </p:txBody>
      </p:sp>
      <p:sp>
        <p:nvSpPr>
          <p:cNvPr id="288" name="PlaceHolder 2"/>
          <p:cNvSpPr>
            <a:spLocks noGrp="1"/>
          </p:cNvSpPr>
          <p:nvPr>
            <p:ph type="ftr" idx="22"/>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289" name="PlaceHolder 3"/>
          <p:cNvSpPr>
            <a:spLocks noGrp="1"/>
          </p:cNvSpPr>
          <p:nvPr>
            <p:ph type="sldNum" idx="23"/>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DE9B1499-84C4-461C-B96C-A7EF0AADF57F}" type="slidenum">
              <a:rPr lang="fr-FR" sz="1200" b="0" strike="noStrike" spc="-1">
                <a:solidFill>
                  <a:srgbClr val="8B8B8B"/>
                </a:solidFill>
                <a:latin typeface="Calibri"/>
              </a:rPr>
              <a:t>‹N°›</a:t>
            </a:fld>
            <a:endParaRPr lang="fr-FR" sz="1200" b="0" strike="noStrike" spc="-1">
              <a:latin typeface="Times New Roman"/>
            </a:endParaRPr>
          </a:p>
        </p:txBody>
      </p:sp>
      <p:sp>
        <p:nvSpPr>
          <p:cNvPr id="290" name="PlaceHolder 4"/>
          <p:cNvSpPr>
            <a:spLocks noGrp="1"/>
          </p:cNvSpPr>
          <p:nvPr>
            <p:ph type="dt" idx="24"/>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291"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7E7E7E"/>
            </a:gs>
          </a:gsLst>
          <a:path path="circle">
            <a:fillToRect l="50000" r="50000" b="100000"/>
          </a:path>
        </a:gradFill>
        <a:effectLst/>
      </p:bgPr>
    </p:bg>
    <p:spTree>
      <p:nvGrpSpPr>
        <p:cNvPr id="1" name=""/>
        <p:cNvGrpSpPr/>
        <p:nvPr/>
      </p:nvGrpSpPr>
      <p:grpSpPr>
        <a:xfrm>
          <a:off x="0" y="0"/>
          <a:ext cx="0" cy="0"/>
          <a:chOff x="0" y="0"/>
          <a:chExt cx="0" cy="0"/>
        </a:xfrm>
      </p:grpSpPr>
      <p:sp>
        <p:nvSpPr>
          <p:cNvPr id="328" name="PlaceHolder 1"/>
          <p:cNvSpPr>
            <a:spLocks noGrp="1"/>
          </p:cNvSpPr>
          <p:nvPr>
            <p:ph type="title"/>
          </p:nvPr>
        </p:nvSpPr>
        <p:spPr>
          <a:xfrm>
            <a:off x="457200" y="274680"/>
            <a:ext cx="8228880" cy="1142280"/>
          </a:xfrm>
          <a:prstGeom prst="rect">
            <a:avLst/>
          </a:prstGeom>
          <a:noFill/>
          <a:ln w="0">
            <a:noFill/>
          </a:ln>
        </p:spPr>
        <p:txBody>
          <a:bodyPr lIns="0" tIns="0" rIns="0" bIns="0" anchor="ctr">
            <a:noAutofit/>
          </a:bodyPr>
          <a:lstStyle/>
          <a:p>
            <a:r>
              <a:rPr lang="fr-FR" sz="1800" b="0" strike="noStrike" spc="-1">
                <a:latin typeface="Arial"/>
              </a:rPr>
              <a:t>Cliquez pour éditer le format du texte-titre</a:t>
            </a:r>
          </a:p>
        </p:txBody>
      </p:sp>
      <p:sp>
        <p:nvSpPr>
          <p:cNvPr id="329" name="PlaceHolder 2"/>
          <p:cNvSpPr>
            <a:spLocks noGrp="1"/>
          </p:cNvSpPr>
          <p:nvPr>
            <p:ph type="ftr" idx="25"/>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fr-FR" sz="1400" b="0" strike="noStrike" spc="-1">
                <a:latin typeface="Times New Roman"/>
              </a:defRPr>
            </a:lvl1pPr>
          </a:lstStyle>
          <a:p>
            <a:pPr algn="ctr">
              <a:lnSpc>
                <a:spcPct val="100000"/>
              </a:lnSpc>
              <a:buNone/>
            </a:pPr>
            <a:r>
              <a:rPr lang="fr-FR" sz="1400" b="0" strike="noStrike" spc="-1">
                <a:latin typeface="Times New Roman"/>
              </a:rPr>
              <a:t>&lt;pied de page&gt;</a:t>
            </a:r>
          </a:p>
        </p:txBody>
      </p:sp>
      <p:sp>
        <p:nvSpPr>
          <p:cNvPr id="330" name="PlaceHolder 3"/>
          <p:cNvSpPr>
            <a:spLocks noGrp="1"/>
          </p:cNvSpPr>
          <p:nvPr>
            <p:ph type="sldNum" idx="26"/>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7D128F23-06A8-47DC-9E8E-07C6D60EDAAB}" type="slidenum">
              <a:rPr lang="fr-FR" sz="1200" b="0" strike="noStrike" spc="-1">
                <a:solidFill>
                  <a:srgbClr val="8B8B8B"/>
                </a:solidFill>
                <a:latin typeface="Calibri"/>
              </a:rPr>
              <a:t>‹N°›</a:t>
            </a:fld>
            <a:endParaRPr lang="fr-FR" sz="1200" b="0" strike="noStrike" spc="-1">
              <a:latin typeface="Times New Roman"/>
            </a:endParaRPr>
          </a:p>
        </p:txBody>
      </p:sp>
      <p:sp>
        <p:nvSpPr>
          <p:cNvPr id="331" name="PlaceHolder 4"/>
          <p:cNvSpPr>
            <a:spLocks noGrp="1"/>
          </p:cNvSpPr>
          <p:nvPr>
            <p:ph type="dt" idx="27"/>
          </p:nvPr>
        </p:nvSpPr>
        <p:spPr>
          <a:xfrm>
            <a:off x="457200" y="6356520"/>
            <a:ext cx="2133000" cy="364320"/>
          </a:xfrm>
          <a:prstGeom prst="rect">
            <a:avLst/>
          </a:prstGeom>
          <a:noFill/>
          <a:ln w="0">
            <a:noFill/>
          </a:ln>
        </p:spPr>
        <p:txBody>
          <a:bodyPr lIns="90000" tIns="45000" rIns="90000" bIns="45000" anchor="ctr">
            <a:noAutofit/>
          </a:bodyPr>
          <a:lstStyle>
            <a:lvl1pPr>
              <a:defRPr lang="fr-FR" sz="1400" b="0" strike="noStrike" spc="-1">
                <a:latin typeface="Times New Roman"/>
              </a:defRPr>
            </a:lvl1pPr>
          </a:lstStyle>
          <a:p>
            <a:r>
              <a:rPr lang="fr-FR" sz="1400" b="0" strike="noStrike" spc="-1">
                <a:latin typeface="Times New Roman"/>
              </a:rPr>
              <a:t>&lt;date/heure&gt;</a:t>
            </a:r>
          </a:p>
        </p:txBody>
      </p:sp>
      <p:sp>
        <p:nvSpPr>
          <p:cNvPr id="332"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1.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fr.wikipedia.org/wiki/Henri-Alfred_Jacquemart" TargetMode="External"/><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fr.wikipedia.org/wiki/Exposition_universelle_de_187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61.xml"/><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61.xml"/><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6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6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101.xml"/><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61.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4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7.jpeg"/><Relationship Id="rId7"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61.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45.xml"/><Relationship Id="rId1" Type="http://schemas.openxmlformats.org/officeDocument/2006/relationships/slideLayout" Target="../slideLayouts/slideLayout61.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61.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p:cNvSpPr>
          <p:nvPr>
            <p:ph type="title"/>
          </p:nvPr>
        </p:nvSpPr>
        <p:spPr>
          <a:xfrm>
            <a:off x="685800" y="476640"/>
            <a:ext cx="7771680" cy="2231640"/>
          </a:xfrm>
          <a:prstGeom prst="rect">
            <a:avLst/>
          </a:prstGeom>
          <a:noFill/>
          <a:ln w="0">
            <a:noFill/>
          </a:ln>
        </p:spPr>
        <p:txBody>
          <a:bodyPr lIns="0" tIns="0" rIns="0" bIns="0" anchor="ctr">
            <a:normAutofit/>
          </a:bodyPr>
          <a:lstStyle/>
          <a:p>
            <a:pPr algn="ctr">
              <a:lnSpc>
                <a:spcPct val="100000"/>
              </a:lnSpc>
              <a:buNone/>
            </a:pPr>
            <a:r>
              <a:rPr lang="fr-FR" sz="4000" b="1" strike="noStrike" spc="-1">
                <a:solidFill>
                  <a:srgbClr val="558ED5"/>
                </a:solidFill>
                <a:latin typeface="Calibri"/>
              </a:rPr>
              <a:t>La relation homme animal</a:t>
            </a:r>
            <a:endParaRPr lang="fr-FR" sz="4000" b="0" strike="noStrike" spc="-1">
              <a:latin typeface="Arial"/>
            </a:endParaRPr>
          </a:p>
        </p:txBody>
      </p:sp>
      <p:sp>
        <p:nvSpPr>
          <p:cNvPr id="417" name="PlaceHolder 2"/>
          <p:cNvSpPr>
            <a:spLocks noGrp="1"/>
          </p:cNvSpPr>
          <p:nvPr>
            <p:ph type="subTitle"/>
          </p:nvPr>
        </p:nvSpPr>
        <p:spPr>
          <a:xfrm>
            <a:off x="1371600" y="2133000"/>
            <a:ext cx="6400080" cy="3505320"/>
          </a:xfrm>
          <a:prstGeom prst="rect">
            <a:avLst/>
          </a:prstGeom>
          <a:noFill/>
          <a:ln w="0">
            <a:noFill/>
          </a:ln>
        </p:spPr>
        <p:txBody>
          <a:bodyPr lIns="0" tIns="0" rIns="0" bIns="0" anchor="t">
            <a:noAutofit/>
          </a:bodyPr>
          <a:lstStyle/>
          <a:p>
            <a:pPr algn="ctr">
              <a:lnSpc>
                <a:spcPct val="100000"/>
              </a:lnSpc>
              <a:spcBef>
                <a:spcPts val="641"/>
              </a:spcBef>
              <a:buNone/>
              <a:tabLst>
                <a:tab pos="0" algn="l"/>
              </a:tabLst>
            </a:pPr>
            <a:r>
              <a:rPr lang="fr-FR" sz="3200" b="1" strike="noStrike" spc="-1" dirty="0">
                <a:solidFill>
                  <a:srgbClr val="558ED5"/>
                </a:solidFill>
                <a:latin typeface="Calibri"/>
              </a:rPr>
              <a:t>Historique et état des lieux</a:t>
            </a:r>
            <a:endParaRPr lang="fr-FR" sz="3200" b="0" strike="noStrike" spc="-1" dirty="0">
              <a:latin typeface="Arial"/>
            </a:endParaRPr>
          </a:p>
          <a:p>
            <a:pPr algn="ctr">
              <a:lnSpc>
                <a:spcPct val="100000"/>
              </a:lnSpc>
              <a:spcBef>
                <a:spcPts val="641"/>
              </a:spcBef>
              <a:buNone/>
              <a:tabLst>
                <a:tab pos="0" algn="l"/>
              </a:tabLst>
            </a:pPr>
            <a:endParaRPr lang="fr-FR" sz="3200" b="0" strike="noStrike" spc="-1" dirty="0">
              <a:latin typeface="Arial"/>
            </a:endParaRPr>
          </a:p>
          <a:p>
            <a:pPr algn="ctr">
              <a:lnSpc>
                <a:spcPct val="100000"/>
              </a:lnSpc>
              <a:spcBef>
                <a:spcPts val="641"/>
              </a:spcBef>
              <a:buNone/>
              <a:tabLst>
                <a:tab pos="0" algn="l"/>
              </a:tabLst>
            </a:pPr>
            <a:endParaRPr lang="fr-FR" sz="3200" b="0" strike="noStrike" spc="-1" dirty="0">
              <a:latin typeface="Arial"/>
            </a:endParaRPr>
          </a:p>
        </p:txBody>
      </p:sp>
      <p:pic>
        <p:nvPicPr>
          <p:cNvPr id="418" name="Picture 2" descr="C:\Users\Michel\AppData\Local\Microsoft\Windows\INetCache\IE\D3TFE46F\A_series_of_lithographic_drawings_Wellcome_L0010068[1].jpg"/>
          <p:cNvPicPr/>
          <p:nvPr/>
        </p:nvPicPr>
        <p:blipFill>
          <a:blip r:embed="rId3"/>
          <a:stretch/>
        </p:blipFill>
        <p:spPr>
          <a:xfrm>
            <a:off x="4724819" y="3029742"/>
            <a:ext cx="2894761" cy="2574036"/>
          </a:xfrm>
          <a:prstGeom prst="rect">
            <a:avLst/>
          </a:prstGeom>
          <a:ln w="0">
            <a:noFill/>
          </a:ln>
        </p:spPr>
      </p:pic>
      <p:sp>
        <p:nvSpPr>
          <p:cNvPr id="4" name="PlaceHolder 3"/>
          <p:cNvSpPr>
            <a:spLocks noGrp="1"/>
          </p:cNvSpPr>
          <p:nvPr>
            <p:ph type="ftr" idx="1"/>
          </p:nvPr>
        </p:nvSpPr>
        <p:spPr/>
        <p:txBody>
          <a:bodyPr/>
          <a:lstStyle/>
          <a:p>
            <a:r>
              <a:t>Michel BAUSSIER        23 02 2023          UTB Autun</a:t>
            </a:r>
          </a:p>
        </p:txBody>
      </p:sp>
      <p:sp>
        <p:nvSpPr>
          <p:cNvPr id="5" name="PlaceHolder 4"/>
          <p:cNvSpPr>
            <a:spLocks noGrp="1"/>
          </p:cNvSpPr>
          <p:nvPr>
            <p:ph type="sldNum" idx="2"/>
          </p:nvPr>
        </p:nvSpPr>
        <p:spPr/>
        <p:txBody>
          <a:bodyPr/>
          <a:lstStyle/>
          <a:p>
            <a:fld id="{9472D2B4-A235-4539-9295-FC7CF2FA9E18}" type="slidenum">
              <a:t>1</a:t>
            </a:fld>
            <a:endParaRPr/>
          </a:p>
        </p:txBody>
      </p:sp>
      <p:pic>
        <p:nvPicPr>
          <p:cNvPr id="3" name="Image 2">
            <a:extLst>
              <a:ext uri="{FF2B5EF4-FFF2-40B4-BE49-F238E27FC236}">
                <a16:creationId xmlns:a16="http://schemas.microsoft.com/office/drawing/2014/main" id="{468B40C2-1112-A385-0128-7DE9A97B35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963" y="3029742"/>
            <a:ext cx="2734056" cy="25740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Le XX</a:t>
            </a:r>
            <a:r>
              <a:rPr lang="fr-FR" sz="1800" b="1" strike="noStrike" spc="-1">
                <a:solidFill>
                  <a:srgbClr val="558ED5"/>
                </a:solidFill>
                <a:latin typeface="Calibri"/>
              </a:rPr>
              <a:t>ème</a:t>
            </a:r>
            <a:r>
              <a:rPr lang="fr-FR" sz="2800" b="1" strike="noStrike" spc="-1">
                <a:solidFill>
                  <a:srgbClr val="558ED5"/>
                </a:solidFill>
                <a:latin typeface="Calibri"/>
              </a:rPr>
              <a:t> siècle et l’agriculture productiviste</a:t>
            </a:r>
            <a:endParaRPr lang="fr-FR" sz="2800" b="0" strike="noStrike" spc="-1">
              <a:latin typeface="Arial"/>
            </a:endParaRPr>
          </a:p>
        </p:txBody>
      </p:sp>
      <p:sp>
        <p:nvSpPr>
          <p:cNvPr id="455" name="PlaceHolder 2"/>
          <p:cNvSpPr>
            <a:spLocks noGrp="1"/>
          </p:cNvSpPr>
          <p:nvPr>
            <p:ph/>
          </p:nvPr>
        </p:nvSpPr>
        <p:spPr>
          <a:xfrm>
            <a:off x="467640" y="1484640"/>
            <a:ext cx="3007440" cy="4690440"/>
          </a:xfrm>
          <a:prstGeom prst="rect">
            <a:avLst/>
          </a:prstGeom>
          <a:noFill/>
          <a:ln w="0">
            <a:noFill/>
          </a:ln>
        </p:spPr>
        <p:txBody>
          <a:bodyPr lIns="90000" tIns="45000" rIns="90000" bIns="45000" anchor="t">
            <a:no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En occident d’abord</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Elevage industriel, la fin des paysans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Productions animales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Les progrès scientifiques et  techniques au service du productivisme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Rupture entre humains et animaux</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Identification des animaux</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Les abattoirs industriels, le minerai</a:t>
            </a:r>
            <a:endParaRPr lang="fr-FR" sz="2000" b="0" strike="noStrike" spc="-1">
              <a:latin typeface="Arial"/>
            </a:endParaRPr>
          </a:p>
        </p:txBody>
      </p:sp>
      <p:pic>
        <p:nvPicPr>
          <p:cNvPr id="456" name="Picture 2" descr="C:\Users\Michel\AppData\Local\Microsoft\Windows\INetCache\IE\JSDCWCOL\1024px-Salle_de_gavage_pour_canards_destinés_à_l'industrie_du_foie_gras,_équipée_en_cages_individuelles_-_Sud-ouest_de_la_France,_2004[1].jpg"/>
          <p:cNvPicPr/>
          <p:nvPr/>
        </p:nvPicPr>
        <p:blipFill>
          <a:blip r:embed="rId3"/>
          <a:stretch/>
        </p:blipFill>
        <p:spPr>
          <a:xfrm>
            <a:off x="3564000" y="29880"/>
            <a:ext cx="2663640" cy="1901160"/>
          </a:xfrm>
          <a:prstGeom prst="rect">
            <a:avLst/>
          </a:prstGeom>
          <a:ln w="0">
            <a:noFill/>
          </a:ln>
        </p:spPr>
      </p:pic>
      <p:pic>
        <p:nvPicPr>
          <p:cNvPr id="457" name="Picture 3" descr="C:\Users\Michel\AppData\Local\Microsoft\Windows\INetCache\IE\WVLSNJJF\animales-mataderos-indonesia[1].jpg"/>
          <p:cNvPicPr/>
          <p:nvPr/>
        </p:nvPicPr>
        <p:blipFill>
          <a:blip r:embed="rId4"/>
          <a:stretch/>
        </p:blipFill>
        <p:spPr>
          <a:xfrm>
            <a:off x="3852000" y="4725000"/>
            <a:ext cx="2015640" cy="1980360"/>
          </a:xfrm>
          <a:prstGeom prst="rect">
            <a:avLst/>
          </a:prstGeom>
          <a:ln w="0">
            <a:noFill/>
          </a:ln>
        </p:spPr>
      </p:pic>
      <p:pic>
        <p:nvPicPr>
          <p:cNvPr id="458" name="Picture 4" descr="C:\Users\Michel\AppData\Local\Microsoft\Windows\INetCache\IE\D3TFE46F\08-poule-pondeuse-oeuf-cage-illegal-02-2012[1].jpg"/>
          <p:cNvPicPr/>
          <p:nvPr/>
        </p:nvPicPr>
        <p:blipFill>
          <a:blip r:embed="rId5"/>
          <a:stretch/>
        </p:blipFill>
        <p:spPr>
          <a:xfrm>
            <a:off x="6339960" y="14760"/>
            <a:ext cx="2803320" cy="1916280"/>
          </a:xfrm>
          <a:prstGeom prst="rect">
            <a:avLst/>
          </a:prstGeom>
          <a:ln w="0">
            <a:noFill/>
          </a:ln>
        </p:spPr>
      </p:pic>
      <p:pic>
        <p:nvPicPr>
          <p:cNvPr id="459" name="Picture 5" descr="C:\Users\Michel\AppData\Local\Microsoft\Windows\INetCache\IE\D3TFE46F\220px-Free-range-hens[1].jpg"/>
          <p:cNvPicPr/>
          <p:nvPr/>
        </p:nvPicPr>
        <p:blipFill>
          <a:blip r:embed="rId6"/>
          <a:stretch/>
        </p:blipFill>
        <p:spPr>
          <a:xfrm>
            <a:off x="6339960" y="4998600"/>
            <a:ext cx="2780640" cy="1706760"/>
          </a:xfrm>
          <a:prstGeom prst="rect">
            <a:avLst/>
          </a:prstGeom>
          <a:ln w="0">
            <a:noFill/>
          </a:ln>
        </p:spPr>
      </p:pic>
      <p:pic>
        <p:nvPicPr>
          <p:cNvPr id="460" name="Picture 8" descr="C:\Users\Michel\AppData\Local\Microsoft\Windows\INetCache\IE\JSDCWCOL\050-lapins-intensif-france-2012-2013[1].jpg"/>
          <p:cNvPicPr/>
          <p:nvPr/>
        </p:nvPicPr>
        <p:blipFill>
          <a:blip r:embed="rId7"/>
          <a:stretch/>
        </p:blipFill>
        <p:spPr>
          <a:xfrm>
            <a:off x="3564000" y="2277000"/>
            <a:ext cx="2591640" cy="2231640"/>
          </a:xfrm>
          <a:prstGeom prst="rect">
            <a:avLst/>
          </a:prstGeom>
          <a:ln w="0">
            <a:noFill/>
          </a:ln>
        </p:spPr>
      </p:pic>
      <p:pic>
        <p:nvPicPr>
          <p:cNvPr id="461" name="Picture 9" descr="C:\Users\Michel\AppData\Local\Microsoft\Windows\INetCache\IE\WVLSNJJF\11-truie-case-normes2013[1].jpg"/>
          <p:cNvPicPr/>
          <p:nvPr/>
        </p:nvPicPr>
        <p:blipFill>
          <a:blip r:embed="rId8"/>
          <a:stretch/>
        </p:blipFill>
        <p:spPr>
          <a:xfrm>
            <a:off x="6516360" y="2061000"/>
            <a:ext cx="2303640" cy="26636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B7A695EE-7915-4393-A3F3-884524748016}" type="slidenum">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Le XX</a:t>
            </a:r>
            <a:r>
              <a:rPr lang="fr-FR" sz="1800" b="1" strike="noStrike" spc="-1">
                <a:solidFill>
                  <a:srgbClr val="558ED5"/>
                </a:solidFill>
                <a:latin typeface="Calibri"/>
              </a:rPr>
              <a:t>ème</a:t>
            </a:r>
            <a:r>
              <a:rPr lang="fr-FR" sz="2800" b="1" strike="noStrike" spc="-1">
                <a:solidFill>
                  <a:srgbClr val="558ED5"/>
                </a:solidFill>
                <a:latin typeface="Calibri"/>
              </a:rPr>
              <a:t> siècle: </a:t>
            </a:r>
            <a:br>
              <a:rPr sz="2800"/>
            </a:br>
            <a:r>
              <a:rPr lang="fr-FR" sz="2800" b="1" strike="noStrike" spc="-1">
                <a:solidFill>
                  <a:srgbClr val="558ED5"/>
                </a:solidFill>
                <a:latin typeface="Calibri"/>
              </a:rPr>
              <a:t>pêche et aquaculture</a:t>
            </a:r>
            <a:endParaRPr lang="fr-FR" sz="2800" b="0" strike="noStrike" spc="-1">
              <a:latin typeface="Arial"/>
            </a:endParaRPr>
          </a:p>
        </p:txBody>
      </p:sp>
      <p:sp>
        <p:nvSpPr>
          <p:cNvPr id="463" name="PlaceHolder 2"/>
          <p:cNvSpPr>
            <a:spLocks noGrp="1"/>
          </p:cNvSpPr>
          <p:nvPr>
            <p:ph/>
          </p:nvPr>
        </p:nvSpPr>
        <p:spPr>
          <a:xfrm>
            <a:off x="467640" y="1484640"/>
            <a:ext cx="3007440" cy="4690440"/>
          </a:xfrm>
          <a:prstGeom prst="rect">
            <a:avLst/>
          </a:prstGeom>
          <a:noFill/>
          <a:ln w="0">
            <a:noFill/>
          </a:ln>
        </p:spPr>
        <p:txBody>
          <a:bodyPr lIns="90000" tIns="45000" rIns="90000" bIns="45000" anchor="t">
            <a:no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évolution: idem!</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40 000 ans…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Milieux naturels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Chine, Asie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De 140 millions tonnes en 2000 à 165  millions en 2013</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Aquaculture: la moitié de la production</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50 millions de pêcheurs et aquaculteurs</a:t>
            </a:r>
            <a:endParaRPr lang="fr-FR" sz="2000" b="0" strike="noStrike" spc="-1">
              <a:latin typeface="Arial"/>
            </a:endParaRPr>
          </a:p>
          <a:p>
            <a:pPr>
              <a:lnSpc>
                <a:spcPct val="100000"/>
              </a:lnSpc>
              <a:spcBef>
                <a:spcPts val="400"/>
              </a:spcBef>
              <a:buNone/>
            </a:pPr>
            <a:endParaRPr lang="fr-FR" sz="2000" b="0" strike="noStrike" spc="-1">
              <a:latin typeface="Arial"/>
            </a:endParaRPr>
          </a:p>
        </p:txBody>
      </p:sp>
      <p:pic>
        <p:nvPicPr>
          <p:cNvPr id="464" name="Picture 2" descr="C:\Users\Michel\AppData\Local\Microsoft\Windows\INetCache\IE\D3TFE46F\8675799490_888ce8e199_b[1].jpg"/>
          <p:cNvPicPr/>
          <p:nvPr/>
        </p:nvPicPr>
        <p:blipFill>
          <a:blip r:embed="rId3"/>
          <a:stretch/>
        </p:blipFill>
        <p:spPr>
          <a:xfrm>
            <a:off x="6409800" y="476640"/>
            <a:ext cx="2504880" cy="1655640"/>
          </a:xfrm>
          <a:prstGeom prst="rect">
            <a:avLst/>
          </a:prstGeom>
          <a:ln w="0">
            <a:noFill/>
          </a:ln>
        </p:spPr>
      </p:pic>
      <p:pic>
        <p:nvPicPr>
          <p:cNvPr id="465" name="Picture 3" descr="C:\Users\Michel\AppData\Local\Microsoft\Windows\INetCache\IE\WVLSNJJF\fishing-boat-3078917_960_720[1].jpg"/>
          <p:cNvPicPr/>
          <p:nvPr/>
        </p:nvPicPr>
        <p:blipFill>
          <a:blip r:embed="rId4"/>
          <a:stretch/>
        </p:blipFill>
        <p:spPr>
          <a:xfrm>
            <a:off x="3492000" y="404640"/>
            <a:ext cx="2699640" cy="1799640"/>
          </a:xfrm>
          <a:prstGeom prst="rect">
            <a:avLst/>
          </a:prstGeom>
          <a:ln w="0">
            <a:noFill/>
          </a:ln>
        </p:spPr>
      </p:pic>
      <p:pic>
        <p:nvPicPr>
          <p:cNvPr id="466" name="Picture 4" descr="C:\Users\Michel\AppData\Local\Microsoft\Windows\INetCache\IE\LCXJ12TC\fish-farm-hero-1140x445[1].jpg"/>
          <p:cNvPicPr/>
          <p:nvPr/>
        </p:nvPicPr>
        <p:blipFill>
          <a:blip r:embed="rId5"/>
          <a:stretch/>
        </p:blipFill>
        <p:spPr>
          <a:xfrm flipH="1">
            <a:off x="4160520" y="4725000"/>
            <a:ext cx="4610880" cy="1799640"/>
          </a:xfrm>
          <a:prstGeom prst="rect">
            <a:avLst/>
          </a:prstGeom>
          <a:ln w="0">
            <a:noFill/>
          </a:ln>
        </p:spPr>
      </p:pic>
      <p:pic>
        <p:nvPicPr>
          <p:cNvPr id="467" name="Picture 5" descr="C:\Users\Michel\AppData\Local\Microsoft\Windows\INetCache\IE\WVLSNJJF\Masis_Dzuk_Fish_Farm_in_Armenia[1].jpg"/>
          <p:cNvPicPr/>
          <p:nvPr/>
        </p:nvPicPr>
        <p:blipFill>
          <a:blip r:embed="rId6"/>
          <a:stretch/>
        </p:blipFill>
        <p:spPr>
          <a:xfrm>
            <a:off x="3492000" y="2565000"/>
            <a:ext cx="2674080" cy="178236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E57D913D-B9E1-48D1-B8EE-20D3289057F4}" type="slidenum">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LE XX </a:t>
            </a:r>
            <a:r>
              <a:rPr lang="fr-FR" sz="1400" b="1" strike="noStrike" spc="-1">
                <a:solidFill>
                  <a:srgbClr val="558ED5"/>
                </a:solidFill>
                <a:latin typeface="Calibri"/>
              </a:rPr>
              <a:t>ème </a:t>
            </a:r>
            <a:r>
              <a:rPr lang="fr-FR" sz="2800" b="1" strike="noStrike" spc="-1">
                <a:solidFill>
                  <a:srgbClr val="558ED5"/>
                </a:solidFill>
                <a:latin typeface="Calibri"/>
              </a:rPr>
              <a:t>siècle et l’animal de compagnie</a:t>
            </a:r>
            <a:endParaRPr lang="fr-FR" sz="2800" b="0" strike="noStrike" spc="-1">
              <a:latin typeface="Arial"/>
            </a:endParaRPr>
          </a:p>
        </p:txBody>
      </p:sp>
      <p:sp>
        <p:nvSpPr>
          <p:cNvPr id="469"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Urbanisation et rupture avec la terre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Animal à la maison</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Fait partie de la famille </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(1 foyer sur 2)</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 souris Mickey</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Les NAC!</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Deux tendances inverses: l’animal de rente réifié et l’animal de  compagnie anthropomorphisé</a:t>
            </a:r>
            <a:endParaRPr lang="fr-FR" sz="2000" b="0" strike="noStrike" spc="-1">
              <a:latin typeface="Arial"/>
            </a:endParaRPr>
          </a:p>
        </p:txBody>
      </p:sp>
      <p:pic>
        <p:nvPicPr>
          <p:cNvPr id="470" name="Picture 4" descr="C:\Users\Michel\AppData\Local\Microsoft\Windows\INetCache\IE\D3TFE46F\200px-Chien_et_chat[1].jpg"/>
          <p:cNvPicPr/>
          <p:nvPr/>
        </p:nvPicPr>
        <p:blipFill>
          <a:blip r:embed="rId3"/>
          <a:stretch/>
        </p:blipFill>
        <p:spPr>
          <a:xfrm>
            <a:off x="3492000" y="260640"/>
            <a:ext cx="2375640" cy="2975760"/>
          </a:xfrm>
          <a:prstGeom prst="rect">
            <a:avLst/>
          </a:prstGeom>
          <a:ln w="0">
            <a:noFill/>
          </a:ln>
        </p:spPr>
      </p:pic>
      <p:pic>
        <p:nvPicPr>
          <p:cNvPr id="471" name="Picture 5" descr="C:\Users\Michel\AppData\Local\Microsoft\Windows\INetCache\IE\LCXJ12TC\12309253_766586466802531_1610340932_n_m7fe78[1].jpg"/>
          <p:cNvPicPr/>
          <p:nvPr/>
        </p:nvPicPr>
        <p:blipFill>
          <a:blip r:embed="rId4"/>
          <a:stretch/>
        </p:blipFill>
        <p:spPr>
          <a:xfrm>
            <a:off x="6588360" y="1917000"/>
            <a:ext cx="1943640" cy="2087640"/>
          </a:xfrm>
          <a:prstGeom prst="rect">
            <a:avLst/>
          </a:prstGeom>
          <a:ln w="0">
            <a:noFill/>
          </a:ln>
        </p:spPr>
      </p:pic>
      <p:pic>
        <p:nvPicPr>
          <p:cNvPr id="472" name="Picture 6" descr="C:\Users\Michel\AppData\Local\Microsoft\Windows\INetCache\IE\WVLSNJJF\cute-3299640_960_720[1].jpg"/>
          <p:cNvPicPr/>
          <p:nvPr/>
        </p:nvPicPr>
        <p:blipFill>
          <a:blip r:embed="rId5"/>
          <a:stretch/>
        </p:blipFill>
        <p:spPr>
          <a:xfrm>
            <a:off x="5960880" y="260640"/>
            <a:ext cx="2499120" cy="1439280"/>
          </a:xfrm>
          <a:prstGeom prst="rect">
            <a:avLst/>
          </a:prstGeom>
          <a:ln w="0">
            <a:noFill/>
          </a:ln>
        </p:spPr>
      </p:pic>
      <p:pic>
        <p:nvPicPr>
          <p:cNvPr id="473" name="Picture 9" descr="C:\Users\Michel\AppData\Local\Microsoft\Windows\INetCache\IE\LCXJ12TC\2017-03-29-16-45-55[1].jpg"/>
          <p:cNvPicPr/>
          <p:nvPr/>
        </p:nvPicPr>
        <p:blipFill>
          <a:blip r:embed="rId6"/>
          <a:stretch/>
        </p:blipFill>
        <p:spPr>
          <a:xfrm>
            <a:off x="3492000" y="3717000"/>
            <a:ext cx="2591640" cy="2015640"/>
          </a:xfrm>
          <a:prstGeom prst="rect">
            <a:avLst/>
          </a:prstGeom>
          <a:ln w="0">
            <a:noFill/>
          </a:ln>
        </p:spPr>
      </p:pic>
      <p:pic>
        <p:nvPicPr>
          <p:cNvPr id="474" name="Picture 2" descr="C:\Users\Michel\AppData\Local\Microsoft\Windows\INetCache\IE\LCXJ12TC\sleeping_chameleon_yemen_chameleon_reptile_animal_green_head_eye_insect_eater-1009768[1].jpg"/>
          <p:cNvPicPr/>
          <p:nvPr/>
        </p:nvPicPr>
        <p:blipFill>
          <a:blip r:embed="rId7"/>
          <a:stretch/>
        </p:blipFill>
        <p:spPr>
          <a:xfrm>
            <a:off x="6372360" y="4629240"/>
            <a:ext cx="2770920" cy="184716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0FFB2C34-A5CA-4ADC-A897-7787A0F1AB9E}" type="slidenum">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p:cNvSpPr>
          <p:nvPr>
            <p:ph type="title"/>
          </p:nvPr>
        </p:nvSpPr>
        <p:spPr>
          <a:xfrm>
            <a:off x="722160" y="3429000"/>
            <a:ext cx="7771680" cy="2339280"/>
          </a:xfrm>
          <a:prstGeom prst="rect">
            <a:avLst/>
          </a:prstGeom>
          <a:noFill/>
          <a:ln w="0">
            <a:noFill/>
          </a:ln>
        </p:spPr>
        <p:txBody>
          <a:bodyPr lIns="90000" tIns="45000" rIns="90000" bIns="45000" anchor="t">
            <a:normAutofit/>
          </a:bodyPr>
          <a:lstStyle/>
          <a:p>
            <a:pPr algn="ctr">
              <a:lnSpc>
                <a:spcPct val="100000"/>
              </a:lnSpc>
              <a:buNone/>
            </a:pPr>
            <a:r>
              <a:rPr lang="fr-FR" sz="3200" b="1" strike="noStrike" cap="all" spc="-1">
                <a:solidFill>
                  <a:srgbClr val="558ED5"/>
                </a:solidFill>
                <a:latin typeface="Calibri"/>
              </a:rPr>
              <a:t>Art et littérature, MYTHOLOGIE et RELIGIONS, philosophie, sciences, sociologie, droit</a:t>
            </a:r>
            <a:endParaRPr lang="fr-FR" sz="3200" b="0" strike="noStrike" spc="-1">
              <a:latin typeface="Arial"/>
            </a:endParaRPr>
          </a:p>
        </p:txBody>
      </p:sp>
      <p:sp>
        <p:nvSpPr>
          <p:cNvPr id="476" name="PlaceHolder 2"/>
          <p:cNvSpPr>
            <a:spLocks noGrp="1"/>
          </p:cNvSpPr>
          <p:nvPr>
            <p:ph/>
          </p:nvPr>
        </p:nvSpPr>
        <p:spPr>
          <a:xfrm>
            <a:off x="722160" y="1052640"/>
            <a:ext cx="7771680" cy="2087640"/>
          </a:xfrm>
          <a:prstGeom prst="rect">
            <a:avLst/>
          </a:prstGeom>
          <a:noFill/>
          <a:ln w="0">
            <a:noFill/>
          </a:ln>
        </p:spPr>
        <p:txBody>
          <a:bodyPr lIns="90000" tIns="45000" rIns="90000" bIns="45000" anchor="b">
            <a:noAutofit/>
          </a:bodyPr>
          <a:lstStyle/>
          <a:p>
            <a:pPr algn="ctr">
              <a:lnSpc>
                <a:spcPct val="100000"/>
              </a:lnSpc>
              <a:spcBef>
                <a:spcPts val="1440"/>
              </a:spcBef>
              <a:buNone/>
              <a:tabLst>
                <a:tab pos="0" algn="l"/>
              </a:tabLst>
            </a:pPr>
            <a:r>
              <a:rPr lang="fr-FR" sz="7200" b="1" strike="noStrike" spc="-1">
                <a:solidFill>
                  <a:srgbClr val="558ED5"/>
                </a:solidFill>
                <a:latin typeface="Calibri"/>
              </a:rPr>
              <a:t>Etat des lieux</a:t>
            </a:r>
            <a:endParaRPr lang="fr-FR" sz="7200" b="0" strike="noStrike" spc="-1">
              <a:latin typeface="Arial"/>
            </a:endParaRPr>
          </a:p>
          <a:p>
            <a:pPr>
              <a:lnSpc>
                <a:spcPct val="100000"/>
              </a:lnSpc>
              <a:spcBef>
                <a:spcPts val="400"/>
              </a:spcBef>
              <a:buNone/>
              <a:tabLst>
                <a:tab pos="0" algn="l"/>
              </a:tabLst>
            </a:pPr>
            <a:endParaRPr lang="fr-FR" sz="20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588564EB-34AC-40E7-B395-7996DA40DF7D}" type="slidenum">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Autofit/>
          </a:bodyPr>
          <a:lstStyle/>
          <a:p>
            <a:pPr>
              <a:lnSpc>
                <a:spcPct val="100000"/>
              </a:lnSpc>
              <a:buNone/>
            </a:pPr>
            <a:r>
              <a:rPr lang="fr-FR" sz="3200" b="1" strike="noStrike" cap="all" spc="-1">
                <a:solidFill>
                  <a:srgbClr val="558ED5"/>
                </a:solidFill>
                <a:latin typeface="Calibri"/>
              </a:rPr>
              <a:t>Sculpture, peinture, musique, spectacle vivant, cinéma, littérature (poésie) …</a:t>
            </a:r>
            <a:endParaRPr lang="fr-FR" sz="3200" b="0" strike="noStrike" spc="-1">
              <a:latin typeface="Arial"/>
            </a:endParaRPr>
          </a:p>
        </p:txBody>
      </p:sp>
      <p:sp>
        <p:nvSpPr>
          <p:cNvPr id="478" name="PlaceHolder 2"/>
          <p:cNvSpPr>
            <a:spLocks noGrp="1"/>
          </p:cNvSpPr>
          <p:nvPr>
            <p:ph/>
          </p:nvPr>
        </p:nvSpPr>
        <p:spPr>
          <a:xfrm>
            <a:off x="722160" y="1124640"/>
            <a:ext cx="7771680" cy="2015640"/>
          </a:xfrm>
          <a:prstGeom prst="rect">
            <a:avLst/>
          </a:prstGeom>
          <a:noFill/>
          <a:ln w="0">
            <a:noFill/>
          </a:ln>
        </p:spPr>
        <p:txBody>
          <a:bodyPr lIns="90000" tIns="45000" rIns="90000" bIns="45000" anchor="b">
            <a:noAutofit/>
          </a:bodyPr>
          <a:lstStyle/>
          <a:p>
            <a:pPr algn="ctr">
              <a:lnSpc>
                <a:spcPct val="100000"/>
              </a:lnSpc>
              <a:spcBef>
                <a:spcPts val="641"/>
              </a:spcBef>
              <a:buNone/>
              <a:tabLst>
                <a:tab pos="0" algn="l"/>
              </a:tabLst>
            </a:pPr>
            <a:r>
              <a:rPr lang="fr-FR" sz="3200" b="1" strike="noStrike" spc="-1">
                <a:solidFill>
                  <a:srgbClr val="558ED5"/>
                </a:solidFill>
                <a:latin typeface="Calibri"/>
              </a:rPr>
              <a:t>LES ARTISTES ET LES ANIMAUX</a:t>
            </a:r>
            <a:endParaRPr lang="fr-FR" sz="3200" b="0" strike="noStrike" spc="-1">
              <a:latin typeface="Arial"/>
            </a:endParaRPr>
          </a:p>
          <a:p>
            <a:pPr algn="ctr">
              <a:lnSpc>
                <a:spcPct val="100000"/>
              </a:lnSpc>
              <a:spcBef>
                <a:spcPts val="641"/>
              </a:spcBef>
              <a:buNone/>
              <a:tabLst>
                <a:tab pos="0" algn="l"/>
              </a:tabLst>
            </a:pPr>
            <a:r>
              <a:rPr lang="fr-FR" sz="3200" b="1" strike="noStrike" spc="-1">
                <a:solidFill>
                  <a:srgbClr val="558ED5"/>
                </a:solidFill>
                <a:latin typeface="Calibri"/>
              </a:rPr>
              <a:t>ou </a:t>
            </a:r>
            <a:endParaRPr lang="fr-FR" sz="3200" b="0" strike="noStrike" spc="-1">
              <a:latin typeface="Arial"/>
            </a:endParaRPr>
          </a:p>
          <a:p>
            <a:pPr algn="ctr">
              <a:lnSpc>
                <a:spcPct val="100000"/>
              </a:lnSpc>
              <a:spcBef>
                <a:spcPts val="641"/>
              </a:spcBef>
              <a:buNone/>
              <a:tabLst>
                <a:tab pos="0" algn="l"/>
              </a:tabLst>
            </a:pPr>
            <a:r>
              <a:rPr lang="fr-FR" sz="3200" b="1" strike="noStrike" spc="-1">
                <a:solidFill>
                  <a:srgbClr val="558ED5"/>
                </a:solidFill>
                <a:latin typeface="Calibri"/>
              </a:rPr>
              <a:t>L’ANIMAL DANS L’ ART</a:t>
            </a:r>
            <a:endParaRPr lang="fr-FR" sz="3200" b="0" strike="noStrike" spc="-1">
              <a:latin typeface="Arial"/>
            </a:endParaRPr>
          </a:p>
          <a:p>
            <a:pPr algn="ctr">
              <a:lnSpc>
                <a:spcPct val="100000"/>
              </a:lnSpc>
              <a:spcBef>
                <a:spcPts val="641"/>
              </a:spcBef>
              <a:buNone/>
              <a:tabLst>
                <a:tab pos="0" algn="l"/>
              </a:tabLst>
            </a:pPr>
            <a:r>
              <a:rPr lang="fr-FR" sz="3200" b="1" strike="noStrike" spc="-1">
                <a:solidFill>
                  <a:srgbClr val="558ED5"/>
                </a:solidFill>
                <a:latin typeface="Calibri"/>
              </a:rPr>
              <a:t>(et la littérature)</a:t>
            </a:r>
            <a:endParaRPr lang="fr-FR" sz="32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F68A3DB4-8297-4844-9E95-D38BB916AD77}" type="slidenum">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p:cNvSpPr>
          <p:nvPr>
            <p:ph type="title"/>
          </p:nvPr>
        </p:nvSpPr>
        <p:spPr>
          <a:xfrm>
            <a:off x="1792440" y="4800600"/>
            <a:ext cx="5485680" cy="1580040"/>
          </a:xfrm>
          <a:prstGeom prst="rect">
            <a:avLst/>
          </a:prstGeom>
          <a:noFill/>
          <a:ln w="0">
            <a:noFill/>
          </a:ln>
        </p:spPr>
        <p:txBody>
          <a:bodyPr lIns="90000" tIns="45000" rIns="90000" bIns="45000" anchor="b">
            <a:noAutofit/>
          </a:bodyPr>
          <a:lstStyle/>
          <a:p>
            <a:pPr>
              <a:lnSpc>
                <a:spcPct val="100000"/>
              </a:lnSpc>
              <a:buNone/>
            </a:pPr>
            <a:r>
              <a:rPr lang="fr-FR" sz="2000" b="1" strike="noStrike" spc="-1">
                <a:solidFill>
                  <a:srgbClr val="000000"/>
                </a:solidFill>
                <a:latin typeface="Calibri"/>
              </a:rPr>
              <a:t>L’homme et l’animal il y a 36 000 ans</a:t>
            </a:r>
            <a:endParaRPr lang="fr-FR" sz="2000" b="0" strike="noStrike" spc="-1">
              <a:latin typeface="Arial"/>
            </a:endParaRPr>
          </a:p>
        </p:txBody>
      </p:sp>
      <p:pic>
        <p:nvPicPr>
          <p:cNvPr id="480" name="Espace réservé pour une image  5"/>
          <p:cNvPicPr/>
          <p:nvPr/>
        </p:nvPicPr>
        <p:blipFill>
          <a:blip r:embed="rId3"/>
          <a:srcRect l="5556" r="5556"/>
          <a:stretch/>
        </p:blipFill>
        <p:spPr>
          <a:xfrm>
            <a:off x="1792440" y="612720"/>
            <a:ext cx="5485680" cy="4114080"/>
          </a:xfrm>
          <a:prstGeom prst="rect">
            <a:avLst/>
          </a:prstGeom>
          <a:ln w="0">
            <a:noFill/>
          </a:ln>
        </p:spPr>
      </p:pic>
      <p:sp>
        <p:nvSpPr>
          <p:cNvPr id="481" name="PlaceHolder 2"/>
          <p:cNvSpPr>
            <a:spLocks noGrp="1"/>
          </p:cNvSpPr>
          <p:nvPr>
            <p:ph/>
          </p:nvPr>
        </p:nvSpPr>
        <p:spPr>
          <a:xfrm>
            <a:off x="1792440" y="5367240"/>
            <a:ext cx="5485680" cy="804240"/>
          </a:xfrm>
          <a:prstGeom prst="rect">
            <a:avLst/>
          </a:prstGeom>
          <a:noFill/>
          <a:ln w="0">
            <a:noFill/>
          </a:ln>
        </p:spPr>
        <p:txBody>
          <a:bodyPr lIns="90000" tIns="45000" rIns="90000" bIns="45000" anchor="t">
            <a:normAutofit/>
          </a:bodyPr>
          <a:lstStyle/>
          <a:p>
            <a:pPr>
              <a:lnSpc>
                <a:spcPct val="100000"/>
              </a:lnSpc>
              <a:spcBef>
                <a:spcPts val="400"/>
              </a:spcBef>
              <a:buNone/>
              <a:tabLst>
                <a:tab pos="0" algn="l"/>
              </a:tabLst>
            </a:pPr>
            <a:r>
              <a:rPr lang="fr-FR" sz="2000" b="1" strike="noStrike" spc="-1">
                <a:solidFill>
                  <a:srgbClr val="000000"/>
                </a:solidFill>
                <a:latin typeface="Calibri"/>
              </a:rPr>
              <a:t>Ours et panthère des neiges  Caverne du pont d’Arc</a:t>
            </a:r>
            <a:r>
              <a:rPr lang="fr-FR" sz="2000" b="0" strike="noStrike" spc="-1">
                <a:solidFill>
                  <a:srgbClr val="000000"/>
                </a:solidFill>
                <a:latin typeface="Calibri"/>
              </a:rPr>
              <a:t> (photo Patrick Aventurier)</a:t>
            </a:r>
            <a:endParaRPr lang="fr-FR" sz="2000" b="0" strike="noStrike" spc="-1">
              <a:latin typeface="Arial"/>
            </a:endParaRPr>
          </a:p>
        </p:txBody>
      </p:sp>
      <p:sp>
        <p:nvSpPr>
          <p:cNvPr id="4" name="PlaceHolder 3"/>
          <p:cNvSpPr>
            <a:spLocks noGrp="1"/>
          </p:cNvSpPr>
          <p:nvPr>
            <p:ph type="ftr" idx="4"/>
          </p:nvPr>
        </p:nvSpPr>
        <p:spPr/>
        <p:txBody>
          <a:bodyPr/>
          <a:lstStyle/>
          <a:p>
            <a:r>
              <a:t>Michel BAUSSIER        23 02 2023          UTB Autun</a:t>
            </a:r>
          </a:p>
        </p:txBody>
      </p:sp>
      <p:sp>
        <p:nvSpPr>
          <p:cNvPr id="5" name="PlaceHolder 4"/>
          <p:cNvSpPr>
            <a:spLocks noGrp="1"/>
          </p:cNvSpPr>
          <p:nvPr>
            <p:ph type="sldNum" idx="5"/>
          </p:nvPr>
        </p:nvSpPr>
        <p:spPr/>
        <p:txBody>
          <a:bodyPr/>
          <a:lstStyle/>
          <a:p>
            <a:fld id="{BA57E337-716C-4FEC-A96A-3148B1B5874A}" type="slidenum">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Le peintre et l’animal (1)</a:t>
            </a:r>
            <a:endParaRPr lang="fr-FR" sz="3600" b="0" strike="noStrike" spc="-1">
              <a:latin typeface="Arial"/>
            </a:endParaRPr>
          </a:p>
        </p:txBody>
      </p:sp>
      <p:sp>
        <p:nvSpPr>
          <p:cNvPr id="501"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285840" indent="-285840">
              <a:lnSpc>
                <a:spcPct val="100000"/>
              </a:lnSpc>
              <a:spcBef>
                <a:spcPts val="400"/>
              </a:spcBef>
              <a:buClr>
                <a:srgbClr val="000000"/>
              </a:buClr>
              <a:buFont typeface="Arial"/>
              <a:buChar char="•"/>
            </a:pPr>
            <a:r>
              <a:rPr lang="fr-FR" sz="2000" b="1" strike="noStrike" spc="-1">
                <a:solidFill>
                  <a:srgbClr val="000000"/>
                </a:solidFill>
                <a:latin typeface="Calibri"/>
              </a:rPr>
              <a:t>L’art pariétal</a:t>
            </a:r>
            <a:endParaRPr lang="fr-FR" sz="20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     grotte Chauvet</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285840" indent="-28584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Les représentations picturales dans l’Antiquité</a:t>
            </a:r>
            <a:endParaRPr lang="fr-FR" sz="20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     En Egypte</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285840" indent="-28584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Les représentations de l’animal dans les récits mythologiques</a:t>
            </a:r>
            <a:endParaRPr lang="fr-FR" sz="2000" b="0" strike="noStrike" spc="-1">
              <a:latin typeface="Arial"/>
            </a:endParaRPr>
          </a:p>
          <a:p>
            <a:pPr marL="285840" indent="-28584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Apollon tuant Python</a:t>
            </a:r>
            <a:endParaRPr lang="fr-FR" sz="2000" b="0" strike="noStrike" spc="-1">
              <a:latin typeface="Arial"/>
            </a:endParaRPr>
          </a:p>
        </p:txBody>
      </p:sp>
      <p:pic>
        <p:nvPicPr>
          <p:cNvPr id="502" name="Picture 2"/>
          <p:cNvPicPr/>
          <p:nvPr/>
        </p:nvPicPr>
        <p:blipFill>
          <a:blip r:embed="rId3"/>
          <a:stretch/>
        </p:blipFill>
        <p:spPr>
          <a:xfrm>
            <a:off x="6012000" y="2349000"/>
            <a:ext cx="2830680" cy="1943640"/>
          </a:xfrm>
          <a:prstGeom prst="rect">
            <a:avLst/>
          </a:prstGeom>
          <a:ln w="0">
            <a:noFill/>
          </a:ln>
        </p:spPr>
      </p:pic>
      <p:pic>
        <p:nvPicPr>
          <p:cNvPr id="503" name="Picture 8"/>
          <p:cNvPicPr/>
          <p:nvPr/>
        </p:nvPicPr>
        <p:blipFill>
          <a:blip r:embed="rId4"/>
          <a:stretch/>
        </p:blipFill>
        <p:spPr>
          <a:xfrm>
            <a:off x="3852000" y="332640"/>
            <a:ext cx="3918960" cy="1943640"/>
          </a:xfrm>
          <a:prstGeom prst="rect">
            <a:avLst/>
          </a:prstGeom>
          <a:ln w="0">
            <a:noFill/>
          </a:ln>
        </p:spPr>
      </p:pic>
      <p:pic>
        <p:nvPicPr>
          <p:cNvPr id="504" name="Picture 9"/>
          <p:cNvPicPr/>
          <p:nvPr/>
        </p:nvPicPr>
        <p:blipFill>
          <a:blip r:embed="rId5"/>
          <a:stretch/>
        </p:blipFill>
        <p:spPr>
          <a:xfrm>
            <a:off x="3708000" y="4417200"/>
            <a:ext cx="3193920" cy="243432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427124E9-68FB-435C-8F07-D380CFE2E8A0}" type="slidenum">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Le peintre et l’animal (2)</a:t>
            </a:r>
            <a:endParaRPr lang="fr-FR" sz="3600" b="0" strike="noStrike" spc="-1">
              <a:latin typeface="Arial"/>
            </a:endParaRPr>
          </a:p>
        </p:txBody>
      </p:sp>
      <p:sp>
        <p:nvSpPr>
          <p:cNvPr id="506"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285840" indent="-285840">
              <a:lnSpc>
                <a:spcPct val="100000"/>
              </a:lnSpc>
              <a:spcBef>
                <a:spcPts val="360"/>
              </a:spcBef>
              <a:buClr>
                <a:srgbClr val="000000"/>
              </a:buClr>
              <a:buFont typeface="Arial"/>
              <a:buChar char="•"/>
            </a:pPr>
            <a:r>
              <a:rPr lang="fr-FR" sz="1800" b="1" strike="noStrike" spc="-1">
                <a:solidFill>
                  <a:srgbClr val="000000"/>
                </a:solidFill>
                <a:latin typeface="Calibri"/>
              </a:rPr>
              <a:t>Le moyen-âge et les messages religieux</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Dieu créant les animaux</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La dame à la licorne</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a:t>
            </a:r>
            <a:endParaRPr lang="fr-FR" sz="1800" b="0" strike="noStrike" spc="-1">
              <a:latin typeface="Arial"/>
            </a:endParaRPr>
          </a:p>
          <a:p>
            <a:pPr marL="285840" indent="-285840">
              <a:lnSpc>
                <a:spcPct val="100000"/>
              </a:lnSpc>
              <a:spcBef>
                <a:spcPts val="360"/>
              </a:spcBef>
              <a:buClr>
                <a:srgbClr val="000000"/>
              </a:buClr>
              <a:buFont typeface="Arial"/>
              <a:buChar char="•"/>
              <a:tabLst>
                <a:tab pos="0" algn="l"/>
              </a:tabLst>
            </a:pPr>
            <a:r>
              <a:rPr lang="fr-FR" sz="1800" b="1" strike="noStrike" spc="-1">
                <a:solidFill>
                  <a:srgbClr val="000000"/>
                </a:solidFill>
                <a:latin typeface="Calibri"/>
              </a:rPr>
              <a:t>La Renaissance, le XVIème</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Le rhinocéros de Dürer</a:t>
            </a:r>
            <a:endParaRPr lang="fr-FR" sz="1800" b="0" strike="noStrike" spc="-1">
              <a:latin typeface="Arial"/>
            </a:endParaRPr>
          </a:p>
          <a:p>
            <a:pPr>
              <a:lnSpc>
                <a:spcPct val="100000"/>
              </a:lnSpc>
              <a:spcBef>
                <a:spcPts val="360"/>
              </a:spcBef>
              <a:buNone/>
              <a:tabLst>
                <a:tab pos="0" algn="l"/>
              </a:tabLst>
            </a:pPr>
            <a:endParaRPr lang="fr-FR" sz="1800" b="0" strike="noStrike" spc="-1">
              <a:latin typeface="Arial"/>
            </a:endParaRPr>
          </a:p>
          <a:p>
            <a:pPr marL="285840" indent="-285840">
              <a:lnSpc>
                <a:spcPct val="100000"/>
              </a:lnSpc>
              <a:spcBef>
                <a:spcPts val="360"/>
              </a:spcBef>
              <a:buClr>
                <a:srgbClr val="000000"/>
              </a:buClr>
              <a:buFont typeface="Arial"/>
              <a:buChar char="•"/>
              <a:tabLst>
                <a:tab pos="0" algn="l"/>
              </a:tabLst>
            </a:pPr>
            <a:r>
              <a:rPr lang="fr-FR" sz="1800" b="1" strike="noStrike" spc="-1">
                <a:solidFill>
                  <a:srgbClr val="000000"/>
                </a:solidFill>
                <a:latin typeface="Calibri"/>
              </a:rPr>
              <a:t>DU XVIIème au XIXème</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La chasse au tigre Rubens</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Nature morte Chardin</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David: Bonaparte </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a:t>
            </a:r>
            <a:endParaRPr lang="fr-FR" sz="1800" b="0" strike="noStrike" spc="-1">
              <a:latin typeface="Arial"/>
            </a:endParaRPr>
          </a:p>
        </p:txBody>
      </p:sp>
      <p:pic>
        <p:nvPicPr>
          <p:cNvPr id="507" name="Picture 3"/>
          <p:cNvPicPr/>
          <p:nvPr/>
        </p:nvPicPr>
        <p:blipFill>
          <a:blip r:embed="rId3"/>
          <a:stretch/>
        </p:blipFill>
        <p:spPr>
          <a:xfrm>
            <a:off x="6660360" y="116640"/>
            <a:ext cx="2231640" cy="1969560"/>
          </a:xfrm>
          <a:prstGeom prst="rect">
            <a:avLst/>
          </a:prstGeom>
          <a:ln w="0">
            <a:noFill/>
          </a:ln>
        </p:spPr>
      </p:pic>
      <p:pic>
        <p:nvPicPr>
          <p:cNvPr id="508" name="Picture 4"/>
          <p:cNvPicPr/>
          <p:nvPr/>
        </p:nvPicPr>
        <p:blipFill>
          <a:blip r:embed="rId4"/>
          <a:stretch/>
        </p:blipFill>
        <p:spPr>
          <a:xfrm>
            <a:off x="3420000" y="2277000"/>
            <a:ext cx="2519640" cy="2089440"/>
          </a:xfrm>
          <a:prstGeom prst="rect">
            <a:avLst/>
          </a:prstGeom>
          <a:ln w="0">
            <a:noFill/>
          </a:ln>
        </p:spPr>
      </p:pic>
      <p:pic>
        <p:nvPicPr>
          <p:cNvPr id="509" name="Picture 5"/>
          <p:cNvPicPr/>
          <p:nvPr/>
        </p:nvPicPr>
        <p:blipFill>
          <a:blip r:embed="rId5"/>
          <a:stretch/>
        </p:blipFill>
        <p:spPr>
          <a:xfrm>
            <a:off x="6372360" y="2277000"/>
            <a:ext cx="2609280" cy="2104920"/>
          </a:xfrm>
          <a:prstGeom prst="rect">
            <a:avLst/>
          </a:prstGeom>
          <a:ln w="0">
            <a:noFill/>
          </a:ln>
        </p:spPr>
      </p:pic>
      <p:pic>
        <p:nvPicPr>
          <p:cNvPr id="510" name="Picture 6"/>
          <p:cNvPicPr/>
          <p:nvPr/>
        </p:nvPicPr>
        <p:blipFill>
          <a:blip r:embed="rId6"/>
          <a:stretch/>
        </p:blipFill>
        <p:spPr>
          <a:xfrm>
            <a:off x="3420000" y="4693320"/>
            <a:ext cx="2807640" cy="2140920"/>
          </a:xfrm>
          <a:prstGeom prst="rect">
            <a:avLst/>
          </a:prstGeom>
          <a:ln w="0">
            <a:noFill/>
          </a:ln>
        </p:spPr>
      </p:pic>
      <p:pic>
        <p:nvPicPr>
          <p:cNvPr id="511" name="Picture 7"/>
          <p:cNvPicPr/>
          <p:nvPr/>
        </p:nvPicPr>
        <p:blipFill>
          <a:blip r:embed="rId7"/>
          <a:stretch/>
        </p:blipFill>
        <p:spPr>
          <a:xfrm>
            <a:off x="6876360" y="4479480"/>
            <a:ext cx="1943640" cy="2280240"/>
          </a:xfrm>
          <a:prstGeom prst="rect">
            <a:avLst/>
          </a:prstGeom>
          <a:ln w="0">
            <a:noFill/>
          </a:ln>
        </p:spPr>
      </p:pic>
      <p:pic>
        <p:nvPicPr>
          <p:cNvPr id="512" name="Picture 2"/>
          <p:cNvPicPr/>
          <p:nvPr/>
        </p:nvPicPr>
        <p:blipFill>
          <a:blip r:embed="rId8"/>
          <a:stretch/>
        </p:blipFill>
        <p:spPr>
          <a:xfrm>
            <a:off x="3713760" y="204840"/>
            <a:ext cx="2513880" cy="188136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D9681B8C-639E-4CF9-9145-A3D9DF6C0BE2}" type="slidenum">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Le peintre et l’animal (3)</a:t>
            </a:r>
            <a:endParaRPr lang="fr-FR" sz="3600" b="0" strike="noStrike" spc="-1">
              <a:latin typeface="Arial"/>
            </a:endParaRPr>
          </a:p>
        </p:txBody>
      </p:sp>
      <p:sp>
        <p:nvSpPr>
          <p:cNvPr id="514"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285840" indent="-285840">
              <a:lnSpc>
                <a:spcPct val="100000"/>
              </a:lnSpc>
              <a:spcBef>
                <a:spcPts val="380"/>
              </a:spcBef>
              <a:buClr>
                <a:srgbClr val="000000"/>
              </a:buClr>
              <a:buFont typeface="Arial"/>
              <a:buChar char="•"/>
            </a:pPr>
            <a:r>
              <a:rPr lang="fr-FR" sz="1900" b="1" strike="noStrike" spc="-1">
                <a:solidFill>
                  <a:srgbClr val="000000"/>
                </a:solidFill>
                <a:latin typeface="Calibri"/>
              </a:rPr>
              <a:t>Peintres un peu plus contemporains</a:t>
            </a:r>
            <a:endParaRPr lang="fr-FR" sz="1900" b="0" strike="noStrike" spc="-1">
              <a:latin typeface="Arial"/>
            </a:endParaRPr>
          </a:p>
          <a:p>
            <a:pPr>
              <a:lnSpc>
                <a:spcPct val="100000"/>
              </a:lnSpc>
              <a:spcBef>
                <a:spcPts val="380"/>
              </a:spcBef>
              <a:buNone/>
            </a:pPr>
            <a:endParaRPr lang="fr-FR" sz="1900" b="0" strike="noStrike" spc="-1">
              <a:latin typeface="Arial"/>
            </a:endParaRPr>
          </a:p>
          <a:p>
            <a:pPr>
              <a:lnSpc>
                <a:spcPct val="100000"/>
              </a:lnSpc>
              <a:spcBef>
                <a:spcPts val="380"/>
              </a:spcBef>
              <a:buNone/>
              <a:tabLst>
                <a:tab pos="0" algn="l"/>
              </a:tabLst>
            </a:pPr>
            <a:r>
              <a:rPr lang="fr-FR" sz="1900" b="1" strike="noStrike" spc="-1">
                <a:solidFill>
                  <a:srgbClr val="000000"/>
                </a:solidFill>
                <a:latin typeface="Calibri"/>
              </a:rPr>
              <a:t>        Paul Gauguin 1898</a:t>
            </a:r>
            <a:endParaRPr lang="fr-FR" sz="1900" b="0" strike="noStrike" spc="-1">
              <a:latin typeface="Arial"/>
            </a:endParaRPr>
          </a:p>
          <a:p>
            <a:pPr>
              <a:lnSpc>
                <a:spcPct val="100000"/>
              </a:lnSpc>
              <a:spcBef>
                <a:spcPts val="380"/>
              </a:spcBef>
              <a:buNone/>
              <a:tabLst>
                <a:tab pos="0" algn="l"/>
              </a:tabLst>
            </a:pPr>
            <a:r>
              <a:rPr lang="fr-FR" sz="1900" b="1" strike="noStrike" spc="-1">
                <a:solidFill>
                  <a:srgbClr val="000000"/>
                </a:solidFill>
                <a:latin typeface="Calibri"/>
              </a:rPr>
              <a:t>        Henri Rousseau</a:t>
            </a:r>
            <a:endParaRPr lang="fr-FR" sz="1900" b="0" strike="noStrike" spc="-1">
              <a:latin typeface="Arial"/>
            </a:endParaRPr>
          </a:p>
          <a:p>
            <a:pPr>
              <a:lnSpc>
                <a:spcPct val="100000"/>
              </a:lnSpc>
              <a:spcBef>
                <a:spcPts val="380"/>
              </a:spcBef>
              <a:buNone/>
              <a:tabLst>
                <a:tab pos="0" algn="l"/>
              </a:tabLst>
            </a:pPr>
            <a:r>
              <a:rPr lang="fr-FR" sz="1900" b="1" strike="noStrike" spc="-1">
                <a:solidFill>
                  <a:srgbClr val="000000"/>
                </a:solidFill>
                <a:latin typeface="Calibri"/>
              </a:rPr>
              <a:t>        Franz MARC</a:t>
            </a:r>
            <a:endParaRPr lang="fr-FR" sz="1900" b="0" strike="noStrike" spc="-1">
              <a:latin typeface="Arial"/>
            </a:endParaRPr>
          </a:p>
          <a:p>
            <a:pPr>
              <a:lnSpc>
                <a:spcPct val="100000"/>
              </a:lnSpc>
              <a:spcBef>
                <a:spcPts val="380"/>
              </a:spcBef>
              <a:buNone/>
              <a:tabLst>
                <a:tab pos="0" algn="l"/>
              </a:tabLst>
            </a:pPr>
            <a:endParaRPr lang="fr-FR" sz="1900" b="0" strike="noStrike" spc="-1">
              <a:latin typeface="Arial"/>
            </a:endParaRPr>
          </a:p>
          <a:p>
            <a:pPr>
              <a:lnSpc>
                <a:spcPct val="100000"/>
              </a:lnSpc>
              <a:spcBef>
                <a:spcPts val="380"/>
              </a:spcBef>
              <a:buNone/>
              <a:tabLst>
                <a:tab pos="0" algn="l"/>
              </a:tabLst>
            </a:pPr>
            <a:endParaRPr lang="fr-FR" sz="1900" b="0" strike="noStrike" spc="-1">
              <a:latin typeface="Arial"/>
            </a:endParaRPr>
          </a:p>
          <a:p>
            <a:pPr>
              <a:lnSpc>
                <a:spcPct val="100000"/>
              </a:lnSpc>
              <a:spcBef>
                <a:spcPts val="380"/>
              </a:spcBef>
              <a:buNone/>
              <a:tabLst>
                <a:tab pos="0" algn="l"/>
              </a:tabLst>
            </a:pPr>
            <a:endParaRPr lang="fr-FR" sz="1900" b="0" strike="noStrike" spc="-1">
              <a:latin typeface="Arial"/>
            </a:endParaRPr>
          </a:p>
          <a:p>
            <a:pPr marL="285840" indent="-285840">
              <a:lnSpc>
                <a:spcPct val="100000"/>
              </a:lnSpc>
              <a:spcBef>
                <a:spcPts val="380"/>
              </a:spcBef>
              <a:buClr>
                <a:srgbClr val="000000"/>
              </a:buClr>
              <a:buFont typeface="Arial"/>
              <a:buChar char="•"/>
              <a:tabLst>
                <a:tab pos="0" algn="l"/>
              </a:tabLst>
            </a:pPr>
            <a:r>
              <a:rPr lang="fr-FR" sz="1900" b="1" strike="noStrike" spc="-1">
                <a:solidFill>
                  <a:srgbClr val="000000"/>
                </a:solidFill>
                <a:latin typeface="Calibri"/>
              </a:rPr>
              <a:t>Art numérique</a:t>
            </a:r>
            <a:endParaRPr lang="fr-FR" sz="1900" b="0" strike="noStrike" spc="-1">
              <a:latin typeface="Arial"/>
            </a:endParaRPr>
          </a:p>
          <a:p>
            <a:pPr>
              <a:lnSpc>
                <a:spcPct val="100000"/>
              </a:lnSpc>
              <a:spcBef>
                <a:spcPts val="380"/>
              </a:spcBef>
              <a:buNone/>
              <a:tabLst>
                <a:tab pos="0" algn="l"/>
              </a:tabLst>
            </a:pPr>
            <a:r>
              <a:rPr lang="fr-FR" sz="1900" b="1" strike="noStrike" spc="-1">
                <a:solidFill>
                  <a:srgbClr val="000000"/>
                </a:solidFill>
                <a:latin typeface="Calibri"/>
              </a:rPr>
              <a:t>        Chang Lei Animal Farm</a:t>
            </a:r>
            <a:endParaRPr lang="fr-FR" sz="1900" b="0" strike="noStrike" spc="-1">
              <a:latin typeface="Arial"/>
            </a:endParaRPr>
          </a:p>
          <a:p>
            <a:pPr>
              <a:lnSpc>
                <a:spcPct val="100000"/>
              </a:lnSpc>
              <a:spcBef>
                <a:spcPts val="380"/>
              </a:spcBef>
              <a:buNone/>
              <a:tabLst>
                <a:tab pos="0" algn="l"/>
              </a:tabLst>
            </a:pPr>
            <a:r>
              <a:rPr lang="fr-FR" sz="1900" b="1" strike="noStrike" spc="-1">
                <a:solidFill>
                  <a:srgbClr val="000000"/>
                </a:solidFill>
                <a:latin typeface="Calibri"/>
              </a:rPr>
              <a:t>         (détail)</a:t>
            </a:r>
            <a:endParaRPr lang="fr-FR" sz="1900" b="0" strike="noStrike" spc="-1">
              <a:latin typeface="Arial"/>
            </a:endParaRPr>
          </a:p>
          <a:p>
            <a:pPr>
              <a:lnSpc>
                <a:spcPct val="100000"/>
              </a:lnSpc>
              <a:spcBef>
                <a:spcPts val="281"/>
              </a:spcBef>
              <a:buNone/>
              <a:tabLst>
                <a:tab pos="0" algn="l"/>
              </a:tabLst>
            </a:pPr>
            <a:endParaRPr lang="fr-FR" sz="1400" b="0" strike="noStrike" spc="-1">
              <a:latin typeface="Arial"/>
            </a:endParaRPr>
          </a:p>
        </p:txBody>
      </p:sp>
      <p:pic>
        <p:nvPicPr>
          <p:cNvPr id="515" name="Picture 2"/>
          <p:cNvPicPr/>
          <p:nvPr/>
        </p:nvPicPr>
        <p:blipFill>
          <a:blip r:embed="rId3"/>
          <a:stretch/>
        </p:blipFill>
        <p:spPr>
          <a:xfrm>
            <a:off x="4207680" y="836640"/>
            <a:ext cx="1846800" cy="2856600"/>
          </a:xfrm>
          <a:prstGeom prst="rect">
            <a:avLst/>
          </a:prstGeom>
          <a:ln w="0">
            <a:noFill/>
          </a:ln>
        </p:spPr>
      </p:pic>
      <p:pic>
        <p:nvPicPr>
          <p:cNvPr id="516" name="Picture 3"/>
          <p:cNvPicPr/>
          <p:nvPr/>
        </p:nvPicPr>
        <p:blipFill>
          <a:blip r:embed="rId4"/>
          <a:stretch/>
        </p:blipFill>
        <p:spPr>
          <a:xfrm>
            <a:off x="6118920" y="260640"/>
            <a:ext cx="2787840" cy="2159640"/>
          </a:xfrm>
          <a:prstGeom prst="rect">
            <a:avLst/>
          </a:prstGeom>
          <a:ln w="0">
            <a:noFill/>
          </a:ln>
        </p:spPr>
      </p:pic>
      <p:pic>
        <p:nvPicPr>
          <p:cNvPr id="517" name="Picture 2"/>
          <p:cNvPicPr/>
          <p:nvPr/>
        </p:nvPicPr>
        <p:blipFill>
          <a:blip r:embed="rId5"/>
          <a:stretch/>
        </p:blipFill>
        <p:spPr>
          <a:xfrm>
            <a:off x="4214880" y="4653000"/>
            <a:ext cx="3276720" cy="2112840"/>
          </a:xfrm>
          <a:prstGeom prst="rect">
            <a:avLst/>
          </a:prstGeom>
          <a:ln w="0">
            <a:noFill/>
          </a:ln>
        </p:spPr>
      </p:pic>
      <p:pic>
        <p:nvPicPr>
          <p:cNvPr id="518" name="Picture 3"/>
          <p:cNvPicPr/>
          <p:nvPr/>
        </p:nvPicPr>
        <p:blipFill>
          <a:blip r:embed="rId6"/>
          <a:stretch/>
        </p:blipFill>
        <p:spPr>
          <a:xfrm>
            <a:off x="6125040" y="2504520"/>
            <a:ext cx="2781360" cy="19490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197BE8B9-52A8-424C-A73D-9E66CCC4B906}" type="slidenum">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L’animal dans l’architecture</a:t>
            </a:r>
            <a:endParaRPr lang="fr-FR" sz="3600" b="0" strike="noStrike" spc="-1">
              <a:latin typeface="Arial"/>
            </a:endParaRPr>
          </a:p>
        </p:txBody>
      </p:sp>
      <p:sp>
        <p:nvSpPr>
          <p:cNvPr id="483" name="PlaceHolder 2"/>
          <p:cNvSpPr>
            <a:spLocks noGrp="1"/>
          </p:cNvSpPr>
          <p:nvPr>
            <p:ph/>
          </p:nvPr>
        </p:nvSpPr>
        <p:spPr>
          <a:xfrm>
            <a:off x="457200" y="1700640"/>
            <a:ext cx="3007440" cy="4424760"/>
          </a:xfrm>
          <a:prstGeom prst="rect">
            <a:avLst/>
          </a:prstGeom>
          <a:noFill/>
          <a:ln w="0">
            <a:noFill/>
          </a:ln>
        </p:spPr>
        <p:txBody>
          <a:bodyPr lIns="90000" tIns="45000" rIns="90000" bIns="45000" anchor="t">
            <a:noAutofit/>
          </a:bodyPr>
          <a:lstStyle/>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L’architecte et les bâtiments d’élevage</a:t>
            </a:r>
            <a:endParaRPr lang="fr-FR" sz="2800" b="0" strike="noStrike" spc="-1">
              <a:latin typeface="Arial"/>
            </a:endParaRPr>
          </a:p>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L’architecte inspiré par l’animal</a:t>
            </a:r>
            <a:endParaRPr lang="fr-FR" sz="2800" b="0" strike="noStrike" spc="-1">
              <a:latin typeface="Arial"/>
            </a:endParaRPr>
          </a:p>
          <a:p>
            <a:pPr>
              <a:lnSpc>
                <a:spcPct val="100000"/>
              </a:lnSpc>
              <a:spcBef>
                <a:spcPts val="479"/>
              </a:spcBef>
              <a:buNone/>
              <a:tabLst>
                <a:tab pos="0" algn="l"/>
              </a:tabLst>
            </a:pPr>
            <a:r>
              <a:rPr lang="fr-FR" sz="1800" b="1" strike="noStrike" spc="-1">
                <a:solidFill>
                  <a:srgbClr val="000000"/>
                </a:solidFill>
                <a:latin typeface="Calibri"/>
              </a:rPr>
              <a:t>       -</a:t>
            </a:r>
            <a:r>
              <a:rPr lang="fr-FR" sz="2400" b="1" strike="noStrike" spc="-1">
                <a:solidFill>
                  <a:srgbClr val="000000"/>
                </a:solidFill>
                <a:latin typeface="Calibri"/>
              </a:rPr>
              <a:t>inspiration    	technique</a:t>
            </a:r>
            <a:endParaRPr lang="fr-FR" sz="2400" b="0" strike="noStrike" spc="-1">
              <a:latin typeface="Arial"/>
            </a:endParaRPr>
          </a:p>
          <a:p>
            <a:pPr>
              <a:lnSpc>
                <a:spcPct val="100000"/>
              </a:lnSpc>
              <a:spcBef>
                <a:spcPts val="720"/>
              </a:spcBef>
              <a:buNone/>
              <a:tabLst>
                <a:tab pos="0" algn="l"/>
              </a:tabLst>
            </a:pPr>
            <a:r>
              <a:rPr lang="fr-FR" sz="3600" b="1" strike="noStrike" spc="-1">
                <a:solidFill>
                  <a:srgbClr val="000000"/>
                </a:solidFill>
                <a:latin typeface="Calibri"/>
              </a:rPr>
              <a:t>     -</a:t>
            </a:r>
            <a:r>
              <a:rPr lang="fr-FR" sz="2400" b="1" strike="noStrike" spc="-1">
                <a:solidFill>
                  <a:srgbClr val="000000"/>
                </a:solidFill>
                <a:latin typeface="Calibri"/>
              </a:rPr>
              <a:t>émotions</a:t>
            </a:r>
            <a:endParaRPr lang="fr-FR" sz="2400" b="0" strike="noStrike" spc="-1">
              <a:latin typeface="Arial"/>
            </a:endParaRPr>
          </a:p>
        </p:txBody>
      </p:sp>
      <p:sp>
        <p:nvSpPr>
          <p:cNvPr id="484" name="PlaceHolder 3"/>
          <p:cNvSpPr>
            <a:spLocks noGrp="1"/>
          </p:cNvSpPr>
          <p:nvPr>
            <p:ph/>
          </p:nvPr>
        </p:nvSpPr>
        <p:spPr>
          <a:xfrm>
            <a:off x="3575160" y="272880"/>
            <a:ext cx="5244840" cy="6035400"/>
          </a:xfrm>
          <a:prstGeom prst="rect">
            <a:avLst/>
          </a:prstGeom>
          <a:noFill/>
          <a:ln w="0">
            <a:noFill/>
          </a:ln>
        </p:spPr>
        <p:txBody>
          <a:bodyPr lIns="90000" tIns="45000" rIns="90000" bIns="45000" anchor="t">
            <a:normAutofit/>
          </a:bodyPr>
          <a:lstStyle/>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281"/>
              </a:spcBef>
              <a:buNone/>
              <a:tabLst>
                <a:tab pos="0" algn="l"/>
              </a:tabLst>
            </a:pPr>
            <a:r>
              <a:rPr lang="fr-FR" sz="1400" b="0" i="1" strike="noStrike" spc="-1">
                <a:solidFill>
                  <a:srgbClr val="000000"/>
                </a:solidFill>
                <a:latin typeface="Calibri"/>
              </a:rPr>
              <a:t>            </a:t>
            </a:r>
            <a:r>
              <a:rPr lang="fr-FR" sz="1050" b="0" i="1" strike="noStrike" spc="-1">
                <a:solidFill>
                  <a:srgbClr val="000000"/>
                </a:solidFill>
                <a:latin typeface="Calibri"/>
              </a:rPr>
              <a:t>Crèche Girafe © Hondelatte Laporte  Architectes/P. Ruault - D.Pradel</a:t>
            </a:r>
            <a:endParaRPr lang="fr-FR" sz="105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r>
              <a:rPr lang="fr-FR" sz="3200" b="0" strike="noStrike" spc="-1">
                <a:solidFill>
                  <a:srgbClr val="000000"/>
                </a:solidFill>
                <a:latin typeface="Calibri"/>
              </a:rPr>
              <a:t>	</a:t>
            </a:r>
            <a:endParaRPr lang="fr-FR" sz="3200" b="0" strike="noStrike" spc="-1">
              <a:latin typeface="Arial"/>
            </a:endParaRPr>
          </a:p>
          <a:p>
            <a:pPr>
              <a:lnSpc>
                <a:spcPct val="100000"/>
              </a:lnSpc>
              <a:spcBef>
                <a:spcPts val="641"/>
              </a:spcBef>
              <a:buNone/>
              <a:tabLst>
                <a:tab pos="0" algn="l"/>
              </a:tabLst>
            </a:pPr>
            <a:r>
              <a:rPr lang="fr-FR" sz="3200" b="0" strike="noStrike" spc="-1">
                <a:solidFill>
                  <a:srgbClr val="000000"/>
                </a:solidFill>
                <a:latin typeface="Calibri"/>
              </a:rPr>
              <a:t>			</a:t>
            </a:r>
            <a:r>
              <a:rPr lang="fr-FR" sz="3200" b="0" i="1" strike="noStrike" spc="-1">
                <a:solidFill>
                  <a:srgbClr val="000000"/>
                </a:solidFill>
                <a:latin typeface="Calibri"/>
              </a:rPr>
              <a:t> </a:t>
            </a:r>
            <a:endParaRPr lang="fr-FR" sz="320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                 © Sozuneri Architects</a:t>
            </a:r>
            <a:endParaRPr lang="fr-FR" sz="105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                </a:t>
            </a: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               </a:t>
            </a:r>
            <a:endParaRPr lang="fr-FR" sz="105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               Cité de la Mode et du Design © C. Chahi Bechkri - MAP</a:t>
            </a:r>
            <a:endParaRPr lang="fr-FR" sz="1050" b="0" strike="noStrike" spc="-1">
              <a:latin typeface="Arial"/>
            </a:endParaRPr>
          </a:p>
        </p:txBody>
      </p:sp>
      <p:pic>
        <p:nvPicPr>
          <p:cNvPr id="485" name="Picture 2"/>
          <p:cNvPicPr/>
          <p:nvPr/>
        </p:nvPicPr>
        <p:blipFill>
          <a:blip r:embed="rId3"/>
          <a:stretch/>
        </p:blipFill>
        <p:spPr>
          <a:xfrm>
            <a:off x="4140000" y="332640"/>
            <a:ext cx="2304000" cy="1727640"/>
          </a:xfrm>
          <a:prstGeom prst="rect">
            <a:avLst/>
          </a:prstGeom>
          <a:ln w="0">
            <a:noFill/>
          </a:ln>
        </p:spPr>
      </p:pic>
      <p:pic>
        <p:nvPicPr>
          <p:cNvPr id="486" name="Picture 3"/>
          <p:cNvPicPr/>
          <p:nvPr/>
        </p:nvPicPr>
        <p:blipFill>
          <a:blip r:embed="rId4"/>
          <a:stretch/>
        </p:blipFill>
        <p:spPr>
          <a:xfrm>
            <a:off x="4140000" y="2249640"/>
            <a:ext cx="2231640" cy="1754640"/>
          </a:xfrm>
          <a:prstGeom prst="rect">
            <a:avLst/>
          </a:prstGeom>
          <a:ln w="0">
            <a:noFill/>
          </a:ln>
        </p:spPr>
      </p:pic>
      <p:pic>
        <p:nvPicPr>
          <p:cNvPr id="487" name="Picture 5"/>
          <p:cNvPicPr/>
          <p:nvPr/>
        </p:nvPicPr>
        <p:blipFill>
          <a:blip r:embed="rId5"/>
          <a:stretch/>
        </p:blipFill>
        <p:spPr>
          <a:xfrm>
            <a:off x="4140000" y="4221360"/>
            <a:ext cx="2231640" cy="167364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E607E13A-9E98-4846-A8D5-DB4F356E9E4E}" type="slidenum">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74680"/>
            <a:ext cx="8228880" cy="2505600"/>
          </a:xfrm>
          <a:prstGeom prst="rect">
            <a:avLst/>
          </a:prstGeom>
          <a:noFill/>
          <a:ln w="0">
            <a:noFill/>
          </a:ln>
        </p:spPr>
        <p:txBody>
          <a:bodyPr lIns="90000" tIns="45000" rIns="90000" bIns="45000" anchor="ctr">
            <a:normAutofit fontScale="90000"/>
          </a:bodyPr>
          <a:lstStyle/>
          <a:p>
            <a:pPr algn="ctr">
              <a:lnSpc>
                <a:spcPct val="100000"/>
              </a:lnSpc>
              <a:buNone/>
            </a:pPr>
            <a:r>
              <a:rPr lang="fr-FR" sz="8000" b="0" strike="noStrike" spc="-1">
                <a:solidFill>
                  <a:srgbClr val="558ED5"/>
                </a:solidFill>
                <a:latin typeface="Calibri"/>
              </a:rPr>
              <a:t>Historique et état</a:t>
            </a:r>
            <a:r>
              <a:rPr lang="fr-FR" sz="6700" b="0" strike="noStrike" spc="-1">
                <a:solidFill>
                  <a:srgbClr val="558ED5"/>
                </a:solidFill>
                <a:latin typeface="Calibri"/>
              </a:rPr>
              <a:t> </a:t>
            </a:r>
            <a:r>
              <a:rPr lang="fr-FR" sz="8000" b="0" strike="noStrike" spc="-1">
                <a:solidFill>
                  <a:srgbClr val="558ED5"/>
                </a:solidFill>
                <a:latin typeface="Calibri"/>
              </a:rPr>
              <a:t>des lieux</a:t>
            </a:r>
            <a:br>
              <a:rPr sz="8000"/>
            </a:br>
            <a:endParaRPr lang="fr-FR" sz="8000" b="0" strike="noStrike" spc="-1">
              <a:latin typeface="Arial"/>
            </a:endParaRPr>
          </a:p>
        </p:txBody>
      </p:sp>
      <p:sp>
        <p:nvSpPr>
          <p:cNvPr id="420" name="PlaceHolder 2"/>
          <p:cNvSpPr>
            <a:spLocks noGrp="1"/>
          </p:cNvSpPr>
          <p:nvPr>
            <p:ph/>
          </p:nvPr>
        </p:nvSpPr>
        <p:spPr>
          <a:xfrm>
            <a:off x="457200" y="2925000"/>
            <a:ext cx="8228880" cy="4247640"/>
          </a:xfrm>
          <a:prstGeom prst="rect">
            <a:avLst/>
          </a:prstGeom>
          <a:noFill/>
          <a:ln w="0">
            <a:noFill/>
          </a:ln>
        </p:spPr>
        <p:txBody>
          <a:bodyPr lIns="90000" tIns="45000" rIns="90000" bIns="45000" anchor="t">
            <a:noAutofit/>
          </a:bodyPr>
          <a:lstStyle/>
          <a:p>
            <a:pPr marL="343080" indent="-343080">
              <a:lnSpc>
                <a:spcPct val="100000"/>
              </a:lnSpc>
              <a:spcBef>
                <a:spcPts val="641"/>
              </a:spcBef>
              <a:buClr>
                <a:srgbClr val="558ED5"/>
              </a:buClr>
              <a:buFont typeface="Arial"/>
              <a:buChar char="•"/>
            </a:pPr>
            <a:r>
              <a:rPr lang="fr-FR" sz="3200" b="0" strike="noStrike" spc="-1">
                <a:solidFill>
                  <a:srgbClr val="558ED5"/>
                </a:solidFill>
                <a:latin typeface="Calibri"/>
              </a:rPr>
              <a:t>1</a:t>
            </a:r>
            <a:r>
              <a:rPr lang="fr-FR" sz="3200" b="1" strike="noStrike" spc="-1">
                <a:solidFill>
                  <a:srgbClr val="558ED5"/>
                </a:solidFill>
                <a:latin typeface="Calibri"/>
              </a:rPr>
              <a:t>. HISTORIQUE</a:t>
            </a:r>
            <a:endParaRPr lang="fr-FR" sz="3200" b="0" strike="noStrike" spc="-1">
              <a:latin typeface="Arial"/>
            </a:endParaRPr>
          </a:p>
          <a:p>
            <a:pPr marL="343080" indent="-343080">
              <a:lnSpc>
                <a:spcPct val="100000"/>
              </a:lnSpc>
              <a:spcBef>
                <a:spcPts val="641"/>
              </a:spcBef>
              <a:buClr>
                <a:srgbClr val="558ED5"/>
              </a:buClr>
              <a:buFont typeface="Arial"/>
              <a:buChar char="•"/>
            </a:pPr>
            <a:r>
              <a:rPr lang="fr-FR" sz="3200" b="1" strike="noStrike" spc="-1">
                <a:solidFill>
                  <a:srgbClr val="558ED5"/>
                </a:solidFill>
                <a:latin typeface="Calibri"/>
              </a:rPr>
              <a:t>2. ETAT DES LIEUX</a:t>
            </a:r>
            <a:endParaRPr lang="fr-FR" sz="3200" b="0" strike="noStrike" spc="-1">
              <a:latin typeface="Arial"/>
            </a:endParaRPr>
          </a:p>
          <a:p>
            <a:pPr>
              <a:lnSpc>
                <a:spcPct val="100000"/>
              </a:lnSpc>
              <a:spcBef>
                <a:spcPts val="641"/>
              </a:spcBef>
              <a:buNone/>
            </a:pPr>
            <a:endParaRPr lang="fr-FR" sz="3200" b="0" strike="noStrike" spc="-1">
              <a:latin typeface="Arial"/>
            </a:endParaRPr>
          </a:p>
          <a:p>
            <a:pPr marL="343080" indent="-343080">
              <a:lnSpc>
                <a:spcPct val="100000"/>
              </a:lnSpc>
              <a:spcBef>
                <a:spcPts val="641"/>
              </a:spcBef>
              <a:buClr>
                <a:srgbClr val="558ED5"/>
              </a:buClr>
              <a:buFont typeface="Arial"/>
              <a:buChar char="•"/>
            </a:pPr>
            <a:r>
              <a:rPr lang="fr-FR" sz="3200" b="1" strike="noStrike" spc="-1">
                <a:solidFill>
                  <a:srgbClr val="558ED5"/>
                </a:solidFill>
                <a:latin typeface="Calibri"/>
              </a:rPr>
              <a:t>Paléontologie, histoire, art, mythologie, religions, philosophie, sciences, sociologie, politique, droit …</a:t>
            </a:r>
            <a:endParaRPr lang="fr-FR" sz="3200" b="0" strike="noStrike" spc="-1">
              <a:latin typeface="Arial"/>
            </a:endParaRPr>
          </a:p>
        </p:txBody>
      </p:sp>
      <p:sp>
        <p:nvSpPr>
          <p:cNvPr id="4" name="PlaceHolder 3"/>
          <p:cNvSpPr>
            <a:spLocks noGrp="1"/>
          </p:cNvSpPr>
          <p:nvPr>
            <p:ph type="ftr" idx="7"/>
          </p:nvPr>
        </p:nvSpPr>
        <p:spPr/>
        <p:txBody>
          <a:bodyPr/>
          <a:lstStyle/>
          <a:p>
            <a:r>
              <a:t>Michel BAUSSIER        23 02 2023          UTB Autun</a:t>
            </a:r>
          </a:p>
        </p:txBody>
      </p:sp>
      <p:sp>
        <p:nvSpPr>
          <p:cNvPr id="5" name="PlaceHolder 4"/>
          <p:cNvSpPr>
            <a:spLocks noGrp="1"/>
          </p:cNvSpPr>
          <p:nvPr>
            <p:ph type="sldNum" idx="8"/>
          </p:nvPr>
        </p:nvSpPr>
        <p:spPr/>
        <p:txBody>
          <a:bodyPr/>
          <a:lstStyle/>
          <a:p>
            <a:fld id="{475D3353-B7F7-46E6-B59B-25F6292ED5AE}" type="slidenum">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Le sculpteur</a:t>
            </a:r>
            <a:br>
              <a:rPr sz="3600"/>
            </a:br>
            <a:r>
              <a:rPr lang="fr-FR" sz="3600" b="1" strike="noStrike" spc="-1">
                <a:solidFill>
                  <a:srgbClr val="558ED5"/>
                </a:solidFill>
                <a:latin typeface="Calibri"/>
              </a:rPr>
              <a:t>et L’animal </a:t>
            </a:r>
            <a:endParaRPr lang="fr-FR" sz="3600" b="0" strike="noStrike" spc="-1">
              <a:latin typeface="Arial"/>
            </a:endParaRPr>
          </a:p>
        </p:txBody>
      </p:sp>
      <p:sp>
        <p:nvSpPr>
          <p:cNvPr id="489" name="PlaceHolder 2"/>
          <p:cNvSpPr>
            <a:spLocks noGrp="1"/>
          </p:cNvSpPr>
          <p:nvPr>
            <p:ph/>
          </p:nvPr>
        </p:nvSpPr>
        <p:spPr>
          <a:xfrm>
            <a:off x="457200" y="1700640"/>
            <a:ext cx="3007440" cy="4424760"/>
          </a:xfrm>
          <a:prstGeom prst="rect">
            <a:avLst/>
          </a:prstGeom>
          <a:noFill/>
          <a:ln w="0">
            <a:noFill/>
          </a:ln>
        </p:spPr>
        <p:txBody>
          <a:bodyPr lIns="90000" tIns="45000" rIns="90000" bIns="45000" anchor="t">
            <a:noAutofit/>
          </a:bodyPr>
          <a:lstStyle/>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Innombrables sculptures animalières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De tout temps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Homme-lion de Stadel</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Egypte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Renaissance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Du XIXème  siècle à nos jours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Sculptures monumentales</a:t>
            </a:r>
            <a:endParaRPr lang="fr-FR" sz="2400" b="0" strike="noStrike" spc="-1">
              <a:latin typeface="Arial"/>
            </a:endParaRPr>
          </a:p>
          <a:p>
            <a:pPr>
              <a:lnSpc>
                <a:spcPct val="100000"/>
              </a:lnSpc>
              <a:spcBef>
                <a:spcPts val="641"/>
              </a:spcBef>
              <a:buNone/>
              <a:tabLst>
                <a:tab pos="0" algn="l"/>
              </a:tabLst>
            </a:pPr>
            <a:endParaRPr lang="fr-FR" sz="3200" b="0" strike="noStrike" spc="-1">
              <a:latin typeface="Arial"/>
            </a:endParaRPr>
          </a:p>
        </p:txBody>
      </p:sp>
      <p:sp>
        <p:nvSpPr>
          <p:cNvPr id="490" name="PlaceHolder 3"/>
          <p:cNvSpPr>
            <a:spLocks noGrp="1"/>
          </p:cNvSpPr>
          <p:nvPr>
            <p:ph/>
          </p:nvPr>
        </p:nvSpPr>
        <p:spPr>
          <a:xfrm>
            <a:off x="3369240" y="272880"/>
            <a:ext cx="5450760" cy="6035400"/>
          </a:xfrm>
          <a:prstGeom prst="rect">
            <a:avLst/>
          </a:prstGeom>
          <a:noFill/>
          <a:ln w="0">
            <a:noFill/>
          </a:ln>
        </p:spPr>
        <p:txBody>
          <a:bodyPr lIns="90000" tIns="45000" rIns="90000" bIns="45000" anchor="t">
            <a:normAutofit fontScale="98000"/>
          </a:bodyPr>
          <a:lstStyle/>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Le Rhinocéros</a:t>
            </a:r>
            <a:r>
              <a:rPr lang="fr-FR" sz="1050" b="0" strike="noStrike" spc="-1">
                <a:solidFill>
                  <a:srgbClr val="000000"/>
                </a:solidFill>
                <a:latin typeface="Calibri"/>
              </a:rPr>
              <a:t>, </a:t>
            </a:r>
            <a:r>
              <a:rPr lang="fr-FR" sz="1050" b="0" u="sng" strike="noStrike" spc="-1">
                <a:solidFill>
                  <a:srgbClr val="0000FF"/>
                </a:solidFill>
                <a:uFillTx/>
                <a:latin typeface="Calibri"/>
                <a:hlinkClick r:id="rId3"/>
              </a:rPr>
              <a:t>Henri-Alfred Jacquemart</a:t>
            </a:r>
            <a:r>
              <a:rPr lang="fr-FR" sz="1050" b="0" strike="noStrike" spc="-1">
                <a:solidFill>
                  <a:srgbClr val="000000"/>
                </a:solidFill>
                <a:latin typeface="Calibri"/>
              </a:rPr>
              <a:t>, réalisé pour l'</a:t>
            </a:r>
            <a:r>
              <a:rPr lang="fr-FR" sz="1050" b="0" u="sng" strike="noStrike" spc="-1">
                <a:solidFill>
                  <a:srgbClr val="0000FF"/>
                </a:solidFill>
                <a:uFillTx/>
                <a:latin typeface="Calibri"/>
                <a:hlinkClick r:id="rId4"/>
              </a:rPr>
              <a:t>Exposition universelle de 1878</a:t>
            </a:r>
            <a:r>
              <a:rPr lang="fr-FR" sz="1050" b="0" strike="noStrike" spc="-1">
                <a:solidFill>
                  <a:srgbClr val="000000"/>
                </a:solidFill>
                <a:latin typeface="Calibri"/>
              </a:rPr>
              <a:t> - Musée d'Orsay et l’</a:t>
            </a:r>
            <a:r>
              <a:rPr lang="fr-FR" sz="1050" b="0" i="1" strike="noStrike" spc="-1">
                <a:solidFill>
                  <a:srgbClr val="000000"/>
                </a:solidFill>
                <a:latin typeface="Calibri"/>
              </a:rPr>
              <a:t>L’Ours blanc</a:t>
            </a:r>
            <a:r>
              <a:rPr lang="fr-FR" sz="1050" b="0" strike="noStrike" spc="-1">
                <a:solidFill>
                  <a:srgbClr val="000000"/>
                </a:solidFill>
                <a:latin typeface="Calibri"/>
              </a:rPr>
              <a:t> de François Pompon  au Musée d’Orsay</a:t>
            </a: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Les autruches, le rhinoceros et le lion – sculptures d’Olivier Courty – crédit photo © Yseult Carré</a:t>
            </a: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p:txBody>
      </p:sp>
      <p:pic>
        <p:nvPicPr>
          <p:cNvPr id="491" name="Picture 2"/>
          <p:cNvPicPr/>
          <p:nvPr/>
        </p:nvPicPr>
        <p:blipFill>
          <a:blip r:embed="rId5"/>
          <a:stretch/>
        </p:blipFill>
        <p:spPr>
          <a:xfrm>
            <a:off x="3420000" y="332640"/>
            <a:ext cx="1943640" cy="2306520"/>
          </a:xfrm>
          <a:prstGeom prst="rect">
            <a:avLst/>
          </a:prstGeom>
          <a:ln w="0">
            <a:noFill/>
          </a:ln>
        </p:spPr>
      </p:pic>
      <p:pic>
        <p:nvPicPr>
          <p:cNvPr id="492" name="Picture 3"/>
          <p:cNvPicPr/>
          <p:nvPr/>
        </p:nvPicPr>
        <p:blipFill>
          <a:blip r:embed="rId6"/>
          <a:stretch/>
        </p:blipFill>
        <p:spPr>
          <a:xfrm>
            <a:off x="3420000" y="3135960"/>
            <a:ext cx="3989160" cy="2717640"/>
          </a:xfrm>
          <a:prstGeom prst="rect">
            <a:avLst/>
          </a:prstGeom>
          <a:ln w="0">
            <a:noFill/>
          </a:ln>
        </p:spPr>
      </p:pic>
      <p:pic>
        <p:nvPicPr>
          <p:cNvPr id="493" name="Picture 2"/>
          <p:cNvPicPr/>
          <p:nvPr/>
        </p:nvPicPr>
        <p:blipFill>
          <a:blip r:embed="rId7"/>
          <a:stretch/>
        </p:blipFill>
        <p:spPr>
          <a:xfrm>
            <a:off x="6012000" y="332640"/>
            <a:ext cx="2293560" cy="2293560"/>
          </a:xfrm>
          <a:prstGeom prst="rect">
            <a:avLst/>
          </a:prstGeom>
          <a:ln w="0">
            <a:noFill/>
          </a:ln>
        </p:spPr>
      </p:pic>
      <p:pic>
        <p:nvPicPr>
          <p:cNvPr id="494" name="Picture 2" descr="C:\Users\Michel\AppData\Local\Microsoft\Windows\INetCache\IE\WVLSNJJF\Loewenmensch1[1].jpg"/>
          <p:cNvPicPr/>
          <p:nvPr/>
        </p:nvPicPr>
        <p:blipFill>
          <a:blip r:embed="rId8"/>
          <a:stretch/>
        </p:blipFill>
        <p:spPr>
          <a:xfrm>
            <a:off x="7596360" y="3378960"/>
            <a:ext cx="1254960" cy="223164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C0813EAD-5184-4C6B-849F-02843C4674C6}" type="slidenum">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4000" b="1" strike="noStrike" spc="-1">
                <a:solidFill>
                  <a:srgbClr val="558ED5"/>
                </a:solidFill>
                <a:latin typeface="Calibri"/>
              </a:rPr>
              <a:t>De la science à l’art</a:t>
            </a:r>
            <a:endParaRPr lang="fr-FR" sz="4000" b="0" strike="noStrike" spc="-1">
              <a:latin typeface="Arial"/>
            </a:endParaRPr>
          </a:p>
        </p:txBody>
      </p:sp>
      <p:sp>
        <p:nvSpPr>
          <p:cNvPr id="496" name="PlaceHolder 2"/>
          <p:cNvSpPr>
            <a:spLocks noGrp="1"/>
          </p:cNvSpPr>
          <p:nvPr>
            <p:ph/>
          </p:nvPr>
        </p:nvSpPr>
        <p:spPr>
          <a:xfrm>
            <a:off x="457200" y="2493000"/>
            <a:ext cx="3007440" cy="3632400"/>
          </a:xfrm>
          <a:prstGeom prst="rect">
            <a:avLst/>
          </a:prstGeom>
          <a:noFill/>
          <a:ln w="0">
            <a:noFill/>
          </a:ln>
        </p:spPr>
        <p:txBody>
          <a:bodyPr lIns="90000" tIns="45000" rIns="90000" bIns="45000" anchor="t">
            <a:normAutofit/>
          </a:bodyPr>
          <a:lstStyle/>
          <a:p>
            <a:pPr marL="343080" indent="-343080">
              <a:lnSpc>
                <a:spcPct val="100000"/>
              </a:lnSpc>
              <a:spcBef>
                <a:spcPts val="641"/>
              </a:spcBef>
              <a:buClr>
                <a:srgbClr val="000000"/>
              </a:buClr>
              <a:buFont typeface="Arial"/>
              <a:buChar char="•"/>
            </a:pPr>
            <a:r>
              <a:rPr lang="fr-FR" sz="3200" b="1" strike="noStrike" spc="-1">
                <a:solidFill>
                  <a:srgbClr val="000000"/>
                </a:solidFill>
                <a:latin typeface="Calibri"/>
              </a:rPr>
              <a:t>Comme de la sculpture… </a:t>
            </a: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p:txBody>
      </p:sp>
      <p:sp>
        <p:nvSpPr>
          <p:cNvPr id="497" name="PlaceHolder 3"/>
          <p:cNvSpPr>
            <a:spLocks noGrp="1"/>
          </p:cNvSpPr>
          <p:nvPr>
            <p:ph/>
          </p:nvPr>
        </p:nvSpPr>
        <p:spPr>
          <a:xfrm>
            <a:off x="3369240" y="272880"/>
            <a:ext cx="5450760" cy="6035400"/>
          </a:xfrm>
          <a:prstGeom prst="rect">
            <a:avLst/>
          </a:prstGeom>
          <a:noFill/>
          <a:ln w="0">
            <a:noFill/>
          </a:ln>
        </p:spPr>
        <p:txBody>
          <a:bodyPr lIns="90000" tIns="45000" rIns="90000" bIns="45000" anchor="t">
            <a:normAutofit/>
          </a:bodyPr>
          <a:lstStyle/>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210"/>
              </a:spcBef>
              <a:buNone/>
              <a:tabLst>
                <a:tab pos="0" algn="l"/>
              </a:tabLst>
            </a:pPr>
            <a:r>
              <a:rPr lang="fr-FR" sz="1050" b="0" i="1" strike="noStrike" spc="-1">
                <a:solidFill>
                  <a:srgbClr val="000000"/>
                </a:solidFill>
                <a:latin typeface="Calibri"/>
              </a:rPr>
              <a:t>Le Cavalier, Honoré Fragonard, 1765  Copyright Patrick Forget  Saga Photo</a:t>
            </a:r>
            <a:endParaRPr lang="fr-FR" sz="105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210"/>
              </a:spcBef>
              <a:buNone/>
              <a:tabLst>
                <a:tab pos="0" algn="l"/>
              </a:tabLst>
            </a:pPr>
            <a:endParaRPr lang="fr-FR" sz="1050" b="0" strike="noStrike" spc="-1">
              <a:latin typeface="Arial"/>
            </a:endParaRPr>
          </a:p>
          <a:p>
            <a:pPr>
              <a:lnSpc>
                <a:spcPct val="100000"/>
              </a:lnSpc>
              <a:spcBef>
                <a:spcPts val="210"/>
              </a:spcBef>
              <a:buNone/>
              <a:tabLst>
                <a:tab pos="0" algn="l"/>
              </a:tabLst>
            </a:pPr>
            <a:endParaRPr lang="fr-FR" sz="1050" b="0" strike="noStrike" spc="-1">
              <a:latin typeface="Arial"/>
            </a:endParaRPr>
          </a:p>
        </p:txBody>
      </p:sp>
      <p:pic>
        <p:nvPicPr>
          <p:cNvPr id="498" name="Picture 2"/>
          <p:cNvPicPr/>
          <p:nvPr/>
        </p:nvPicPr>
        <p:blipFill>
          <a:blip r:embed="rId3"/>
          <a:stretch/>
        </p:blipFill>
        <p:spPr>
          <a:xfrm>
            <a:off x="4140000" y="692640"/>
            <a:ext cx="3416040" cy="2913120"/>
          </a:xfrm>
          <a:prstGeom prst="rect">
            <a:avLst/>
          </a:prstGeom>
          <a:ln w="0">
            <a:noFill/>
          </a:ln>
        </p:spPr>
      </p:pic>
      <p:pic>
        <p:nvPicPr>
          <p:cNvPr id="499" name="Picture 3"/>
          <p:cNvPicPr/>
          <p:nvPr/>
        </p:nvPicPr>
        <p:blipFill>
          <a:blip r:embed="rId4"/>
          <a:stretch/>
        </p:blipFill>
        <p:spPr>
          <a:xfrm>
            <a:off x="5848200" y="4005000"/>
            <a:ext cx="3142440" cy="236160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C239290E-51B5-4D60-918C-3B5399D72A9D}" type="slidenum">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3200" b="1" strike="noStrike" spc="-1">
                <a:solidFill>
                  <a:srgbClr val="558ED5"/>
                </a:solidFill>
                <a:latin typeface="Calibri"/>
              </a:rPr>
              <a:t>L’animal dans la musique</a:t>
            </a:r>
            <a:endParaRPr lang="fr-FR" sz="3200" b="0" strike="noStrike" spc="-1">
              <a:latin typeface="Arial"/>
            </a:endParaRPr>
          </a:p>
        </p:txBody>
      </p:sp>
      <p:sp>
        <p:nvSpPr>
          <p:cNvPr id="520"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25000" lnSpcReduction="20000"/>
          </a:bodyPr>
          <a:lstStyle/>
          <a:p>
            <a:pPr marL="285840" indent="-285840">
              <a:lnSpc>
                <a:spcPct val="100000"/>
              </a:lnSpc>
              <a:spcBef>
                <a:spcPts val="1281"/>
              </a:spcBef>
              <a:buClr>
                <a:srgbClr val="000000"/>
              </a:buClr>
              <a:buFont typeface="Arial"/>
              <a:buChar char="•"/>
            </a:pPr>
            <a:r>
              <a:rPr lang="fr-FR" sz="6400" b="1" strike="noStrike" spc="-1">
                <a:solidFill>
                  <a:srgbClr val="000000"/>
                </a:solidFill>
                <a:latin typeface="Calibri"/>
              </a:rPr>
              <a:t>Clément Janequin au XVIème  avec Le chant des oiseaux</a:t>
            </a:r>
            <a:endParaRPr lang="fr-FR" sz="6400" b="0" strike="noStrike" spc="-1">
              <a:latin typeface="Arial"/>
            </a:endParaRPr>
          </a:p>
          <a:p>
            <a:pPr marL="285840" indent="-285840">
              <a:lnSpc>
                <a:spcPct val="100000"/>
              </a:lnSpc>
              <a:spcBef>
                <a:spcPts val="1281"/>
              </a:spcBef>
              <a:buClr>
                <a:srgbClr val="000000"/>
              </a:buClr>
              <a:buFont typeface="Arial"/>
              <a:buChar char="•"/>
            </a:pPr>
            <a:r>
              <a:rPr lang="fr-FR" sz="6400" b="1" strike="noStrike" spc="-1">
                <a:solidFill>
                  <a:srgbClr val="000000"/>
                </a:solidFill>
                <a:latin typeface="Calibri"/>
              </a:rPr>
              <a:t>Camille St Saens  (le Carnaval des animaux) </a:t>
            </a:r>
            <a:endParaRPr lang="fr-FR" sz="6400" b="0" strike="noStrike" spc="-1">
              <a:latin typeface="Arial"/>
            </a:endParaRPr>
          </a:p>
          <a:p>
            <a:pPr marL="285840" indent="-285840">
              <a:lnSpc>
                <a:spcPct val="100000"/>
              </a:lnSpc>
              <a:spcBef>
                <a:spcPts val="1281"/>
              </a:spcBef>
              <a:buClr>
                <a:srgbClr val="000000"/>
              </a:buClr>
              <a:buFont typeface="Arial"/>
              <a:buChar char="•"/>
            </a:pPr>
            <a:r>
              <a:rPr lang="fr-FR" sz="6400" b="1" strike="noStrike" spc="-1">
                <a:solidFill>
                  <a:srgbClr val="000000"/>
                </a:solidFill>
                <a:latin typeface="Calibri"/>
              </a:rPr>
              <a:t>Serge Prokofiev (Pierre et le loup)au XXème…</a:t>
            </a:r>
            <a:endParaRPr lang="fr-FR" sz="6400" b="0" strike="noStrike" spc="-1">
              <a:latin typeface="Arial"/>
            </a:endParaRPr>
          </a:p>
          <a:p>
            <a:pPr>
              <a:lnSpc>
                <a:spcPct val="100000"/>
              </a:lnSpc>
              <a:spcBef>
                <a:spcPts val="1281"/>
              </a:spcBef>
              <a:buNone/>
              <a:tabLst>
                <a:tab pos="0" algn="l"/>
              </a:tabLst>
            </a:pPr>
            <a:endParaRPr lang="fr-FR" sz="6400" b="0" strike="noStrike" spc="-1">
              <a:latin typeface="Arial"/>
            </a:endParaRPr>
          </a:p>
          <a:p>
            <a:pPr marL="285840" indent="-285840">
              <a:lnSpc>
                <a:spcPct val="100000"/>
              </a:lnSpc>
              <a:spcBef>
                <a:spcPts val="1281"/>
              </a:spcBef>
              <a:buClr>
                <a:srgbClr val="000000"/>
              </a:buClr>
              <a:buFont typeface="Arial"/>
              <a:buChar char="•"/>
              <a:tabLst>
                <a:tab pos="0" algn="l"/>
              </a:tabLst>
            </a:pPr>
            <a:r>
              <a:rPr lang="fr-FR" sz="6400" b="1" strike="noStrike" spc="-1">
                <a:solidFill>
                  <a:srgbClr val="000000"/>
                </a:solidFill>
                <a:latin typeface="Calibri"/>
              </a:rPr>
              <a:t>Musique classique , Opéra, Ballet</a:t>
            </a:r>
            <a:endParaRPr lang="fr-FR" sz="6400" b="0" strike="noStrike" spc="-1">
              <a:latin typeface="Arial"/>
            </a:endParaRPr>
          </a:p>
          <a:p>
            <a:pPr>
              <a:lnSpc>
                <a:spcPct val="100000"/>
              </a:lnSpc>
              <a:spcBef>
                <a:spcPts val="1281"/>
              </a:spcBef>
              <a:buNone/>
              <a:tabLst>
                <a:tab pos="0" algn="l"/>
              </a:tabLst>
            </a:pPr>
            <a:r>
              <a:rPr lang="fr-FR" sz="6400" b="1" strike="noStrike" spc="-1">
                <a:solidFill>
                  <a:srgbClr val="000000"/>
                </a:solidFill>
                <a:latin typeface="Calibri"/>
              </a:rPr>
              <a:t>        Mozart, Haydn, Beethoven     (Symphonie pastorale) </a:t>
            </a:r>
            <a:endParaRPr lang="fr-FR" sz="6400" b="0" strike="noStrike" spc="-1">
              <a:latin typeface="Arial"/>
            </a:endParaRPr>
          </a:p>
          <a:p>
            <a:pPr>
              <a:lnSpc>
                <a:spcPct val="100000"/>
              </a:lnSpc>
              <a:spcBef>
                <a:spcPts val="1281"/>
              </a:spcBef>
              <a:buNone/>
              <a:tabLst>
                <a:tab pos="0" algn="l"/>
              </a:tabLst>
            </a:pPr>
            <a:r>
              <a:rPr lang="fr-FR" sz="6400" b="1" strike="noStrike" spc="-1">
                <a:solidFill>
                  <a:srgbClr val="000000"/>
                </a:solidFill>
                <a:latin typeface="Calibri"/>
              </a:rPr>
              <a:t>        Tchaikovski et Le Lac des       cygnes, </a:t>
            </a:r>
            <a:endParaRPr lang="fr-FR" sz="6400" b="0" strike="noStrike" spc="-1">
              <a:latin typeface="Arial"/>
            </a:endParaRPr>
          </a:p>
          <a:p>
            <a:pPr>
              <a:lnSpc>
                <a:spcPct val="100000"/>
              </a:lnSpc>
              <a:spcBef>
                <a:spcPts val="1281"/>
              </a:spcBef>
              <a:buNone/>
              <a:tabLst>
                <a:tab pos="0" algn="l"/>
              </a:tabLst>
            </a:pPr>
            <a:r>
              <a:rPr lang="fr-FR" sz="6400" b="1" strike="noStrike" spc="-1">
                <a:solidFill>
                  <a:srgbClr val="000000"/>
                </a:solidFill>
                <a:latin typeface="Calibri"/>
              </a:rPr>
              <a:t>         Moussorgski…</a:t>
            </a:r>
            <a:endParaRPr lang="fr-FR" sz="6400" b="0" strike="noStrike" spc="-1">
              <a:latin typeface="Arial"/>
            </a:endParaRPr>
          </a:p>
          <a:p>
            <a:pPr>
              <a:lnSpc>
                <a:spcPct val="100000"/>
              </a:lnSpc>
              <a:spcBef>
                <a:spcPts val="1281"/>
              </a:spcBef>
              <a:buNone/>
              <a:tabLst>
                <a:tab pos="0" algn="l"/>
              </a:tabLst>
            </a:pPr>
            <a:r>
              <a:rPr lang="fr-FR" sz="6400" b="1" strike="noStrike" spc="-1">
                <a:solidFill>
                  <a:srgbClr val="000000"/>
                </a:solidFill>
                <a:latin typeface="Calibri"/>
              </a:rPr>
              <a:t>	</a:t>
            </a:r>
            <a:endParaRPr lang="fr-FR" sz="6400" b="0" strike="noStrike" spc="-1">
              <a:latin typeface="Arial"/>
            </a:endParaRPr>
          </a:p>
          <a:p>
            <a:pPr marL="285840" indent="-285840">
              <a:lnSpc>
                <a:spcPct val="100000"/>
              </a:lnSpc>
              <a:spcBef>
                <a:spcPts val="1281"/>
              </a:spcBef>
              <a:buClr>
                <a:srgbClr val="000000"/>
              </a:buClr>
              <a:buFont typeface="Arial"/>
              <a:buChar char="•"/>
              <a:tabLst>
                <a:tab pos="0" algn="l"/>
              </a:tabLst>
            </a:pPr>
            <a:r>
              <a:rPr lang="fr-FR" sz="6400" b="1" strike="noStrike" spc="-1">
                <a:solidFill>
                  <a:srgbClr val="000000"/>
                </a:solidFill>
                <a:latin typeface="Calibri"/>
              </a:rPr>
              <a:t>Les spectacles vivants (danse, théâtre)</a:t>
            </a:r>
            <a:endParaRPr lang="fr-FR" sz="6400" b="0" strike="noStrike" spc="-1">
              <a:latin typeface="Arial"/>
            </a:endParaRPr>
          </a:p>
          <a:p>
            <a:pPr marL="285840" indent="-285840">
              <a:lnSpc>
                <a:spcPct val="100000"/>
              </a:lnSpc>
              <a:spcBef>
                <a:spcPts val="1281"/>
              </a:spcBef>
              <a:buClr>
                <a:srgbClr val="000000"/>
              </a:buClr>
              <a:buFont typeface="Arial"/>
              <a:buChar char="•"/>
              <a:tabLst>
                <a:tab pos="0" algn="l"/>
              </a:tabLst>
            </a:pPr>
            <a:r>
              <a:rPr lang="fr-FR" sz="6400" b="1" strike="noStrike" spc="-1">
                <a:solidFill>
                  <a:srgbClr val="000000"/>
                </a:solidFill>
                <a:latin typeface="Calibri"/>
              </a:rPr>
              <a:t>Cirque, corrida</a:t>
            </a:r>
            <a:endParaRPr lang="fr-FR" sz="6400" b="0" strike="noStrike" spc="-1">
              <a:latin typeface="Arial"/>
            </a:endParaRPr>
          </a:p>
          <a:p>
            <a:pPr marL="285840" indent="-285840">
              <a:lnSpc>
                <a:spcPct val="100000"/>
              </a:lnSpc>
              <a:spcBef>
                <a:spcPts val="1281"/>
              </a:spcBef>
              <a:buClr>
                <a:srgbClr val="000000"/>
              </a:buClr>
              <a:buFont typeface="Arial"/>
              <a:buChar char="•"/>
              <a:tabLst>
                <a:tab pos="0" algn="l"/>
              </a:tabLst>
            </a:pPr>
            <a:r>
              <a:rPr lang="fr-FR" sz="6400" b="1" strike="noStrike" spc="-1">
                <a:solidFill>
                  <a:srgbClr val="000000"/>
                </a:solidFill>
                <a:latin typeface="Calibri"/>
              </a:rPr>
              <a:t>Cinéma</a:t>
            </a:r>
            <a:endParaRPr lang="fr-FR" sz="6400" b="0" strike="noStrike" spc="-1">
              <a:latin typeface="Arial"/>
            </a:endParaRPr>
          </a:p>
          <a:p>
            <a:pPr>
              <a:lnSpc>
                <a:spcPct val="100000"/>
              </a:lnSpc>
              <a:spcBef>
                <a:spcPts val="1281"/>
              </a:spcBef>
              <a:buNone/>
              <a:tabLst>
                <a:tab pos="0" algn="l"/>
              </a:tabLst>
            </a:pPr>
            <a:endParaRPr lang="fr-FR" sz="6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spcBef>
                <a:spcPts val="281"/>
              </a:spcBef>
              <a:buNone/>
              <a:tabLst>
                <a:tab pos="0" algn="l"/>
              </a:tabLst>
            </a:pPr>
            <a:endParaRPr lang="fr-FR" sz="1400" b="0" strike="noStrike" spc="-1">
              <a:latin typeface="Arial"/>
            </a:endParaRPr>
          </a:p>
          <a:p>
            <a:pPr>
              <a:lnSpc>
                <a:spcPct val="100000"/>
              </a:lnSpc>
              <a:spcBef>
                <a:spcPts val="879"/>
              </a:spcBef>
              <a:buNone/>
              <a:tabLst>
                <a:tab pos="0" algn="l"/>
              </a:tabLst>
            </a:pPr>
            <a:endParaRPr lang="fr-FR" sz="4400" b="0" strike="noStrike" spc="-1">
              <a:latin typeface="Arial"/>
            </a:endParaRPr>
          </a:p>
          <a:p>
            <a:pPr>
              <a:lnSpc>
                <a:spcPct val="100000"/>
              </a:lnSpc>
              <a:spcBef>
                <a:spcPts val="879"/>
              </a:spcBef>
              <a:buNone/>
              <a:tabLst>
                <a:tab pos="0" algn="l"/>
              </a:tabLst>
            </a:pPr>
            <a:r>
              <a:rPr lang="fr-FR" sz="4400" b="0" strike="noStrike" spc="-1">
                <a:solidFill>
                  <a:srgbClr val="000000"/>
                </a:solidFill>
                <a:latin typeface="Calibri"/>
              </a:rPr>
              <a:t>(à droite, tableau de Frans Snyders ,</a:t>
            </a:r>
            <a:r>
              <a:rPr lang="fr-FR" sz="4400" b="0" i="1" strike="noStrike" spc="-1">
                <a:solidFill>
                  <a:srgbClr val="000000"/>
                </a:solidFill>
                <a:latin typeface="Calibri"/>
              </a:rPr>
              <a:t>Le concert des animaux</a:t>
            </a:r>
            <a:r>
              <a:rPr lang="fr-FR" sz="4400" b="0" strike="noStrike" spc="-1">
                <a:solidFill>
                  <a:srgbClr val="000000"/>
                </a:solidFill>
                <a:latin typeface="Calibri"/>
              </a:rPr>
              <a:t> et </a:t>
            </a:r>
            <a:r>
              <a:rPr lang="fr-FR" sz="4400" b="0" i="1" strike="noStrike" spc="-1">
                <a:solidFill>
                  <a:srgbClr val="000000"/>
                </a:solidFill>
                <a:latin typeface="Calibri"/>
              </a:rPr>
              <a:t>Pierre et le loup, </a:t>
            </a:r>
            <a:r>
              <a:rPr lang="fr-FR" sz="4400" b="0" strike="noStrike" spc="-1">
                <a:solidFill>
                  <a:srgbClr val="000000"/>
                </a:solidFill>
                <a:latin typeface="Calibri"/>
              </a:rPr>
              <a:t>par Sandrine Kao)</a:t>
            </a:r>
            <a:endParaRPr lang="fr-FR" sz="4400" b="0" strike="noStrike" spc="-1">
              <a:latin typeface="Arial"/>
            </a:endParaRPr>
          </a:p>
          <a:p>
            <a:pPr>
              <a:lnSpc>
                <a:spcPct val="100000"/>
              </a:lnSpc>
              <a:spcBef>
                <a:spcPts val="879"/>
              </a:spcBef>
              <a:buNone/>
              <a:tabLst>
                <a:tab pos="0" algn="l"/>
              </a:tabLst>
            </a:pPr>
            <a:endParaRPr lang="fr-FR" sz="4400" b="0" strike="noStrike" spc="-1">
              <a:latin typeface="Arial"/>
            </a:endParaRPr>
          </a:p>
        </p:txBody>
      </p:sp>
      <p:sp>
        <p:nvSpPr>
          <p:cNvPr id="521" name="PlaceHolder 3"/>
          <p:cNvSpPr>
            <a:spLocks noGrp="1"/>
          </p:cNvSpPr>
          <p:nvPr>
            <p:ph type="sldNum" idx="34"/>
          </p:nvPr>
        </p:nvSpPr>
        <p:spPr>
          <a:xfrm>
            <a:off x="3564000" y="260640"/>
            <a:ext cx="5256000" cy="646020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r>
              <a:rPr lang="fr-FR" sz="1200" b="0" strike="noStrike" spc="-1">
                <a:solidFill>
                  <a:srgbClr val="8B8B8B"/>
                </a:solidFill>
                <a:latin typeface="Calibri"/>
              </a:rPr>
              <a:t>				Table</a:t>
            </a:r>
            <a:endParaRPr lang="fr-FR" sz="1200" b="0" strike="noStrike" spc="-1">
              <a:latin typeface="Times New Roman"/>
            </a:endParaRPr>
          </a:p>
        </p:txBody>
      </p:sp>
      <p:pic>
        <p:nvPicPr>
          <p:cNvPr id="522" name="Picture 2"/>
          <p:cNvPicPr/>
          <p:nvPr/>
        </p:nvPicPr>
        <p:blipFill>
          <a:blip r:embed="rId3"/>
          <a:stretch/>
        </p:blipFill>
        <p:spPr>
          <a:xfrm>
            <a:off x="3708000" y="476640"/>
            <a:ext cx="5028480" cy="2567160"/>
          </a:xfrm>
          <a:prstGeom prst="rect">
            <a:avLst/>
          </a:prstGeom>
          <a:ln w="0">
            <a:noFill/>
          </a:ln>
        </p:spPr>
      </p:pic>
      <p:pic>
        <p:nvPicPr>
          <p:cNvPr id="523" name="Picture 2"/>
          <p:cNvPicPr/>
          <p:nvPr/>
        </p:nvPicPr>
        <p:blipFill>
          <a:blip r:embed="rId4"/>
          <a:stretch/>
        </p:blipFill>
        <p:spPr>
          <a:xfrm>
            <a:off x="4428000" y="3285000"/>
            <a:ext cx="3286440" cy="328644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DDE2C3BD-C296-4DB1-A11E-3E50F4B27501}" type="slidenum">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3200" b="1" strike="noStrike" spc="-1">
                <a:solidFill>
                  <a:srgbClr val="558ED5"/>
                </a:solidFill>
                <a:latin typeface="Calibri"/>
              </a:rPr>
              <a:t>L’animal dans la littérature</a:t>
            </a:r>
            <a:endParaRPr lang="fr-FR" sz="3200" b="0" strike="noStrike" spc="-1">
              <a:latin typeface="Arial"/>
            </a:endParaRPr>
          </a:p>
        </p:txBody>
      </p:sp>
      <p:sp>
        <p:nvSpPr>
          <p:cNvPr id="525"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285840" indent="-285840">
              <a:lnSpc>
                <a:spcPct val="100000"/>
              </a:lnSpc>
              <a:spcBef>
                <a:spcPts val="400"/>
              </a:spcBef>
              <a:buClr>
                <a:srgbClr val="000000"/>
              </a:buClr>
              <a:buFont typeface="Arial"/>
              <a:buChar char="•"/>
            </a:pPr>
            <a:r>
              <a:rPr lang="fr-FR" sz="2000" b="1" strike="noStrike" spc="-1">
                <a:solidFill>
                  <a:srgbClr val="000000"/>
                </a:solidFill>
                <a:latin typeface="Calibri"/>
              </a:rPr>
              <a:t>Contes et légendes</a:t>
            </a:r>
            <a:endParaRPr lang="fr-FR" sz="2000" b="0" strike="noStrike" spc="-1">
              <a:latin typeface="Arial"/>
            </a:endParaRPr>
          </a:p>
          <a:p>
            <a:pPr marL="285840" indent="-285840">
              <a:lnSpc>
                <a:spcPct val="100000"/>
              </a:lnSpc>
              <a:spcBef>
                <a:spcPts val="400"/>
              </a:spcBef>
              <a:buClr>
                <a:srgbClr val="000000"/>
              </a:buClr>
              <a:buFont typeface="Arial"/>
              <a:buChar char="•"/>
            </a:pPr>
            <a:r>
              <a:rPr lang="fr-FR" sz="2000" b="1" strike="noStrike" spc="-1">
                <a:solidFill>
                  <a:srgbClr val="000000"/>
                </a:solidFill>
                <a:latin typeface="Calibri"/>
              </a:rPr>
              <a:t>Poésie</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285840" indent="-285840">
              <a:lnSpc>
                <a:spcPct val="100000"/>
              </a:lnSpc>
              <a:spcBef>
                <a:spcPts val="320"/>
              </a:spcBef>
              <a:buClr>
                <a:srgbClr val="000000"/>
              </a:buClr>
              <a:buFont typeface="Arial"/>
              <a:buChar char="•"/>
              <a:tabLst>
                <a:tab pos="0" algn="l"/>
              </a:tabLst>
            </a:pPr>
            <a:r>
              <a:rPr lang="fr-FR" sz="1600" b="1" strike="noStrike" spc="-1">
                <a:solidFill>
                  <a:srgbClr val="000000"/>
                </a:solidFill>
                <a:latin typeface="Calibri"/>
              </a:rPr>
              <a:t>Schématiquement quatre cas de figures:</a:t>
            </a:r>
            <a:endParaRPr lang="fr-FR" sz="1600" b="0" strike="noStrike" spc="-1">
              <a:latin typeface="Arial"/>
            </a:endParaRPr>
          </a:p>
          <a:p>
            <a:pPr marL="743040" lvl="1" indent="-285840">
              <a:lnSpc>
                <a:spcPct val="100000"/>
              </a:lnSpc>
              <a:spcBef>
                <a:spcPts val="281"/>
              </a:spcBef>
              <a:buClr>
                <a:srgbClr val="000000"/>
              </a:buClr>
              <a:buFont typeface="Arial"/>
              <a:buChar char="•"/>
              <a:tabLst>
                <a:tab pos="0" algn="l"/>
              </a:tabLst>
            </a:pPr>
            <a:r>
              <a:rPr lang="fr-FR" sz="1400" b="1" strike="noStrike" spc="-1">
                <a:solidFill>
                  <a:srgbClr val="000000"/>
                </a:solidFill>
                <a:latin typeface="Calibri"/>
              </a:rPr>
              <a:t>Robinson Crusoé</a:t>
            </a:r>
            <a:endParaRPr lang="fr-FR" sz="1400" b="0" strike="noStrike" spc="-1">
              <a:latin typeface="Arial"/>
            </a:endParaRPr>
          </a:p>
          <a:p>
            <a:pPr marL="743040" lvl="1" indent="-285840">
              <a:lnSpc>
                <a:spcPct val="100000"/>
              </a:lnSpc>
              <a:spcBef>
                <a:spcPts val="281"/>
              </a:spcBef>
              <a:buClr>
                <a:srgbClr val="000000"/>
              </a:buClr>
              <a:buFont typeface="Arial"/>
              <a:buChar char="•"/>
              <a:tabLst>
                <a:tab pos="0" algn="l"/>
              </a:tabLst>
            </a:pPr>
            <a:r>
              <a:rPr lang="fr-FR" sz="1400" b="1" strike="noStrike" spc="-1">
                <a:solidFill>
                  <a:srgbClr val="000000"/>
                </a:solidFill>
                <a:latin typeface="Calibri"/>
              </a:rPr>
              <a:t>Le Petit prince</a:t>
            </a:r>
            <a:endParaRPr lang="fr-FR" sz="1400" b="0" strike="noStrike" spc="-1">
              <a:latin typeface="Arial"/>
            </a:endParaRPr>
          </a:p>
          <a:p>
            <a:pPr marL="743040" lvl="1" indent="-285840">
              <a:lnSpc>
                <a:spcPct val="100000"/>
              </a:lnSpc>
              <a:spcBef>
                <a:spcPts val="281"/>
              </a:spcBef>
              <a:buClr>
                <a:srgbClr val="000000"/>
              </a:buClr>
              <a:buFont typeface="Arial"/>
              <a:buChar char="•"/>
              <a:tabLst>
                <a:tab pos="0" algn="l"/>
              </a:tabLst>
            </a:pPr>
            <a:r>
              <a:rPr lang="fr-FR" sz="1400" b="1" strike="noStrike" spc="-1">
                <a:solidFill>
                  <a:srgbClr val="000000"/>
                </a:solidFill>
                <a:latin typeface="Calibri"/>
              </a:rPr>
              <a:t>Le Petit chaperon rouge</a:t>
            </a:r>
            <a:endParaRPr lang="fr-FR" sz="1400" b="0" strike="noStrike" spc="-1">
              <a:latin typeface="Arial"/>
            </a:endParaRPr>
          </a:p>
          <a:p>
            <a:pPr marL="743040" lvl="1" indent="-285840">
              <a:lnSpc>
                <a:spcPct val="100000"/>
              </a:lnSpc>
              <a:spcBef>
                <a:spcPts val="281"/>
              </a:spcBef>
              <a:buClr>
                <a:srgbClr val="000000"/>
              </a:buClr>
              <a:buFont typeface="Arial"/>
              <a:buChar char="•"/>
              <a:tabLst>
                <a:tab pos="0" algn="l"/>
              </a:tabLst>
            </a:pPr>
            <a:r>
              <a:rPr lang="fr-FR" sz="1400" b="1" strike="noStrike" spc="-1">
                <a:solidFill>
                  <a:srgbClr val="000000"/>
                </a:solidFill>
                <a:latin typeface="Calibri"/>
              </a:rPr>
              <a:t>Les fables de La Fontaine</a:t>
            </a:r>
            <a:endParaRPr lang="fr-FR" sz="1400" b="0" strike="noStrike" spc="-1">
              <a:latin typeface="Arial"/>
            </a:endParaRPr>
          </a:p>
          <a:p>
            <a:pPr>
              <a:lnSpc>
                <a:spcPct val="100000"/>
              </a:lnSpc>
              <a:spcBef>
                <a:spcPts val="360"/>
              </a:spcBef>
              <a:buNone/>
              <a:tabLst>
                <a:tab pos="0" algn="l"/>
              </a:tabLst>
            </a:pPr>
            <a:endParaRPr lang="fr-FR" sz="1800" b="0" strike="noStrike" spc="-1">
              <a:latin typeface="Arial"/>
            </a:endParaRPr>
          </a:p>
          <a:p>
            <a:pPr marL="171360" lvl="1" indent="-171360">
              <a:lnSpc>
                <a:spcPct val="100000"/>
              </a:lnSpc>
              <a:spcBef>
                <a:spcPts val="360"/>
              </a:spcBef>
              <a:buClr>
                <a:srgbClr val="000000"/>
              </a:buClr>
              <a:buFont typeface="Arial"/>
              <a:buChar char="•"/>
              <a:tabLst>
                <a:tab pos="0" algn="l"/>
              </a:tabLst>
            </a:pPr>
            <a:r>
              <a:rPr lang="fr-FR" sz="1800" b="1" strike="noStrike" spc="-1">
                <a:solidFill>
                  <a:srgbClr val="000000"/>
                </a:solidFill>
                <a:latin typeface="Calibri"/>
              </a:rPr>
              <a:t>Quelques exemples…</a:t>
            </a:r>
            <a:endParaRPr lang="fr-FR" sz="1800" b="0" strike="noStrike" spc="-1">
              <a:latin typeface="Arial"/>
            </a:endParaRPr>
          </a:p>
          <a:p>
            <a:pPr>
              <a:lnSpc>
                <a:spcPct val="100000"/>
              </a:lnSpc>
              <a:buNone/>
              <a:tabLst>
                <a:tab pos="0" algn="l"/>
              </a:tabLst>
            </a:pPr>
            <a:endParaRPr lang="fr-FR" sz="1800" b="0" strike="noStrike" spc="-1">
              <a:latin typeface="Arial"/>
            </a:endParaRPr>
          </a:p>
          <a:p>
            <a:pPr marL="171360" lvl="1" indent="-171360">
              <a:lnSpc>
                <a:spcPct val="100000"/>
              </a:lnSpc>
              <a:spcBef>
                <a:spcPts val="360"/>
              </a:spcBef>
              <a:buClr>
                <a:srgbClr val="000000"/>
              </a:buClr>
              <a:buFont typeface="Arial"/>
              <a:buChar char="•"/>
              <a:tabLst>
                <a:tab pos="0" algn="l"/>
              </a:tabLst>
            </a:pPr>
            <a:r>
              <a:rPr lang="fr-FR" sz="1800" b="1" strike="noStrike" spc="-1">
                <a:solidFill>
                  <a:srgbClr val="000000"/>
                </a:solidFill>
                <a:latin typeface="Calibri"/>
              </a:rPr>
              <a:t>Les écrivains protecteurs/dénonciateurs </a:t>
            </a:r>
            <a:endParaRPr lang="fr-FR" sz="1800" b="0" strike="noStrike" spc="-1">
              <a:latin typeface="Arial"/>
            </a:endParaRPr>
          </a:p>
          <a:p>
            <a:pPr>
              <a:lnSpc>
                <a:spcPct val="100000"/>
              </a:lnSpc>
              <a:buNone/>
              <a:tabLst>
                <a:tab pos="0" algn="l"/>
              </a:tabLst>
            </a:pPr>
            <a:endParaRPr lang="fr-FR" sz="1800" b="0" strike="noStrike" spc="-1">
              <a:latin typeface="Arial"/>
            </a:endParaRPr>
          </a:p>
          <a:p>
            <a:pPr>
              <a:lnSpc>
                <a:spcPct val="100000"/>
              </a:lnSpc>
              <a:buNone/>
              <a:tabLst>
                <a:tab pos="0" algn="l"/>
              </a:tabLst>
            </a:pPr>
            <a:endParaRPr lang="fr-FR" sz="1800" b="0" strike="noStrike" spc="-1">
              <a:latin typeface="Arial"/>
            </a:endParaRPr>
          </a:p>
          <a:p>
            <a:pPr>
              <a:lnSpc>
                <a:spcPct val="100000"/>
              </a:lnSpc>
              <a:buNone/>
              <a:tabLst>
                <a:tab pos="0" algn="l"/>
              </a:tabLst>
            </a:pPr>
            <a:endParaRPr lang="fr-FR" sz="1800" b="0" strike="noStrike" spc="-1">
              <a:latin typeface="Arial"/>
            </a:endParaRPr>
          </a:p>
        </p:txBody>
      </p:sp>
      <p:sp>
        <p:nvSpPr>
          <p:cNvPr id="526" name="PlaceHolder 3"/>
          <p:cNvSpPr>
            <a:spLocks noGrp="1"/>
          </p:cNvSpPr>
          <p:nvPr>
            <p:ph type="sldNum" idx="35"/>
          </p:nvPr>
        </p:nvSpPr>
        <p:spPr>
          <a:xfrm>
            <a:off x="3492000" y="6356520"/>
            <a:ext cx="5194080" cy="36432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r>
              <a:rPr lang="fr-FR" sz="1200" b="0" strike="noStrike" spc="-1">
                <a:solidFill>
                  <a:srgbClr val="8B8B8B"/>
                </a:solidFill>
                <a:latin typeface="Calibri"/>
              </a:rPr>
              <a:t>Roman de Renart, Le Corbeau et le renard, Alice au Pays des merveilles, La Métamorphose                                                                                                              </a:t>
            </a:r>
            <a:fld id="{E05DC15E-6FC7-4D3F-8905-FCCD91AD24EC}" type="slidenum">
              <a:rPr lang="fr-FR" sz="1200" b="0" strike="noStrike" spc="-1">
                <a:solidFill>
                  <a:srgbClr val="8B8B8B"/>
                </a:solidFill>
                <a:latin typeface="Calibri"/>
              </a:rPr>
              <a:t>23</a:t>
            </a:fld>
            <a:endParaRPr lang="fr-FR" sz="1200" b="0" strike="noStrike" spc="-1">
              <a:latin typeface="Times New Roman"/>
            </a:endParaRPr>
          </a:p>
        </p:txBody>
      </p:sp>
      <p:pic>
        <p:nvPicPr>
          <p:cNvPr id="527" name="Picture 2"/>
          <p:cNvPicPr/>
          <p:nvPr/>
        </p:nvPicPr>
        <p:blipFill>
          <a:blip r:embed="rId3"/>
          <a:stretch/>
        </p:blipFill>
        <p:spPr>
          <a:xfrm>
            <a:off x="3575160" y="946080"/>
            <a:ext cx="2364480" cy="2084400"/>
          </a:xfrm>
          <a:prstGeom prst="rect">
            <a:avLst/>
          </a:prstGeom>
          <a:ln w="0">
            <a:noFill/>
          </a:ln>
        </p:spPr>
      </p:pic>
      <p:pic>
        <p:nvPicPr>
          <p:cNvPr id="528" name="Picture 3"/>
          <p:cNvPicPr/>
          <p:nvPr/>
        </p:nvPicPr>
        <p:blipFill>
          <a:blip r:embed="rId4"/>
          <a:stretch/>
        </p:blipFill>
        <p:spPr>
          <a:xfrm>
            <a:off x="6300360" y="692640"/>
            <a:ext cx="2427840" cy="2278080"/>
          </a:xfrm>
          <a:prstGeom prst="rect">
            <a:avLst/>
          </a:prstGeom>
          <a:ln w="0">
            <a:noFill/>
          </a:ln>
        </p:spPr>
      </p:pic>
      <p:pic>
        <p:nvPicPr>
          <p:cNvPr id="529" name="Picture 4"/>
          <p:cNvPicPr/>
          <p:nvPr/>
        </p:nvPicPr>
        <p:blipFill>
          <a:blip r:embed="rId5"/>
          <a:stretch/>
        </p:blipFill>
        <p:spPr>
          <a:xfrm>
            <a:off x="3581640" y="3717000"/>
            <a:ext cx="2527200" cy="1895400"/>
          </a:xfrm>
          <a:prstGeom prst="rect">
            <a:avLst/>
          </a:prstGeom>
          <a:ln w="0">
            <a:noFill/>
          </a:ln>
        </p:spPr>
      </p:pic>
      <p:pic>
        <p:nvPicPr>
          <p:cNvPr id="530" name="Picture 5"/>
          <p:cNvPicPr/>
          <p:nvPr/>
        </p:nvPicPr>
        <p:blipFill>
          <a:blip r:embed="rId6"/>
          <a:stretch/>
        </p:blipFill>
        <p:spPr>
          <a:xfrm>
            <a:off x="6573600" y="3501000"/>
            <a:ext cx="2153160" cy="283860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51AFBFBD-7CB4-49B8-8FAE-36CF8189EED3}" type="slidenum">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rmAutofit/>
          </a:bodyPr>
          <a:lstStyle/>
          <a:p>
            <a:pPr>
              <a:lnSpc>
                <a:spcPct val="100000"/>
              </a:lnSpc>
              <a:buNone/>
            </a:pPr>
            <a:r>
              <a:rPr lang="fr-FR" sz="3200" b="1" strike="noStrike" cap="all" spc="-1">
                <a:solidFill>
                  <a:srgbClr val="558ED5"/>
                </a:solidFill>
                <a:latin typeface="Calibri"/>
              </a:rPr>
              <a:t>Les religions </a:t>
            </a:r>
            <a:br>
              <a:rPr sz="3200"/>
            </a:br>
            <a:r>
              <a:rPr lang="fr-FR" sz="3200" b="1" strike="noStrike" cap="all" spc="-1">
                <a:solidFill>
                  <a:srgbClr val="558ED5"/>
                </a:solidFill>
                <a:latin typeface="Calibri"/>
              </a:rPr>
              <a:t>et l’animal</a:t>
            </a:r>
            <a:endParaRPr lang="fr-FR" sz="3200" b="0" strike="noStrike" spc="-1">
              <a:latin typeface="Arial"/>
            </a:endParaRPr>
          </a:p>
        </p:txBody>
      </p:sp>
      <p:sp>
        <p:nvSpPr>
          <p:cNvPr id="532" name="PlaceHolder 2"/>
          <p:cNvSpPr>
            <a:spLocks noGrp="1"/>
          </p:cNvSpPr>
          <p:nvPr>
            <p:ph/>
          </p:nvPr>
        </p:nvSpPr>
        <p:spPr>
          <a:xfrm>
            <a:off x="722160" y="1052640"/>
            <a:ext cx="7771680" cy="2087640"/>
          </a:xfrm>
          <a:prstGeom prst="rect">
            <a:avLst/>
          </a:prstGeom>
          <a:noFill/>
          <a:ln w="0">
            <a:noFill/>
          </a:ln>
        </p:spPr>
        <p:txBody>
          <a:bodyPr lIns="90000" tIns="45000" rIns="90000" bIns="45000" anchor="b">
            <a:noAutofit/>
          </a:bodyPr>
          <a:lstStyle/>
          <a:p>
            <a:pPr>
              <a:lnSpc>
                <a:spcPct val="100000"/>
              </a:lnSpc>
              <a:spcBef>
                <a:spcPts val="799"/>
              </a:spcBef>
              <a:buNone/>
              <a:tabLst>
                <a:tab pos="0" algn="l"/>
              </a:tabLst>
            </a:pPr>
            <a:r>
              <a:rPr lang="fr-FR" sz="4000" b="1" strike="noStrike" spc="-1">
                <a:solidFill>
                  <a:srgbClr val="558ED5"/>
                </a:solidFill>
                <a:latin typeface="Calibri"/>
              </a:rPr>
              <a:t>L’animal dans la mythologie et les religions </a:t>
            </a:r>
            <a:endParaRPr lang="fr-FR" sz="4000" b="0" strike="noStrike" spc="-1">
              <a:latin typeface="Arial"/>
            </a:endParaRPr>
          </a:p>
          <a:p>
            <a:pPr>
              <a:lnSpc>
                <a:spcPct val="100000"/>
              </a:lnSpc>
              <a:spcBef>
                <a:spcPts val="400"/>
              </a:spcBef>
              <a:buNone/>
              <a:tabLst>
                <a:tab pos="0" algn="l"/>
              </a:tabLst>
            </a:pPr>
            <a:endParaRPr lang="fr-FR" sz="2000" b="0" strike="noStrike" spc="-1">
              <a:latin typeface="Arial"/>
            </a:endParaRPr>
          </a:p>
        </p:txBody>
      </p:sp>
      <p:pic>
        <p:nvPicPr>
          <p:cNvPr id="533" name="Image 4"/>
          <p:cNvPicPr/>
          <p:nvPr/>
        </p:nvPicPr>
        <p:blipFill>
          <a:blip r:embed="rId3"/>
          <a:stretch/>
        </p:blipFill>
        <p:spPr>
          <a:xfrm>
            <a:off x="3715200" y="2349000"/>
            <a:ext cx="5045760" cy="3455640"/>
          </a:xfrm>
          <a:prstGeom prst="rect">
            <a:avLst/>
          </a:prstGeom>
          <a:ln w="0">
            <a:noFill/>
          </a:ln>
        </p:spPr>
      </p:pic>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C549EEDA-F415-4430-8A1F-4550F54AC102}" type="slidenum">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MYTHES ET RELIGIONS</a:t>
            </a:r>
            <a:endParaRPr lang="fr-FR" sz="3600" b="0" strike="noStrike" spc="-1">
              <a:latin typeface="Arial"/>
            </a:endParaRPr>
          </a:p>
        </p:txBody>
      </p:sp>
      <p:sp>
        <p:nvSpPr>
          <p:cNvPr id="535"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Mythes</a:t>
            </a:r>
            <a:endParaRPr lang="fr-FR" sz="2800" b="0" strike="noStrike" spc="-1">
              <a:latin typeface="Arial"/>
            </a:endParaRPr>
          </a:p>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Animisme</a:t>
            </a:r>
            <a:endParaRPr lang="fr-FR" sz="2800" b="0" strike="noStrike" spc="-1">
              <a:latin typeface="Arial"/>
            </a:endParaRPr>
          </a:p>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Polythéisme </a:t>
            </a:r>
            <a:endParaRPr lang="fr-FR" sz="2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	(pas de domination)</a:t>
            </a:r>
            <a:endParaRPr lang="fr-FR" sz="1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Orient et occident</a:t>
            </a: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Hindouisme et végétarisme</a:t>
            </a: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Bouddhisme</a:t>
            </a:r>
            <a:endParaRPr lang="fr-FR" sz="2800" b="0" strike="noStrike" spc="-1">
              <a:latin typeface="Arial"/>
            </a:endParaRPr>
          </a:p>
        </p:txBody>
      </p:sp>
      <p:pic>
        <p:nvPicPr>
          <p:cNvPr id="536" name="Picture 2" descr="C:\Users\Michel\AppData\Local\Microsoft\Windows\INetCache\IE\D3TFE46F\The_gods_of_the_Egyptians_-_or,_Studies_in_Egyptian_mythology_(1904)_(14577536608)[1].jpg"/>
          <p:cNvPicPr/>
          <p:nvPr/>
        </p:nvPicPr>
        <p:blipFill>
          <a:blip r:embed="rId3"/>
          <a:stretch/>
        </p:blipFill>
        <p:spPr>
          <a:xfrm>
            <a:off x="6467040" y="2244240"/>
            <a:ext cx="2422440" cy="1543320"/>
          </a:xfrm>
          <a:prstGeom prst="rect">
            <a:avLst/>
          </a:prstGeom>
          <a:ln w="0">
            <a:noFill/>
          </a:ln>
        </p:spPr>
      </p:pic>
      <p:pic>
        <p:nvPicPr>
          <p:cNvPr id="537" name="Picture 3" descr="C:\Users\Michel\AppData\Local\Microsoft\Windows\INetCache\IE\WVLSNJJF\Dakar-Marabout2[1].jpg"/>
          <p:cNvPicPr/>
          <p:nvPr/>
        </p:nvPicPr>
        <p:blipFill>
          <a:blip r:embed="rId4"/>
          <a:stretch/>
        </p:blipFill>
        <p:spPr>
          <a:xfrm>
            <a:off x="4114800" y="404640"/>
            <a:ext cx="2382480" cy="1786680"/>
          </a:xfrm>
          <a:prstGeom prst="rect">
            <a:avLst/>
          </a:prstGeom>
          <a:ln w="0">
            <a:noFill/>
          </a:ln>
        </p:spPr>
      </p:pic>
      <p:pic>
        <p:nvPicPr>
          <p:cNvPr id="538" name="Picture 4" descr="C:\Users\Michel\AppData\Local\Microsoft\Windows\INetCache\IE\LCXJ12TC\300px-Sacrifice_Pothos_Painter_Louvre_G496[1].jpg"/>
          <p:cNvPicPr/>
          <p:nvPr/>
        </p:nvPicPr>
        <p:blipFill>
          <a:blip r:embed="rId5"/>
          <a:stretch/>
        </p:blipFill>
        <p:spPr>
          <a:xfrm>
            <a:off x="4114800" y="2277000"/>
            <a:ext cx="1896480" cy="1517040"/>
          </a:xfrm>
          <a:prstGeom prst="rect">
            <a:avLst/>
          </a:prstGeom>
          <a:ln w="0">
            <a:noFill/>
          </a:ln>
        </p:spPr>
      </p:pic>
      <p:pic>
        <p:nvPicPr>
          <p:cNvPr id="539" name="Picture 5" descr="C:\Users\Michel\AppData\Local\Microsoft\Windows\INetCache\IE\JSDCWCOL\220px-Sadou_Kathmandu_04_04[1].jpg"/>
          <p:cNvPicPr/>
          <p:nvPr/>
        </p:nvPicPr>
        <p:blipFill>
          <a:blip r:embed="rId6"/>
          <a:stretch/>
        </p:blipFill>
        <p:spPr>
          <a:xfrm>
            <a:off x="4131360" y="4068000"/>
            <a:ext cx="1736280" cy="2312280"/>
          </a:xfrm>
          <a:prstGeom prst="rect">
            <a:avLst/>
          </a:prstGeom>
          <a:ln w="0">
            <a:noFill/>
          </a:ln>
        </p:spPr>
      </p:pic>
      <p:pic>
        <p:nvPicPr>
          <p:cNvPr id="540" name="Picture 6" descr="C:\Users\Michel\AppData\Local\Microsoft\Windows\INetCache\IE\D3TFE46F\tian-tan-buddha-958763_960_720[1].jpg"/>
          <p:cNvPicPr/>
          <p:nvPr/>
        </p:nvPicPr>
        <p:blipFill>
          <a:blip r:embed="rId7"/>
          <a:stretch/>
        </p:blipFill>
        <p:spPr>
          <a:xfrm>
            <a:off x="6444360" y="4293000"/>
            <a:ext cx="2432880" cy="1621440"/>
          </a:xfrm>
          <a:prstGeom prst="rect">
            <a:avLst/>
          </a:prstGeom>
          <a:ln w="0">
            <a:noFill/>
          </a:ln>
        </p:spPr>
      </p:pic>
      <p:pic>
        <p:nvPicPr>
          <p:cNvPr id="541" name="Picture 8" descr="C:\Users\Michel\AppData\Local\Microsoft\Windows\INetCache\IE\WVLSNJJF\459_original[1].jpg"/>
          <p:cNvPicPr/>
          <p:nvPr/>
        </p:nvPicPr>
        <p:blipFill>
          <a:blip r:embed="rId8"/>
          <a:stretch/>
        </p:blipFill>
        <p:spPr>
          <a:xfrm>
            <a:off x="6685920" y="476640"/>
            <a:ext cx="2205360" cy="16556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1266EFFB-FB61-4037-A86B-EA5498AA23E2}" type="slidenum">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L’influence des religions</a:t>
            </a:r>
            <a:endParaRPr lang="fr-FR" sz="3600" b="0" strike="noStrike" spc="-1">
              <a:latin typeface="Arial"/>
            </a:endParaRPr>
          </a:p>
        </p:txBody>
      </p:sp>
      <p:sp>
        <p:nvSpPr>
          <p:cNvPr id="543"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Les religions du livre et la domination de l’homme</a:t>
            </a:r>
            <a:endParaRPr lang="fr-FR" sz="2800" b="0" strike="noStrike" spc="-1">
              <a:latin typeface="Arial"/>
            </a:endParaRPr>
          </a:p>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Séparation radicale de l’homme et des animaux</a:t>
            </a:r>
            <a:endParaRPr lang="fr-FR" sz="2800" b="0" strike="noStrike" spc="-1">
              <a:latin typeface="Arial"/>
            </a:endParaRPr>
          </a:p>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Le christianisme et l’âme</a:t>
            </a:r>
            <a:endParaRPr lang="fr-FR" sz="2800" b="0" strike="noStrike" spc="-1">
              <a:latin typeface="Arial"/>
            </a:endParaRPr>
          </a:p>
          <a:p>
            <a:pPr>
              <a:lnSpc>
                <a:spcPct val="100000"/>
              </a:lnSpc>
              <a:spcBef>
                <a:spcPts val="561"/>
              </a:spcBef>
              <a:buNone/>
            </a:pPr>
            <a:endParaRPr lang="fr-FR" sz="2800" b="0" strike="noStrike" spc="-1">
              <a:latin typeface="Arial"/>
            </a:endParaRPr>
          </a:p>
        </p:txBody>
      </p:sp>
      <p:pic>
        <p:nvPicPr>
          <p:cNvPr id="544" name="Picture 2" descr="C:\Users\Michel\AppData\Local\Microsoft\Windows\INetCache\IE\LCXJ12TC\religion-brushes[1].jpg"/>
          <p:cNvPicPr/>
          <p:nvPr/>
        </p:nvPicPr>
        <p:blipFill>
          <a:blip r:embed="rId3"/>
          <a:stretch/>
        </p:blipFill>
        <p:spPr>
          <a:xfrm>
            <a:off x="5940000" y="260640"/>
            <a:ext cx="3106080" cy="2174040"/>
          </a:xfrm>
          <a:prstGeom prst="rect">
            <a:avLst/>
          </a:prstGeom>
          <a:ln w="0">
            <a:noFill/>
          </a:ln>
        </p:spPr>
      </p:pic>
      <p:pic>
        <p:nvPicPr>
          <p:cNvPr id="545" name="Picture 4" descr="C:\Users\Michel\AppData\Local\Microsoft\Windows\INetCache\IE\JSDCWCOL\Fêche-l'Église,_Église_Saint-Valère[1].jpg"/>
          <p:cNvPicPr/>
          <p:nvPr/>
        </p:nvPicPr>
        <p:blipFill>
          <a:blip r:embed="rId4"/>
          <a:stretch/>
        </p:blipFill>
        <p:spPr>
          <a:xfrm>
            <a:off x="6444360" y="3213000"/>
            <a:ext cx="2092320" cy="3013560"/>
          </a:xfrm>
          <a:prstGeom prst="rect">
            <a:avLst/>
          </a:prstGeom>
          <a:ln w="0">
            <a:noFill/>
          </a:ln>
        </p:spPr>
      </p:pic>
      <p:pic>
        <p:nvPicPr>
          <p:cNvPr id="546" name="Picture 5" descr="C:\Users\Michel\AppData\Local\Microsoft\Windows\INetCache\IE\LCXJ12TC\Mosque_of_the_Martyrs[1].jpg"/>
          <p:cNvPicPr/>
          <p:nvPr/>
        </p:nvPicPr>
        <p:blipFill>
          <a:blip r:embed="rId5"/>
          <a:stretch/>
        </p:blipFill>
        <p:spPr>
          <a:xfrm>
            <a:off x="3540240" y="4053960"/>
            <a:ext cx="2543400" cy="1907280"/>
          </a:xfrm>
          <a:prstGeom prst="rect">
            <a:avLst/>
          </a:prstGeom>
          <a:ln w="0">
            <a:noFill/>
          </a:ln>
        </p:spPr>
      </p:pic>
      <p:pic>
        <p:nvPicPr>
          <p:cNvPr id="547" name="Picture 6" descr="C:\Users\Michel\AppData\Local\Microsoft\Windows\INetCache\IE\JSDCWCOL\1200px-Synagogue_of_Dijon_01[1].jpg"/>
          <p:cNvPicPr/>
          <p:nvPr/>
        </p:nvPicPr>
        <p:blipFill>
          <a:blip r:embed="rId6"/>
          <a:stretch/>
        </p:blipFill>
        <p:spPr>
          <a:xfrm>
            <a:off x="3276000" y="2039040"/>
            <a:ext cx="2620080" cy="173988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5122BD26-0488-4C76-9618-27F5E9A92EA9}" type="slidenum">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Autofit/>
          </a:bodyPr>
          <a:lstStyle/>
          <a:p>
            <a:pPr algn="ctr">
              <a:lnSpc>
                <a:spcPct val="100000"/>
              </a:lnSpc>
              <a:buNone/>
            </a:pPr>
            <a:r>
              <a:rPr lang="fr-FR" sz="4000" b="1" strike="noStrike" cap="all" spc="-1">
                <a:solidFill>
                  <a:srgbClr val="558ED5"/>
                </a:solidFill>
                <a:latin typeface="Calibri"/>
              </a:rPr>
              <a:t>L’animal a travers les philosophies</a:t>
            </a:r>
            <a:endParaRPr lang="fr-FR" sz="4000" b="0" strike="noStrike" spc="-1">
              <a:latin typeface="Arial"/>
            </a:endParaRPr>
          </a:p>
        </p:txBody>
      </p:sp>
      <p:sp>
        <p:nvSpPr>
          <p:cNvPr id="549" name="PlaceHolder 2"/>
          <p:cNvSpPr>
            <a:spLocks noGrp="1"/>
          </p:cNvSpPr>
          <p:nvPr>
            <p:ph/>
          </p:nvPr>
        </p:nvSpPr>
        <p:spPr>
          <a:xfrm>
            <a:off x="722160" y="980640"/>
            <a:ext cx="7771680" cy="2015640"/>
          </a:xfrm>
          <a:prstGeom prst="rect">
            <a:avLst/>
          </a:prstGeom>
          <a:noFill/>
          <a:ln w="0">
            <a:noFill/>
          </a:ln>
        </p:spPr>
        <p:txBody>
          <a:bodyPr lIns="90000" tIns="45000" rIns="90000" bIns="45000" anchor="b">
            <a:normAutofit/>
          </a:bodyPr>
          <a:lstStyle/>
          <a:p>
            <a:pPr algn="ctr">
              <a:lnSpc>
                <a:spcPct val="100000"/>
              </a:lnSpc>
              <a:spcBef>
                <a:spcPts val="1199"/>
              </a:spcBef>
              <a:buNone/>
              <a:tabLst>
                <a:tab pos="0" algn="l"/>
              </a:tabLst>
            </a:pPr>
            <a:r>
              <a:rPr lang="fr-FR" sz="6000" b="1" strike="noStrike" spc="-1">
                <a:solidFill>
                  <a:srgbClr val="558ED5"/>
                </a:solidFill>
                <a:latin typeface="Calibri"/>
              </a:rPr>
              <a:t>Les philosophes et l’animal</a:t>
            </a:r>
            <a:endParaRPr lang="fr-FR" sz="60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4D2DF011-C01F-47AF-B020-16752CD0B965}" type="slidenum">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3200" b="1" strike="noStrike" spc="-1">
                <a:solidFill>
                  <a:srgbClr val="558ED5"/>
                </a:solidFill>
                <a:latin typeface="Calibri"/>
              </a:rPr>
              <a:t>Les philosophes et l’animal (1)</a:t>
            </a:r>
            <a:endParaRPr lang="fr-FR" sz="3200" b="0" strike="noStrike" spc="-1">
              <a:latin typeface="Arial"/>
            </a:endParaRPr>
          </a:p>
        </p:txBody>
      </p:sp>
      <p:sp>
        <p:nvSpPr>
          <p:cNvPr id="551"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97000"/>
          </a:bodyPr>
          <a:lstStyle/>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Les grecs:</a:t>
            </a:r>
            <a:endParaRPr lang="fr-FR" sz="2400" b="0" strike="noStrike" spc="-1">
              <a:latin typeface="Arial"/>
            </a:endParaRPr>
          </a:p>
          <a:p>
            <a:pPr marL="800280" lvl="1" indent="-343080">
              <a:lnSpc>
                <a:spcPct val="100000"/>
              </a:lnSpc>
              <a:spcBef>
                <a:spcPts val="400"/>
              </a:spcBef>
              <a:buClr>
                <a:srgbClr val="000000"/>
              </a:buClr>
              <a:buFont typeface="Arial"/>
              <a:buChar char="•"/>
            </a:pPr>
            <a:r>
              <a:rPr lang="fr-FR" sz="2000" b="1" strike="noStrike" spc="-1">
                <a:solidFill>
                  <a:srgbClr val="000000"/>
                </a:solidFill>
                <a:latin typeface="Calibri"/>
              </a:rPr>
              <a:t>Présocratiques</a:t>
            </a:r>
            <a:endParaRPr lang="fr-FR" sz="2000" b="0" strike="noStrike" spc="-1">
              <a:latin typeface="Arial"/>
            </a:endParaRPr>
          </a:p>
          <a:p>
            <a:pPr marL="800280" lvl="1" indent="-343080">
              <a:lnSpc>
                <a:spcPct val="100000"/>
              </a:lnSpc>
              <a:spcBef>
                <a:spcPts val="400"/>
              </a:spcBef>
              <a:buClr>
                <a:srgbClr val="000000"/>
              </a:buClr>
              <a:buFont typeface="Arial"/>
              <a:buChar char="•"/>
            </a:pPr>
            <a:r>
              <a:rPr lang="fr-FR" sz="2000" b="1" strike="noStrike" spc="-1">
                <a:solidFill>
                  <a:srgbClr val="000000"/>
                </a:solidFill>
                <a:latin typeface="Calibri"/>
              </a:rPr>
              <a:t>Platon</a:t>
            </a:r>
            <a:endParaRPr lang="fr-FR" sz="2000" b="0" strike="noStrike" spc="-1">
              <a:latin typeface="Arial"/>
            </a:endParaRPr>
          </a:p>
          <a:p>
            <a:pPr marL="800280" lvl="1" indent="-343080">
              <a:lnSpc>
                <a:spcPct val="100000"/>
              </a:lnSpc>
              <a:spcBef>
                <a:spcPts val="400"/>
              </a:spcBef>
              <a:buClr>
                <a:srgbClr val="000000"/>
              </a:buClr>
              <a:buFont typeface="Arial"/>
              <a:buChar char="•"/>
            </a:pPr>
            <a:r>
              <a:rPr lang="fr-FR" sz="2000" b="1" strike="noStrike" spc="-1">
                <a:solidFill>
                  <a:srgbClr val="000000"/>
                </a:solidFill>
                <a:latin typeface="Calibri"/>
              </a:rPr>
              <a:t>Aristote</a:t>
            </a:r>
            <a:endParaRPr lang="fr-FR" sz="2000" b="0" strike="noStrike" spc="-1">
              <a:latin typeface="Arial"/>
            </a:endParaRPr>
          </a:p>
          <a:p>
            <a:pPr marL="800280" lvl="1" indent="-343080">
              <a:lnSpc>
                <a:spcPct val="100000"/>
              </a:lnSpc>
              <a:spcBef>
                <a:spcPts val="400"/>
              </a:spcBef>
              <a:buClr>
                <a:srgbClr val="000000"/>
              </a:buClr>
              <a:buFont typeface="Arial"/>
              <a:buChar char="•"/>
            </a:pPr>
            <a:r>
              <a:rPr lang="fr-FR" sz="2000" b="1" strike="noStrike" spc="-1">
                <a:solidFill>
                  <a:srgbClr val="000000"/>
                </a:solidFill>
                <a:latin typeface="Calibri"/>
              </a:rPr>
              <a:t>Stoïciens</a:t>
            </a:r>
            <a:endParaRPr lang="fr-FR" sz="2000" b="0" strike="noStrike" spc="-1">
              <a:latin typeface="Arial"/>
            </a:endParaRPr>
          </a:p>
          <a:p>
            <a:pPr marL="800280" lvl="1" indent="-343080">
              <a:lnSpc>
                <a:spcPct val="100000"/>
              </a:lnSpc>
              <a:spcBef>
                <a:spcPts val="400"/>
              </a:spcBef>
              <a:buClr>
                <a:srgbClr val="000000"/>
              </a:buClr>
              <a:buFont typeface="Arial"/>
              <a:buChar char="•"/>
            </a:pPr>
            <a:r>
              <a:rPr lang="fr-FR" sz="2000" b="1" strike="noStrike" spc="-1">
                <a:solidFill>
                  <a:srgbClr val="000000"/>
                </a:solidFill>
                <a:latin typeface="Calibri"/>
              </a:rPr>
              <a:t>Plutarque</a:t>
            </a:r>
            <a:endParaRPr lang="fr-FR" sz="2000" b="0" strike="noStrike" spc="-1">
              <a:latin typeface="Arial"/>
            </a:endParaRPr>
          </a:p>
          <a:p>
            <a:pPr marL="293760" lvl="1" indent="-285840">
              <a:lnSpc>
                <a:spcPct val="100000"/>
              </a:lnSpc>
              <a:spcBef>
                <a:spcPts val="479"/>
              </a:spcBef>
              <a:buClr>
                <a:srgbClr val="000000"/>
              </a:buClr>
              <a:buFont typeface="Arial"/>
              <a:buChar char="•"/>
            </a:pPr>
            <a:r>
              <a:rPr lang="fr-FR" sz="2400" b="1" strike="noStrike" spc="-1">
                <a:solidFill>
                  <a:srgbClr val="000000"/>
                </a:solidFill>
                <a:latin typeface="Calibri"/>
              </a:rPr>
              <a:t>St Augustin</a:t>
            </a:r>
            <a:endParaRPr lang="fr-FR" sz="2400" b="0" strike="noStrike" spc="-1">
              <a:latin typeface="Arial"/>
            </a:endParaRPr>
          </a:p>
          <a:p>
            <a:pPr marL="293760" lvl="1" indent="-285840">
              <a:lnSpc>
                <a:spcPct val="100000"/>
              </a:lnSpc>
              <a:spcBef>
                <a:spcPts val="479"/>
              </a:spcBef>
              <a:buClr>
                <a:srgbClr val="000000"/>
              </a:buClr>
              <a:buFont typeface="Arial"/>
              <a:buChar char="•"/>
            </a:pPr>
            <a:r>
              <a:rPr lang="fr-FR" sz="2400" b="1" strike="noStrike" spc="-1">
                <a:solidFill>
                  <a:srgbClr val="000000"/>
                </a:solidFill>
                <a:latin typeface="Calibri"/>
              </a:rPr>
              <a:t>St Thomas d’Aquin</a:t>
            </a:r>
            <a:endParaRPr lang="fr-FR" sz="2400" b="0" strike="noStrike" spc="-1">
              <a:latin typeface="Arial"/>
            </a:endParaRPr>
          </a:p>
          <a:p>
            <a:pPr marL="293760" lvl="1" indent="-285840">
              <a:lnSpc>
                <a:spcPct val="100000"/>
              </a:lnSpc>
              <a:spcBef>
                <a:spcPts val="479"/>
              </a:spcBef>
              <a:buClr>
                <a:srgbClr val="000000"/>
              </a:buClr>
              <a:buFont typeface="Arial"/>
              <a:buChar char="•"/>
            </a:pPr>
            <a:r>
              <a:rPr lang="fr-FR" sz="2400" b="1" strike="noStrike" spc="-1">
                <a:solidFill>
                  <a:srgbClr val="000000"/>
                </a:solidFill>
                <a:latin typeface="Calibri"/>
              </a:rPr>
              <a:t>Montaigne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Descartes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Hobbes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Locke</a:t>
            </a:r>
            <a:endParaRPr lang="fr-FR" sz="2400" b="0" strike="noStrike" spc="-1">
              <a:latin typeface="Arial"/>
            </a:endParaRPr>
          </a:p>
          <a:p>
            <a:pPr>
              <a:lnSpc>
                <a:spcPct val="100000"/>
              </a:lnSpc>
              <a:spcBef>
                <a:spcPts val="420"/>
              </a:spcBef>
              <a:buNone/>
              <a:tabLst>
                <a:tab pos="0" algn="l"/>
              </a:tabLst>
            </a:pPr>
            <a:endParaRPr lang="fr-FR" sz="2100" b="0" strike="noStrike" spc="-1">
              <a:latin typeface="Arial"/>
            </a:endParaRPr>
          </a:p>
          <a:p>
            <a:pPr>
              <a:lnSpc>
                <a:spcPct val="100000"/>
              </a:lnSpc>
              <a:spcBef>
                <a:spcPts val="400"/>
              </a:spcBef>
              <a:buNone/>
              <a:tabLst>
                <a:tab pos="0" algn="l"/>
              </a:tabLst>
            </a:pPr>
            <a:endParaRPr lang="fr-FR" sz="2000" b="0" strike="noStrike" spc="-1">
              <a:latin typeface="Arial"/>
            </a:endParaRPr>
          </a:p>
        </p:txBody>
      </p:sp>
      <p:pic>
        <p:nvPicPr>
          <p:cNvPr id="552" name="Picture 2" descr="C:\Users\Michel\AppData\Local\Microsoft\Windows\INetCache\IE\D3TFE46F\bustos-756620__180.jpg_rzjxfg[1].jpg"/>
          <p:cNvPicPr/>
          <p:nvPr/>
        </p:nvPicPr>
        <p:blipFill>
          <a:blip r:embed="rId3"/>
          <a:stretch/>
        </p:blipFill>
        <p:spPr>
          <a:xfrm>
            <a:off x="3996000" y="264240"/>
            <a:ext cx="2561040" cy="2048400"/>
          </a:xfrm>
          <a:prstGeom prst="rect">
            <a:avLst/>
          </a:prstGeom>
          <a:ln w="0">
            <a:noFill/>
          </a:ln>
        </p:spPr>
      </p:pic>
      <p:pic>
        <p:nvPicPr>
          <p:cNvPr id="553" name="Picture 11" descr="C:\Users\Michel\AppData\Local\Microsoft\Windows\INetCache\IE\WVLSNJJF\file0028[1].jpg"/>
          <p:cNvPicPr/>
          <p:nvPr/>
        </p:nvPicPr>
        <p:blipFill>
          <a:blip r:embed="rId4"/>
          <a:stretch/>
        </p:blipFill>
        <p:spPr>
          <a:xfrm>
            <a:off x="7357680" y="184680"/>
            <a:ext cx="1718280" cy="2076120"/>
          </a:xfrm>
          <a:prstGeom prst="rect">
            <a:avLst/>
          </a:prstGeom>
          <a:ln w="0">
            <a:noFill/>
          </a:ln>
        </p:spPr>
      </p:pic>
      <p:pic>
        <p:nvPicPr>
          <p:cNvPr id="554" name="Picture 3" descr="C:\Users\Michel\AppData\Local\Microsoft\Windows\INetCache\IE\D3TFE46F\Saint_Augustine_Portrait[1].jpg"/>
          <p:cNvPicPr/>
          <p:nvPr/>
        </p:nvPicPr>
        <p:blipFill>
          <a:blip r:embed="rId5"/>
          <a:stretch/>
        </p:blipFill>
        <p:spPr>
          <a:xfrm>
            <a:off x="3736440" y="2493000"/>
            <a:ext cx="1606320" cy="2186280"/>
          </a:xfrm>
          <a:prstGeom prst="rect">
            <a:avLst/>
          </a:prstGeom>
          <a:ln w="0">
            <a:noFill/>
          </a:ln>
        </p:spPr>
      </p:pic>
      <p:pic>
        <p:nvPicPr>
          <p:cNvPr id="555" name="Picture 4" descr="C:\Users\Michel\AppData\Local\Microsoft\Windows\INetCache\IE\D3TFE46F\St_Thomas_d'Aquin_(1225-1274)[1].jpg"/>
          <p:cNvPicPr/>
          <p:nvPr/>
        </p:nvPicPr>
        <p:blipFill>
          <a:blip r:embed="rId6"/>
          <a:stretch/>
        </p:blipFill>
        <p:spPr>
          <a:xfrm>
            <a:off x="5715720" y="2529720"/>
            <a:ext cx="1515240" cy="2149560"/>
          </a:xfrm>
          <a:prstGeom prst="rect">
            <a:avLst/>
          </a:prstGeom>
          <a:ln w="0">
            <a:noFill/>
          </a:ln>
        </p:spPr>
      </p:pic>
      <p:pic>
        <p:nvPicPr>
          <p:cNvPr id="556" name="Picture 6" descr="C:\Users\Michel\AppData\Local\Microsoft\Windows\INetCache\IE\JSDCWCOL\montaigne-1533-1592-03[1].jpg"/>
          <p:cNvPicPr/>
          <p:nvPr/>
        </p:nvPicPr>
        <p:blipFill>
          <a:blip r:embed="rId7"/>
          <a:stretch/>
        </p:blipFill>
        <p:spPr>
          <a:xfrm>
            <a:off x="7414920" y="2529720"/>
            <a:ext cx="1599480" cy="2187360"/>
          </a:xfrm>
          <a:prstGeom prst="rect">
            <a:avLst/>
          </a:prstGeom>
          <a:ln w="0">
            <a:noFill/>
          </a:ln>
        </p:spPr>
      </p:pic>
      <p:pic>
        <p:nvPicPr>
          <p:cNvPr id="557" name="Picture 7" descr="C:\Users\Michel\AppData\Local\Microsoft\Windows\INetCache\IE\LCXJ12TC\Frans_Hals_-_Portret_van_René_Descartes_(cropped)[1].jpg"/>
          <p:cNvPicPr/>
          <p:nvPr/>
        </p:nvPicPr>
        <p:blipFill>
          <a:blip r:embed="rId8"/>
          <a:stretch/>
        </p:blipFill>
        <p:spPr>
          <a:xfrm>
            <a:off x="3579480" y="4718160"/>
            <a:ext cx="1843920" cy="2139120"/>
          </a:xfrm>
          <a:prstGeom prst="rect">
            <a:avLst/>
          </a:prstGeom>
          <a:ln w="0">
            <a:noFill/>
          </a:ln>
        </p:spPr>
      </p:pic>
      <p:pic>
        <p:nvPicPr>
          <p:cNvPr id="558" name="Picture 8" descr="C:\Users\Michel\AppData\Local\Microsoft\Windows\INetCache\IE\WVLSNJJF\John_Locke's_Kit-cat_portrait_by_Godfrey_Kneller,_National_Portrait_Gallery,_London[1].jpg"/>
          <p:cNvPicPr/>
          <p:nvPr/>
        </p:nvPicPr>
        <p:blipFill>
          <a:blip r:embed="rId9"/>
          <a:stretch/>
        </p:blipFill>
        <p:spPr>
          <a:xfrm>
            <a:off x="7414920" y="4848480"/>
            <a:ext cx="1337400" cy="2008800"/>
          </a:xfrm>
          <a:prstGeom prst="rect">
            <a:avLst/>
          </a:prstGeom>
          <a:ln w="0">
            <a:noFill/>
          </a:ln>
        </p:spPr>
      </p:pic>
      <p:pic>
        <p:nvPicPr>
          <p:cNvPr id="559" name="Picture 2" descr="C:\Users\Michel\AppData\Local\Microsoft\Windows\INetCache\IE\JSDCWCOL\hobb1[1].jpg"/>
          <p:cNvPicPr/>
          <p:nvPr/>
        </p:nvPicPr>
        <p:blipFill>
          <a:blip r:embed="rId10"/>
          <a:stretch/>
        </p:blipFill>
        <p:spPr>
          <a:xfrm>
            <a:off x="5638320" y="4848480"/>
            <a:ext cx="1592640" cy="204192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8A2A6442-7AC8-4A86-89F9-4E72B52DB984}" type="slidenum">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2800" b="1" strike="noStrike" spc="-1">
                <a:solidFill>
                  <a:srgbClr val="558ED5"/>
                </a:solidFill>
                <a:latin typeface="Calibri"/>
              </a:rPr>
              <a:t>Les philosophes </a:t>
            </a:r>
            <a:br>
              <a:rPr sz="2800"/>
            </a:br>
            <a:r>
              <a:rPr lang="fr-FR" sz="2800" b="1" strike="noStrike" spc="-1">
                <a:solidFill>
                  <a:srgbClr val="558ED5"/>
                </a:solidFill>
                <a:latin typeface="Calibri"/>
              </a:rPr>
              <a:t>et l’animal (2)</a:t>
            </a:r>
            <a:endParaRPr lang="fr-FR" sz="2800" b="0" strike="noStrike" spc="-1">
              <a:latin typeface="Arial"/>
            </a:endParaRPr>
          </a:p>
        </p:txBody>
      </p:sp>
      <p:sp>
        <p:nvSpPr>
          <p:cNvPr id="561"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Kant</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Rousseau, Voltaire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Hume, Bentham</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Peter Singer et la libération animale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Tom Regan et l’abolitionnisme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animal-homme, animal-objet, animal-être sensible</a:t>
            </a: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p:txBody>
      </p:sp>
      <p:pic>
        <p:nvPicPr>
          <p:cNvPr id="562" name="Picture 7" descr="C:\Users\Michel\AppData\Local\Microsoft\Windows\INetCache\IE\LCXJ12TC\2229165624_fc1264f9be_b[1].jpg"/>
          <p:cNvPicPr/>
          <p:nvPr/>
        </p:nvPicPr>
        <p:blipFill>
          <a:blip r:embed="rId3"/>
          <a:stretch/>
        </p:blipFill>
        <p:spPr>
          <a:xfrm>
            <a:off x="3530880" y="4617720"/>
            <a:ext cx="1880280" cy="1367280"/>
          </a:xfrm>
          <a:prstGeom prst="rect">
            <a:avLst/>
          </a:prstGeom>
          <a:ln w="0">
            <a:noFill/>
          </a:ln>
        </p:spPr>
      </p:pic>
      <p:pic>
        <p:nvPicPr>
          <p:cNvPr id="563" name="Picture 10" descr="C:\Users\Michel\AppData\Local\Microsoft\Windows\INetCache\IE\JSDCWCOL\4g-jenRvLxcjeb7A2L6wR73yshk[1].jpg"/>
          <p:cNvPicPr/>
          <p:nvPr/>
        </p:nvPicPr>
        <p:blipFill>
          <a:blip r:embed="rId4"/>
          <a:stretch/>
        </p:blipFill>
        <p:spPr>
          <a:xfrm>
            <a:off x="3141360" y="116640"/>
            <a:ext cx="2481840" cy="1151280"/>
          </a:xfrm>
          <a:prstGeom prst="rect">
            <a:avLst/>
          </a:prstGeom>
          <a:ln w="0">
            <a:noFill/>
          </a:ln>
        </p:spPr>
      </p:pic>
      <p:pic>
        <p:nvPicPr>
          <p:cNvPr id="564" name="Picture 2" descr="C:\Users\Michel\AppData\Local\Microsoft\Windows\INetCache\IE\WVLSNJJF\Maurice-Quentin-de-La-Tour-Jean-Jacques-Rousseau-So-Long-Ago-So-Clear-London-Hounslow-Peter-Crawford[1].jpg"/>
          <p:cNvPicPr/>
          <p:nvPr/>
        </p:nvPicPr>
        <p:blipFill>
          <a:blip r:embed="rId5"/>
          <a:stretch/>
        </p:blipFill>
        <p:spPr>
          <a:xfrm>
            <a:off x="7452360" y="0"/>
            <a:ext cx="1677240" cy="2102400"/>
          </a:xfrm>
          <a:prstGeom prst="rect">
            <a:avLst/>
          </a:prstGeom>
          <a:ln w="0">
            <a:noFill/>
          </a:ln>
        </p:spPr>
      </p:pic>
      <p:pic>
        <p:nvPicPr>
          <p:cNvPr id="565" name="Picture 3" descr="C:\Users\Michel\AppData\Local\Microsoft\Windows\INetCache\IE\LCXJ12TC\Voltaire_Based_On[1].jpg"/>
          <p:cNvPicPr/>
          <p:nvPr/>
        </p:nvPicPr>
        <p:blipFill>
          <a:blip r:embed="rId6"/>
          <a:stretch/>
        </p:blipFill>
        <p:spPr>
          <a:xfrm>
            <a:off x="5603760" y="0"/>
            <a:ext cx="1703880" cy="2102400"/>
          </a:xfrm>
          <a:prstGeom prst="rect">
            <a:avLst/>
          </a:prstGeom>
          <a:ln w="0">
            <a:noFill/>
          </a:ln>
        </p:spPr>
      </p:pic>
      <p:pic>
        <p:nvPicPr>
          <p:cNvPr id="566" name="Picture 4" descr="C:\Users\Michel\AppData\Local\Microsoft\Windows\INetCache\IE\JSDCWCOL\David_Hume2[1].jpg"/>
          <p:cNvPicPr/>
          <p:nvPr/>
        </p:nvPicPr>
        <p:blipFill>
          <a:blip r:embed="rId7"/>
          <a:stretch/>
        </p:blipFill>
        <p:spPr>
          <a:xfrm>
            <a:off x="3530880" y="1917000"/>
            <a:ext cx="1702800" cy="2044440"/>
          </a:xfrm>
          <a:prstGeom prst="rect">
            <a:avLst/>
          </a:prstGeom>
          <a:ln w="0">
            <a:noFill/>
          </a:ln>
        </p:spPr>
      </p:pic>
      <p:pic>
        <p:nvPicPr>
          <p:cNvPr id="567" name="Picture 5" descr="C:\Users\Michel\AppData\Local\Microsoft\Windows\INetCache\IE\D3TFE46F\1200px-Peter_Singer_MIT_Veritas[1].jpg"/>
          <p:cNvPicPr/>
          <p:nvPr/>
        </p:nvPicPr>
        <p:blipFill>
          <a:blip r:embed="rId8"/>
          <a:stretch/>
        </p:blipFill>
        <p:spPr>
          <a:xfrm>
            <a:off x="5580000" y="4686840"/>
            <a:ext cx="1998720" cy="1998720"/>
          </a:xfrm>
          <a:prstGeom prst="rect">
            <a:avLst/>
          </a:prstGeom>
          <a:ln w="0">
            <a:noFill/>
          </a:ln>
        </p:spPr>
      </p:pic>
      <p:pic>
        <p:nvPicPr>
          <p:cNvPr id="568" name="Picture 6" descr="C:\Users\Michel\AppData\Local\Microsoft\Windows\INetCache\IE\WVLSNJJF\180px-TomRegan[1].jpg"/>
          <p:cNvPicPr/>
          <p:nvPr/>
        </p:nvPicPr>
        <p:blipFill>
          <a:blip r:embed="rId9"/>
          <a:stretch/>
        </p:blipFill>
        <p:spPr>
          <a:xfrm>
            <a:off x="7395480" y="4654440"/>
            <a:ext cx="1681560" cy="1952640"/>
          </a:xfrm>
          <a:prstGeom prst="rect">
            <a:avLst/>
          </a:prstGeom>
          <a:ln w="0">
            <a:noFill/>
          </a:ln>
        </p:spPr>
      </p:pic>
      <p:pic>
        <p:nvPicPr>
          <p:cNvPr id="569" name="Picture 8" descr="Jeremy Bentham by Henry William Pickersgill detail.jpg"/>
          <p:cNvPicPr/>
          <p:nvPr/>
        </p:nvPicPr>
        <p:blipFill>
          <a:blip r:embed="rId10"/>
          <a:stretch/>
        </p:blipFill>
        <p:spPr>
          <a:xfrm>
            <a:off x="5527440" y="2293560"/>
            <a:ext cx="1606680" cy="2181600"/>
          </a:xfrm>
          <a:prstGeom prst="rect">
            <a:avLst/>
          </a:prstGeom>
          <a:ln w="0">
            <a:noFill/>
          </a:ln>
        </p:spPr>
      </p:pic>
      <p:pic>
        <p:nvPicPr>
          <p:cNvPr id="570" name="Picture 2" descr="C:\Users\Michel\AppData\Local\Microsoft\Windows\INetCache\IE\D3TFE46F\260px-Schopenhauer[1].jpg"/>
          <p:cNvPicPr/>
          <p:nvPr/>
        </p:nvPicPr>
        <p:blipFill>
          <a:blip r:embed="rId11"/>
          <a:stretch/>
        </p:blipFill>
        <p:spPr>
          <a:xfrm>
            <a:off x="7318080" y="2389320"/>
            <a:ext cx="1668600" cy="198972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CD8D817A-2F5F-4B10-8F65-723B1ED2D6F8}" type="slidenum">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rmAutofit/>
          </a:bodyPr>
          <a:lstStyle/>
          <a:p>
            <a:pPr algn="ctr">
              <a:lnSpc>
                <a:spcPct val="100000"/>
              </a:lnSpc>
              <a:buNone/>
            </a:pPr>
            <a:r>
              <a:rPr lang="fr-FR" sz="3200" b="1" strike="noStrike" cap="all" spc="-1">
                <a:solidFill>
                  <a:srgbClr val="558ED5"/>
                </a:solidFill>
                <a:latin typeface="Calibri"/>
              </a:rPr>
              <a:t>Paléontologie et histoire</a:t>
            </a:r>
            <a:endParaRPr lang="fr-FR" sz="3200" b="0" strike="noStrike" spc="-1">
              <a:latin typeface="Arial"/>
            </a:endParaRPr>
          </a:p>
        </p:txBody>
      </p:sp>
      <p:sp>
        <p:nvSpPr>
          <p:cNvPr id="422" name="PlaceHolder 2"/>
          <p:cNvSpPr>
            <a:spLocks noGrp="1"/>
          </p:cNvSpPr>
          <p:nvPr>
            <p:ph/>
          </p:nvPr>
        </p:nvSpPr>
        <p:spPr>
          <a:xfrm>
            <a:off x="722160" y="2906640"/>
            <a:ext cx="7771680" cy="1499400"/>
          </a:xfrm>
          <a:prstGeom prst="rect">
            <a:avLst/>
          </a:prstGeom>
          <a:noFill/>
          <a:ln w="0">
            <a:noFill/>
          </a:ln>
        </p:spPr>
        <p:txBody>
          <a:bodyPr lIns="90000" tIns="45000" rIns="90000" bIns="45000" anchor="b">
            <a:noAutofit/>
          </a:bodyPr>
          <a:lstStyle/>
          <a:p>
            <a:pPr algn="ctr">
              <a:lnSpc>
                <a:spcPct val="100000"/>
              </a:lnSpc>
              <a:spcBef>
                <a:spcPts val="1199"/>
              </a:spcBef>
              <a:buNone/>
              <a:tabLst>
                <a:tab pos="0" algn="l"/>
              </a:tabLst>
            </a:pPr>
            <a:r>
              <a:rPr lang="fr-FR" sz="6000" b="1" strike="noStrike" spc="-1">
                <a:solidFill>
                  <a:srgbClr val="558ED5"/>
                </a:solidFill>
                <a:latin typeface="Calibri"/>
              </a:rPr>
              <a:t>HISTORIQUE</a:t>
            </a:r>
            <a:endParaRPr lang="fr-FR" sz="6000" b="0" strike="noStrike" spc="-1">
              <a:latin typeface="Arial"/>
            </a:endParaRPr>
          </a:p>
          <a:p>
            <a:pPr>
              <a:lnSpc>
                <a:spcPct val="100000"/>
              </a:lnSpc>
              <a:spcBef>
                <a:spcPts val="400"/>
              </a:spcBef>
              <a:buNone/>
              <a:tabLst>
                <a:tab pos="0" algn="l"/>
              </a:tabLst>
            </a:pPr>
            <a:endParaRPr lang="fr-FR" sz="2000" b="0" strike="noStrike" spc="-1">
              <a:latin typeface="Arial"/>
            </a:endParaRPr>
          </a:p>
        </p:txBody>
      </p:sp>
      <p:sp>
        <p:nvSpPr>
          <p:cNvPr id="4" name="PlaceHolder 3"/>
          <p:cNvSpPr>
            <a:spLocks noGrp="1"/>
          </p:cNvSpPr>
          <p:nvPr>
            <p:ph type="ftr" idx="10"/>
          </p:nvPr>
        </p:nvSpPr>
        <p:spPr/>
        <p:txBody>
          <a:bodyPr/>
          <a:lstStyle/>
          <a:p>
            <a:r>
              <a:t>Michel BAUSSIER        23 02 2023          UTB Autun</a:t>
            </a:r>
          </a:p>
        </p:txBody>
      </p:sp>
      <p:sp>
        <p:nvSpPr>
          <p:cNvPr id="5" name="PlaceHolder 4"/>
          <p:cNvSpPr>
            <a:spLocks noGrp="1"/>
          </p:cNvSpPr>
          <p:nvPr>
            <p:ph type="sldNum" idx="11"/>
          </p:nvPr>
        </p:nvSpPr>
        <p:spPr/>
        <p:txBody>
          <a:bodyPr/>
          <a:lstStyle/>
          <a:p>
            <a:fld id="{9FDEFBD3-1E3B-4F84-ABCD-77F925E78D99}" type="slidenum">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Autofit/>
          </a:bodyPr>
          <a:lstStyle/>
          <a:p>
            <a:pPr algn="ctr">
              <a:lnSpc>
                <a:spcPct val="100000"/>
              </a:lnSpc>
              <a:buNone/>
            </a:pPr>
            <a:r>
              <a:rPr lang="fr-FR" sz="4000" b="1" strike="noStrike" cap="all" spc="-1">
                <a:solidFill>
                  <a:srgbClr val="558ED5"/>
                </a:solidFill>
                <a:latin typeface="Calibri"/>
              </a:rPr>
              <a:t>L’animal à travers les sciences</a:t>
            </a:r>
            <a:endParaRPr lang="fr-FR" sz="4000" b="0" strike="noStrike" spc="-1">
              <a:latin typeface="Arial"/>
            </a:endParaRPr>
          </a:p>
        </p:txBody>
      </p:sp>
      <p:sp>
        <p:nvSpPr>
          <p:cNvPr id="572" name="PlaceHolder 2"/>
          <p:cNvSpPr>
            <a:spLocks noGrp="1"/>
          </p:cNvSpPr>
          <p:nvPr>
            <p:ph/>
          </p:nvPr>
        </p:nvSpPr>
        <p:spPr>
          <a:xfrm>
            <a:off x="722160" y="1052640"/>
            <a:ext cx="7771680" cy="1871640"/>
          </a:xfrm>
          <a:prstGeom prst="rect">
            <a:avLst/>
          </a:prstGeom>
          <a:noFill/>
          <a:ln w="0">
            <a:noFill/>
          </a:ln>
        </p:spPr>
        <p:txBody>
          <a:bodyPr lIns="90000" tIns="45000" rIns="90000" bIns="45000" anchor="b">
            <a:normAutofit/>
          </a:bodyPr>
          <a:lstStyle/>
          <a:p>
            <a:pPr algn="ctr">
              <a:lnSpc>
                <a:spcPct val="100000"/>
              </a:lnSpc>
              <a:spcBef>
                <a:spcPts val="961"/>
              </a:spcBef>
              <a:buNone/>
              <a:tabLst>
                <a:tab pos="0" algn="l"/>
              </a:tabLst>
            </a:pPr>
            <a:r>
              <a:rPr lang="fr-FR" sz="4800" b="1" strike="noStrike" spc="-1">
                <a:solidFill>
                  <a:srgbClr val="558ED5"/>
                </a:solidFill>
                <a:latin typeface="Calibri"/>
              </a:rPr>
              <a:t>Les Scientifiques et l’animal</a:t>
            </a:r>
            <a:endParaRPr lang="fr-FR" sz="48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7367A542-11C0-45C1-A1F1-3F440CC2817F}" type="slidenum">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p:cNvSpPr>
          <p:nvPr>
            <p:ph type="title"/>
          </p:nvPr>
        </p:nvSpPr>
        <p:spPr>
          <a:xfrm>
            <a:off x="457200" y="272880"/>
            <a:ext cx="3007440" cy="1787040"/>
          </a:xfrm>
          <a:prstGeom prst="rect">
            <a:avLst/>
          </a:prstGeom>
          <a:noFill/>
          <a:ln w="0">
            <a:noFill/>
          </a:ln>
        </p:spPr>
        <p:txBody>
          <a:bodyPr lIns="90000" tIns="45000" rIns="90000" bIns="45000" anchor="b">
            <a:normAutofit fontScale="92000"/>
          </a:bodyPr>
          <a:lstStyle/>
          <a:p>
            <a:pPr>
              <a:lnSpc>
                <a:spcPct val="100000"/>
              </a:lnSpc>
              <a:buNone/>
            </a:pPr>
            <a:r>
              <a:rPr lang="fr-FR" sz="4000" b="1" strike="noStrike" spc="-1">
                <a:solidFill>
                  <a:srgbClr val="558ED5"/>
                </a:solidFill>
                <a:latin typeface="Calibri"/>
              </a:rPr>
              <a:t>Que dit la science?</a:t>
            </a:r>
            <a:br>
              <a:rPr sz="4000"/>
            </a:br>
            <a:endParaRPr lang="fr-FR" sz="4000" b="0" strike="noStrike" spc="-1">
              <a:latin typeface="Arial"/>
            </a:endParaRPr>
          </a:p>
        </p:txBody>
      </p:sp>
      <p:sp>
        <p:nvSpPr>
          <p:cNvPr id="574"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a:lnSpc>
                <a:spcPct val="100000"/>
              </a:lnSpc>
              <a:spcBef>
                <a:spcPts val="400"/>
              </a:spcBef>
              <a:buNone/>
              <a:tabLst>
                <a:tab pos="0" algn="l"/>
              </a:tabLst>
            </a:pP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spcBef>
                <a:spcPts val="961"/>
              </a:spcBef>
              <a:buNone/>
              <a:tabLst>
                <a:tab pos="0" algn="l"/>
              </a:tabLst>
            </a:pPr>
            <a:r>
              <a:rPr lang="fr-FR" sz="4800" b="1" strike="noStrike" spc="-1">
                <a:solidFill>
                  <a:srgbClr val="000000"/>
                </a:solidFill>
                <a:latin typeface="Calibri"/>
              </a:rPr>
              <a:t>Charles Darwin</a:t>
            </a:r>
            <a:endParaRPr lang="fr-FR" sz="4800" b="0" strike="noStrike" spc="-1">
              <a:latin typeface="Arial"/>
            </a:endParaRPr>
          </a:p>
        </p:txBody>
      </p:sp>
      <p:pic>
        <p:nvPicPr>
          <p:cNvPr id="575" name="Picture 2" descr="C:\Users\Michel\AppData\Local\Microsoft\Windows\INetCache\IE\JSDCWCOL\charles_darwin_wip_by_dennyshopgirl-d2xkg7h[1].jpg"/>
          <p:cNvPicPr/>
          <p:nvPr/>
        </p:nvPicPr>
        <p:blipFill>
          <a:blip r:embed="rId3"/>
          <a:stretch/>
        </p:blipFill>
        <p:spPr>
          <a:xfrm>
            <a:off x="3564000" y="332640"/>
            <a:ext cx="2802960" cy="3737520"/>
          </a:xfrm>
          <a:prstGeom prst="rect">
            <a:avLst/>
          </a:prstGeom>
          <a:ln w="0">
            <a:noFill/>
          </a:ln>
        </p:spPr>
      </p:pic>
      <p:pic>
        <p:nvPicPr>
          <p:cNvPr id="576" name="Picture 3" descr="C:\Users\Michel\AppData\Local\Microsoft\Windows\INetCache\IE\JSDCWCOL\Lorigine-des-especes[1].jpg"/>
          <p:cNvPicPr/>
          <p:nvPr/>
        </p:nvPicPr>
        <p:blipFill>
          <a:blip r:embed="rId4"/>
          <a:stretch/>
        </p:blipFill>
        <p:spPr>
          <a:xfrm>
            <a:off x="6444360" y="116640"/>
            <a:ext cx="2557800" cy="4311000"/>
          </a:xfrm>
          <a:prstGeom prst="rect">
            <a:avLst/>
          </a:prstGeom>
          <a:ln w="0">
            <a:noFill/>
          </a:ln>
        </p:spPr>
      </p:pic>
      <p:pic>
        <p:nvPicPr>
          <p:cNvPr id="577" name="Picture 9" descr="C:\Users\Michel\AppData\Local\Microsoft\Windows\INetCache\IE\JSDCWCOL\Evolution-29b0c[1].jpg"/>
          <p:cNvPicPr/>
          <p:nvPr/>
        </p:nvPicPr>
        <p:blipFill>
          <a:blip r:embed="rId5"/>
          <a:stretch/>
        </p:blipFill>
        <p:spPr>
          <a:xfrm>
            <a:off x="4428000" y="3183480"/>
            <a:ext cx="4463640" cy="367380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E2C000A3-D10E-4218-9551-23B6178506F9}" type="slidenum">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PlaceHolder 1"/>
          <p:cNvSpPr>
            <a:spLocks noGrp="1"/>
          </p:cNvSpPr>
          <p:nvPr>
            <p:ph type="title"/>
          </p:nvPr>
        </p:nvSpPr>
        <p:spPr>
          <a:xfrm>
            <a:off x="457200" y="272880"/>
            <a:ext cx="3007440" cy="1500840"/>
          </a:xfrm>
          <a:prstGeom prst="rect">
            <a:avLst/>
          </a:prstGeom>
          <a:noFill/>
          <a:ln w="0">
            <a:noFill/>
          </a:ln>
        </p:spPr>
        <p:txBody>
          <a:bodyPr lIns="90000" tIns="45000" rIns="90000" bIns="45000" anchor="b">
            <a:normAutofit fontScale="90000"/>
          </a:bodyPr>
          <a:lstStyle/>
          <a:p>
            <a:pPr>
              <a:lnSpc>
                <a:spcPct val="100000"/>
              </a:lnSpc>
              <a:buNone/>
            </a:pPr>
            <a:r>
              <a:rPr lang="fr-FR" sz="4000" b="1" strike="noStrike" spc="-1">
                <a:solidFill>
                  <a:srgbClr val="558ED5"/>
                </a:solidFill>
                <a:latin typeface="Calibri"/>
              </a:rPr>
              <a:t>Que dit la science?</a:t>
            </a:r>
            <a:br>
              <a:rPr sz="4000"/>
            </a:br>
            <a:endParaRPr lang="fr-FR" sz="4000" b="0" strike="noStrike" spc="-1">
              <a:latin typeface="Arial"/>
            </a:endParaRPr>
          </a:p>
        </p:txBody>
      </p:sp>
      <p:sp>
        <p:nvSpPr>
          <p:cNvPr id="579"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Claude Bernard et la </a:t>
            </a:r>
            <a:r>
              <a:rPr lang="fr-FR" sz="1800" b="1" strike="noStrike" spc="-1">
                <a:solidFill>
                  <a:srgbClr val="000000"/>
                </a:solidFill>
                <a:latin typeface="Calibri"/>
              </a:rPr>
              <a:t>méthode expérimentale</a:t>
            </a: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L’expérimentation animale </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 science, d’abord sourde et aveugle?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Béhaviorisme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Youatt et Darwin</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Travaux récents sur la sensibilité et la conscience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Ethologie et neurosciences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Rôle de l’INRA</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Définition de l’ANSES</a:t>
            </a:r>
            <a:endParaRPr lang="fr-FR" sz="2000" b="0" strike="noStrike" spc="-1">
              <a:latin typeface="Arial"/>
            </a:endParaRPr>
          </a:p>
        </p:txBody>
      </p:sp>
      <p:pic>
        <p:nvPicPr>
          <p:cNvPr id="580" name="Picture 2" descr="C:\Users\Michel\AppData\Local\Microsoft\Windows\INetCache\IE\LCXJ12TC\Scientist[1].jpg"/>
          <p:cNvPicPr/>
          <p:nvPr/>
        </p:nvPicPr>
        <p:blipFill>
          <a:blip r:embed="rId3"/>
          <a:stretch/>
        </p:blipFill>
        <p:spPr>
          <a:xfrm>
            <a:off x="6012000" y="133920"/>
            <a:ext cx="2681640" cy="3181320"/>
          </a:xfrm>
          <a:prstGeom prst="rect">
            <a:avLst/>
          </a:prstGeom>
          <a:ln w="0">
            <a:noFill/>
          </a:ln>
        </p:spPr>
      </p:pic>
      <p:pic>
        <p:nvPicPr>
          <p:cNvPr id="581" name="Picture 3" descr="C:\Users\Michel\AppData\Local\Microsoft\Windows\INetCache\IE\JSDCWCOL\scientist-762627_960_720[1].jpg"/>
          <p:cNvPicPr/>
          <p:nvPr/>
        </p:nvPicPr>
        <p:blipFill>
          <a:blip r:embed="rId4"/>
          <a:stretch/>
        </p:blipFill>
        <p:spPr>
          <a:xfrm>
            <a:off x="3564000" y="3501000"/>
            <a:ext cx="5184000" cy="3023640"/>
          </a:xfrm>
          <a:prstGeom prst="rect">
            <a:avLst/>
          </a:prstGeom>
          <a:ln w="0">
            <a:noFill/>
          </a:ln>
        </p:spPr>
      </p:pic>
      <p:pic>
        <p:nvPicPr>
          <p:cNvPr id="582" name="Picture 2" descr="C:\Users\Michel\AppData\Local\Microsoft\Windows\INetCache\IE\LCXJ12TC\Bernard,_claude[1].jpg"/>
          <p:cNvPicPr/>
          <p:nvPr/>
        </p:nvPicPr>
        <p:blipFill>
          <a:blip r:embed="rId5"/>
          <a:stretch/>
        </p:blipFill>
        <p:spPr>
          <a:xfrm>
            <a:off x="3586320" y="116640"/>
            <a:ext cx="2159640" cy="33152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57453A5A-1E5F-4DDA-9A2D-F51F3B4917D2}" type="slidenum">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Autofit/>
          </a:bodyPr>
          <a:lstStyle/>
          <a:p>
            <a:pPr algn="ctr">
              <a:lnSpc>
                <a:spcPct val="100000"/>
              </a:lnSpc>
              <a:buNone/>
            </a:pPr>
            <a:r>
              <a:rPr lang="fr-FR" sz="4000" b="1" strike="noStrike" cap="all" spc="-1">
                <a:solidFill>
                  <a:srgbClr val="558ED5"/>
                </a:solidFill>
                <a:latin typeface="Calibri"/>
              </a:rPr>
              <a:t>Les débats de société</a:t>
            </a:r>
            <a:endParaRPr lang="fr-FR" sz="4000" b="0" strike="noStrike" spc="-1">
              <a:latin typeface="Arial"/>
            </a:endParaRPr>
          </a:p>
        </p:txBody>
      </p:sp>
      <p:sp>
        <p:nvSpPr>
          <p:cNvPr id="584" name="PlaceHolder 2"/>
          <p:cNvSpPr>
            <a:spLocks noGrp="1"/>
          </p:cNvSpPr>
          <p:nvPr>
            <p:ph/>
          </p:nvPr>
        </p:nvSpPr>
        <p:spPr>
          <a:xfrm>
            <a:off x="722160" y="1124640"/>
            <a:ext cx="7771680" cy="2087640"/>
          </a:xfrm>
          <a:prstGeom prst="rect">
            <a:avLst/>
          </a:prstGeom>
          <a:noFill/>
          <a:ln w="0">
            <a:noFill/>
          </a:ln>
        </p:spPr>
        <p:txBody>
          <a:bodyPr lIns="90000" tIns="45000" rIns="90000" bIns="45000" anchor="b">
            <a:normAutofit/>
          </a:bodyPr>
          <a:lstStyle/>
          <a:p>
            <a:pPr algn="ctr">
              <a:lnSpc>
                <a:spcPct val="100000"/>
              </a:lnSpc>
              <a:spcBef>
                <a:spcPts val="641"/>
              </a:spcBef>
              <a:buNone/>
              <a:tabLst>
                <a:tab pos="0" algn="l"/>
              </a:tabLst>
            </a:pPr>
            <a:r>
              <a:rPr lang="fr-FR" sz="3200" b="1" strike="noStrike" spc="-1">
                <a:solidFill>
                  <a:srgbClr val="558ED5"/>
                </a:solidFill>
                <a:latin typeface="Calibri"/>
              </a:rPr>
              <a:t>L’ANIMAL DANS LA SOCIETE CONTEMPORAINE</a:t>
            </a:r>
            <a:endParaRPr lang="fr-FR" sz="32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A0888A6F-29CF-45BD-8D4C-03E8E7803817}" type="slidenum">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DEBATS:  L’élevage (intensif) (1)</a:t>
            </a:r>
            <a:endParaRPr lang="fr-FR" sz="2800" b="0" strike="noStrike" spc="-1">
              <a:latin typeface="Arial"/>
            </a:endParaRPr>
          </a:p>
        </p:txBody>
      </p:sp>
      <p:sp>
        <p:nvSpPr>
          <p:cNvPr id="586" name="PlaceHolder 2"/>
          <p:cNvSpPr>
            <a:spLocks noGrp="1"/>
          </p:cNvSpPr>
          <p:nvPr>
            <p:ph/>
          </p:nvPr>
        </p:nvSpPr>
        <p:spPr>
          <a:xfrm>
            <a:off x="457200" y="2565000"/>
            <a:ext cx="8218440" cy="3560400"/>
          </a:xfrm>
          <a:prstGeom prst="rect">
            <a:avLst/>
          </a:prstGeom>
          <a:noFill/>
          <a:ln w="0">
            <a:noFill/>
          </a:ln>
        </p:spPr>
        <p:txBody>
          <a:bodyPr lIns="90000" tIns="45000" rIns="90000" bIns="45000" anchor="t">
            <a:normAutofit fontScale="91500" lnSpcReduction="20000"/>
          </a:bodyPr>
          <a:lstStyle/>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XXème et XXI </a:t>
            </a:r>
            <a:r>
              <a:rPr lang="fr-FR" sz="2600" b="1" strike="noStrike" spc="-1" dirty="0" err="1">
                <a:solidFill>
                  <a:srgbClr val="000000"/>
                </a:solidFill>
                <a:latin typeface="Calibri"/>
              </a:rPr>
              <a:t>ème</a:t>
            </a:r>
            <a:r>
              <a:rPr lang="fr-FR" sz="2600" b="1" strike="noStrike" spc="-1" dirty="0">
                <a:solidFill>
                  <a:srgbClr val="000000"/>
                </a:solidFill>
                <a:latin typeface="Calibri"/>
              </a:rPr>
              <a:t> siècles</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err="1">
                <a:solidFill>
                  <a:srgbClr val="000000"/>
                </a:solidFill>
                <a:latin typeface="Calibri"/>
              </a:rPr>
              <a:t>Brambell</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Concentration, transport, mutilations, déshumanisation</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Abattoirs:  Chicago,  situation actuelle, </a:t>
            </a:r>
            <a:r>
              <a:rPr lang="fr-FR" sz="2600" b="1" strike="noStrike" spc="-1" dirty="0" err="1">
                <a:solidFill>
                  <a:srgbClr val="000000"/>
                </a:solidFill>
                <a:latin typeface="Calibri"/>
              </a:rPr>
              <a:t>CNEAb</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De l’animal à la viande via la mort</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err="1">
                <a:solidFill>
                  <a:srgbClr val="000000"/>
                </a:solidFill>
                <a:latin typeface="Calibri"/>
              </a:rPr>
              <a:t>Carnisme</a:t>
            </a:r>
            <a:r>
              <a:rPr lang="fr-FR" sz="2600" b="1" strike="noStrike" spc="-1" dirty="0">
                <a:solidFill>
                  <a:srgbClr val="000000"/>
                </a:solidFill>
                <a:latin typeface="Calibri"/>
              </a:rPr>
              <a:t>, végétarisme, végétalisme, véganisme</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Abolitionnisme et </a:t>
            </a:r>
            <a:r>
              <a:rPr lang="fr-FR" sz="2600" b="1" strike="noStrike" spc="-1" dirty="0" err="1">
                <a:solidFill>
                  <a:srgbClr val="000000"/>
                </a:solidFill>
                <a:latin typeface="Calibri"/>
              </a:rPr>
              <a:t>welfarisme</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Recherche d’équilibres </a:t>
            </a:r>
            <a:endParaRPr lang="fr-FR" sz="2600" b="0" strike="noStrike" spc="-1" dirty="0">
              <a:latin typeface="Arial"/>
            </a:endParaRPr>
          </a:p>
          <a:p>
            <a:pPr marL="343080" indent="-343080">
              <a:lnSpc>
                <a:spcPct val="100000"/>
              </a:lnSpc>
              <a:spcBef>
                <a:spcPts val="519"/>
              </a:spcBef>
              <a:buClr>
                <a:srgbClr val="000000"/>
              </a:buClr>
              <a:buFont typeface="Arial"/>
              <a:buChar char="•"/>
            </a:pPr>
            <a:r>
              <a:rPr lang="fr-FR" sz="2600" b="1" strike="noStrike" spc="-1" dirty="0">
                <a:solidFill>
                  <a:srgbClr val="000000"/>
                </a:solidFill>
                <a:latin typeface="Calibri"/>
              </a:rPr>
              <a:t>Bien-être animal</a:t>
            </a:r>
            <a:endParaRPr lang="fr-FR" sz="2600" b="0" strike="noStrike" spc="-1" dirty="0">
              <a:latin typeface="Arial"/>
            </a:endParaRPr>
          </a:p>
          <a:p>
            <a:pPr>
              <a:lnSpc>
                <a:spcPct val="100000"/>
              </a:lnSpc>
              <a:spcBef>
                <a:spcPts val="400"/>
              </a:spcBef>
              <a:buNone/>
              <a:tabLst>
                <a:tab pos="0" algn="l"/>
              </a:tabLst>
            </a:pPr>
            <a:endParaRPr lang="fr-FR" sz="2000" b="0" strike="noStrike" spc="-1" dirty="0">
              <a:latin typeface="Arial"/>
            </a:endParaRPr>
          </a:p>
        </p:txBody>
      </p:sp>
      <p:sp>
        <p:nvSpPr>
          <p:cNvPr id="587" name="PlaceHolder 3"/>
          <p:cNvSpPr>
            <a:spLocks noGrp="1"/>
          </p:cNvSpPr>
          <p:nvPr>
            <p:ph type="sldNum" idx="36"/>
          </p:nvPr>
        </p:nvSpPr>
        <p:spPr>
          <a:xfrm>
            <a:off x="4212000" y="260640"/>
            <a:ext cx="4474080" cy="230364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62A4D396-C69E-403E-B782-F145EBDAC9FB}" type="slidenum">
              <a:rPr lang="fr-FR" sz="1200" b="0" strike="noStrike" spc="-1">
                <a:solidFill>
                  <a:srgbClr val="8B8B8B"/>
                </a:solidFill>
                <a:latin typeface="Calibri"/>
              </a:rPr>
              <a:t>34</a:t>
            </a:fld>
            <a:endParaRPr lang="fr-FR" sz="1200" b="0" strike="noStrike" spc="-1">
              <a:latin typeface="Times New Roman"/>
            </a:endParaRPr>
          </a:p>
        </p:txBody>
      </p:sp>
      <p:pic>
        <p:nvPicPr>
          <p:cNvPr id="588" name="Picture 3" descr="C:\Users\Michel\AppData\Local\Microsoft\Windows\INetCache\IE\JSDCWCOL\poulets-entasses-industrie-france-2017[1].jpg"/>
          <p:cNvPicPr/>
          <p:nvPr/>
        </p:nvPicPr>
        <p:blipFill>
          <a:blip r:embed="rId3"/>
          <a:stretch/>
        </p:blipFill>
        <p:spPr>
          <a:xfrm>
            <a:off x="5004000" y="260640"/>
            <a:ext cx="3779280" cy="212544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D24915C0-6E59-4A9D-ACF7-8A2EA79224AC}" type="slidenum">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p:cNvSpPr>
          <p:nvPr>
            <p:ph type="title"/>
          </p:nvPr>
        </p:nvSpPr>
        <p:spPr>
          <a:xfrm>
            <a:off x="457200" y="274680"/>
            <a:ext cx="8228880" cy="6393960"/>
          </a:xfrm>
          <a:prstGeom prst="rect">
            <a:avLst/>
          </a:prstGeom>
          <a:noFill/>
          <a:ln w="0">
            <a:noFill/>
          </a:ln>
        </p:spPr>
        <p:txBody>
          <a:bodyPr lIns="0" tIns="0" rIns="0" bIns="0" anchor="ctr">
            <a:normAutofit fontScale="90000"/>
          </a:bodyPr>
          <a:lstStyle/>
          <a:p>
            <a:pPr algn="ctr">
              <a:lnSpc>
                <a:spcPct val="100000"/>
              </a:lnSpc>
              <a:buNone/>
            </a:pPr>
            <a:r>
              <a:rPr lang="fr-FR" sz="3100" b="0" strike="noStrike" spc="-1">
                <a:solidFill>
                  <a:srgbClr val="000000"/>
                </a:solidFill>
                <a:latin typeface="Calibri"/>
              </a:rPr>
              <a:t>« </a:t>
            </a:r>
            <a:r>
              <a:rPr lang="fr-FR" sz="3100" b="0" i="1" strike="noStrike" spc="-1">
                <a:solidFill>
                  <a:srgbClr val="000000"/>
                </a:solidFill>
                <a:latin typeface="Calibri"/>
              </a:rPr>
              <a:t>Le bien-être d’un animal est l’état mental et physique positif lié à la satisfaction de ses besoins physiologiques et comportementaux ainsi que de ses attentes. Cet état</a:t>
            </a:r>
            <a:br>
              <a:rPr sz="3100"/>
            </a:br>
            <a:r>
              <a:rPr lang="fr-FR" sz="3100" b="0" i="1" strike="noStrike" spc="-1">
                <a:solidFill>
                  <a:srgbClr val="000000"/>
                </a:solidFill>
                <a:latin typeface="Calibri"/>
              </a:rPr>
              <a:t>varie en fonction de la perception de la situation par l’animal. </a:t>
            </a:r>
            <a:r>
              <a:rPr lang="fr-FR" sz="3100" b="0" strike="noStrike" spc="-1">
                <a:solidFill>
                  <a:srgbClr val="000000"/>
                </a:solidFill>
                <a:latin typeface="Calibri"/>
              </a:rPr>
              <a:t>» (Définition de l’ANSES)</a:t>
            </a:r>
            <a:br>
              <a:rPr sz="3100"/>
            </a:br>
            <a:br>
              <a:rPr sz="3100"/>
            </a:br>
            <a:r>
              <a:rPr lang="fr-FR" sz="3100" b="0" strike="noStrike" spc="-1">
                <a:solidFill>
                  <a:srgbClr val="000000"/>
                </a:solidFill>
                <a:latin typeface="Calibri"/>
              </a:rPr>
              <a:t>« </a:t>
            </a:r>
            <a:r>
              <a:rPr lang="fr-FR" sz="3100" b="1" i="1" strike="noStrike" spc="-1">
                <a:solidFill>
                  <a:srgbClr val="000000"/>
                </a:solidFill>
                <a:latin typeface="Calibri"/>
              </a:rPr>
              <a:t>Il ne saurait y avoir de bien-être des animaux de production</a:t>
            </a:r>
            <a:r>
              <a:rPr lang="fr-FR" sz="3100" b="0" strike="noStrike" spc="-1">
                <a:solidFill>
                  <a:srgbClr val="000000"/>
                </a:solidFill>
                <a:latin typeface="Calibri"/>
              </a:rPr>
              <a:t> </a:t>
            </a:r>
            <a:r>
              <a:rPr lang="fr-FR" sz="3100" b="1" i="1" strike="noStrike" spc="-1">
                <a:solidFill>
                  <a:srgbClr val="000000"/>
                </a:solidFill>
                <a:latin typeface="Calibri"/>
              </a:rPr>
              <a:t>sans des conditions de vie et de travail satisfaisantes pour les êtres humains en charge de</a:t>
            </a:r>
            <a:br>
              <a:rPr sz="3100"/>
            </a:br>
            <a:r>
              <a:rPr lang="fr-FR" sz="3100" b="1" i="1" strike="noStrike" spc="-1">
                <a:solidFill>
                  <a:srgbClr val="000000"/>
                </a:solidFill>
                <a:latin typeface="Calibri"/>
              </a:rPr>
              <a:t>leur élevage, transport et abattage. Elles constituent un prérequis fondamental en s’intégrant dans le concept du « One welfare » qui comprend aussi la préservation de l’environnement </a:t>
            </a:r>
            <a:r>
              <a:rPr lang="fr-FR" sz="3100" b="0" strike="noStrike" spc="-1">
                <a:solidFill>
                  <a:srgbClr val="000000"/>
                </a:solidFill>
                <a:latin typeface="Calibri"/>
              </a:rPr>
              <a:t>» (Ajout du CESE).</a:t>
            </a:r>
            <a:br>
              <a:rPr sz="3100"/>
            </a:br>
            <a:endParaRPr lang="fr-FR" sz="3100" b="0" strike="noStrike" spc="-1">
              <a:latin typeface="Arial"/>
            </a:endParaRPr>
          </a:p>
        </p:txBody>
      </p:sp>
      <p:sp>
        <p:nvSpPr>
          <p:cNvPr id="3" name="PlaceHolder 2"/>
          <p:cNvSpPr>
            <a:spLocks noGrp="1"/>
          </p:cNvSpPr>
          <p:nvPr>
            <p:ph type="ftr" idx="22"/>
          </p:nvPr>
        </p:nvSpPr>
        <p:spPr/>
        <p:txBody>
          <a:bodyPr/>
          <a:lstStyle/>
          <a:p>
            <a:r>
              <a:t>Michel BAUSSIER        23 02 2023          UTB Autun</a:t>
            </a:r>
          </a:p>
        </p:txBody>
      </p:sp>
      <p:sp>
        <p:nvSpPr>
          <p:cNvPr id="4" name="PlaceHolder 3"/>
          <p:cNvSpPr>
            <a:spLocks noGrp="1"/>
          </p:cNvSpPr>
          <p:nvPr>
            <p:ph type="sldNum" idx="23"/>
          </p:nvPr>
        </p:nvSpPr>
        <p:spPr/>
        <p:txBody>
          <a:bodyPr/>
          <a:lstStyle/>
          <a:p>
            <a:fld id="{A750CB6D-AFA7-4E75-A7D8-C217433C9408}" type="slidenum">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PlaceHolder 1"/>
          <p:cNvSpPr>
            <a:spLocks noGrp="1"/>
          </p:cNvSpPr>
          <p:nvPr>
            <p:ph type="title"/>
          </p:nvPr>
        </p:nvSpPr>
        <p:spPr>
          <a:xfrm>
            <a:off x="457200" y="692640"/>
            <a:ext cx="8228880" cy="6048000"/>
          </a:xfrm>
          <a:prstGeom prst="rect">
            <a:avLst/>
          </a:prstGeom>
          <a:noFill/>
          <a:ln w="0">
            <a:noFill/>
          </a:ln>
        </p:spPr>
        <p:txBody>
          <a:bodyPr lIns="0" tIns="0" rIns="0" bIns="0" anchor="ctr">
            <a:noAutofit/>
          </a:bodyPr>
          <a:lstStyle/>
          <a:p>
            <a:pPr>
              <a:lnSpc>
                <a:spcPct val="100000"/>
              </a:lnSpc>
              <a:buNone/>
            </a:pPr>
            <a:r>
              <a:rPr lang="fr-FR" sz="2800" b="1" strike="noStrike" spc="-1">
                <a:solidFill>
                  <a:srgbClr val="558ED5"/>
                </a:solidFill>
                <a:latin typeface="Calibri"/>
              </a:rPr>
              <a:t>DEBATS sur  L’élevage (intensif) et la viande (2).</a:t>
            </a:r>
            <a:br>
              <a:rPr sz="2800"/>
            </a:br>
            <a:r>
              <a:rPr lang="fr-FR" sz="2800" b="1" strike="noStrike" spc="-1">
                <a:solidFill>
                  <a:srgbClr val="558ED5"/>
                </a:solidFill>
                <a:latin typeface="Calibri"/>
              </a:rPr>
              <a:t>Des chiffres:</a:t>
            </a:r>
            <a:br>
              <a:rPr sz="2800"/>
            </a:br>
            <a:br>
              <a:rPr sz="2800"/>
            </a:br>
            <a:r>
              <a:rPr lang="fr-FR" sz="3200" b="1" strike="noStrike" spc="-1">
                <a:solidFill>
                  <a:srgbClr val="000000"/>
                </a:solidFill>
                <a:latin typeface="Calibri"/>
              </a:rPr>
              <a:t>Viande consommée  dans le monde : 320 millions de tonnes</a:t>
            </a:r>
            <a:r>
              <a:rPr lang="fr-FR" sz="2800" b="1" strike="noStrike" spc="-1">
                <a:solidFill>
                  <a:srgbClr val="000000"/>
                </a:solidFill>
                <a:latin typeface="Calibri"/>
              </a:rPr>
              <a:t>	</a:t>
            </a:r>
            <a:br>
              <a:rPr sz="2800"/>
            </a:br>
            <a:r>
              <a:rPr lang="fr-FR" sz="2800" b="1" strike="noStrike" spc="-1">
                <a:solidFill>
                  <a:srgbClr val="000000"/>
                </a:solidFill>
                <a:latin typeface="Calibri"/>
              </a:rPr>
              <a:t>47% en Asie (dont 27% en Chine) 	</a:t>
            </a:r>
            <a:br>
              <a:rPr sz="2800"/>
            </a:br>
            <a:r>
              <a:rPr lang="fr-FR" sz="2800" b="1" strike="noStrike" spc="-1">
                <a:solidFill>
                  <a:srgbClr val="000000"/>
                </a:solidFill>
                <a:latin typeface="Calibri"/>
              </a:rPr>
              <a:t>2% en Inde	19% UE+Russie 	</a:t>
            </a:r>
            <a:br>
              <a:rPr sz="2800"/>
            </a:br>
            <a:r>
              <a:rPr lang="fr-FR" sz="2800" b="1" strike="noStrike" spc="-1">
                <a:solidFill>
                  <a:srgbClr val="000000"/>
                </a:solidFill>
                <a:latin typeface="Calibri"/>
              </a:rPr>
              <a:t>13% Amérique du Nord</a:t>
            </a:r>
            <a:br>
              <a:rPr sz="2800"/>
            </a:br>
            <a:r>
              <a:rPr lang="fr-FR" sz="2800" b="1" strike="noStrike" spc="-1">
                <a:solidFill>
                  <a:srgbClr val="000000"/>
                </a:solidFill>
                <a:latin typeface="Calibri"/>
              </a:rPr>
              <a:t>15% Amérique du sud  	</a:t>
            </a:r>
            <a:br>
              <a:rPr sz="2800"/>
            </a:br>
            <a:r>
              <a:rPr lang="fr-FR" sz="2800" b="1" strike="noStrike" spc="-1">
                <a:solidFill>
                  <a:srgbClr val="000000"/>
                </a:solidFill>
                <a:latin typeface="Calibri"/>
              </a:rPr>
              <a:t>6% en Afrique</a:t>
            </a:r>
            <a:br>
              <a:rPr sz="2800"/>
            </a:br>
            <a:br>
              <a:rPr sz="2800"/>
            </a:br>
            <a:br>
              <a:rPr sz="2800"/>
            </a:br>
            <a:br>
              <a:rPr sz="2800"/>
            </a:br>
            <a:r>
              <a:rPr lang="fr-FR" sz="3200" b="1" strike="noStrike" spc="-1">
                <a:solidFill>
                  <a:srgbClr val="000000"/>
                </a:solidFill>
                <a:latin typeface="Calibri"/>
              </a:rPr>
              <a:t>Prévisions FAO pour 2050: 500 millions de tonnes de viande</a:t>
            </a:r>
            <a:r>
              <a:rPr lang="fr-FR" sz="2800" b="1" strike="noStrike" spc="-1">
                <a:solidFill>
                  <a:srgbClr val="000000"/>
                </a:solidFill>
                <a:latin typeface="Calibri"/>
              </a:rPr>
              <a:t>	 </a:t>
            </a:r>
            <a:br>
              <a:rPr sz="2800"/>
            </a:br>
            <a:endParaRPr lang="fr-FR" sz="2800" b="0" strike="noStrike" spc="-1">
              <a:latin typeface="Arial"/>
            </a:endParaRPr>
          </a:p>
        </p:txBody>
      </p:sp>
      <p:sp>
        <p:nvSpPr>
          <p:cNvPr id="3" name="PlaceHolder 2"/>
          <p:cNvSpPr>
            <a:spLocks noGrp="1"/>
          </p:cNvSpPr>
          <p:nvPr>
            <p:ph type="ftr" idx="22"/>
          </p:nvPr>
        </p:nvSpPr>
        <p:spPr/>
        <p:txBody>
          <a:bodyPr/>
          <a:lstStyle/>
          <a:p>
            <a:r>
              <a:t>Michel BAUSSIER        23 02 2023          UTB Autun</a:t>
            </a:r>
          </a:p>
        </p:txBody>
      </p:sp>
      <p:sp>
        <p:nvSpPr>
          <p:cNvPr id="4" name="PlaceHolder 3"/>
          <p:cNvSpPr>
            <a:spLocks noGrp="1"/>
          </p:cNvSpPr>
          <p:nvPr>
            <p:ph type="sldNum" idx="23"/>
          </p:nvPr>
        </p:nvSpPr>
        <p:spPr/>
        <p:txBody>
          <a:bodyPr/>
          <a:lstStyle/>
          <a:p>
            <a:fld id="{9E841867-7D72-4A92-A8A6-2D9B24AD43DD}" type="slidenum">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p:cNvSpPr>
          <p:nvPr>
            <p:ph type="title"/>
          </p:nvPr>
        </p:nvSpPr>
        <p:spPr>
          <a:xfrm>
            <a:off x="457200" y="274680"/>
            <a:ext cx="8228880" cy="6465960"/>
          </a:xfrm>
          <a:prstGeom prst="rect">
            <a:avLst/>
          </a:prstGeom>
          <a:noFill/>
          <a:ln w="0">
            <a:noFill/>
          </a:ln>
        </p:spPr>
        <p:txBody>
          <a:bodyPr lIns="0" tIns="0" rIns="0" bIns="0" anchor="ctr">
            <a:noAutofit/>
          </a:bodyPr>
          <a:lstStyle/>
          <a:p>
            <a:pPr>
              <a:lnSpc>
                <a:spcPct val="100000"/>
              </a:lnSpc>
              <a:buNone/>
            </a:pPr>
            <a:r>
              <a:rPr lang="fr-FR" sz="2800" b="1" strike="noStrike" spc="-1" dirty="0">
                <a:solidFill>
                  <a:srgbClr val="558ED5"/>
                </a:solidFill>
                <a:latin typeface="Calibri"/>
              </a:rPr>
              <a:t>DEBATS sur  L’élevage (intensif)  (3)</a:t>
            </a:r>
            <a:br>
              <a:rPr sz="2800" dirty="0"/>
            </a:br>
            <a:r>
              <a:rPr lang="fr-FR" sz="2800" b="1" strike="noStrike" spc="-1" dirty="0">
                <a:solidFill>
                  <a:srgbClr val="558ED5"/>
                </a:solidFill>
                <a:latin typeface="Calibri"/>
              </a:rPr>
              <a:t>Les protéines animales, des chiffres:</a:t>
            </a:r>
            <a:br>
              <a:rPr sz="2800" dirty="0"/>
            </a:br>
            <a:r>
              <a:rPr lang="fr-FR" sz="2800" b="1" strike="noStrike" spc="-1" dirty="0">
                <a:solidFill>
                  <a:srgbClr val="000000"/>
                </a:solidFill>
                <a:latin typeface="Calibri"/>
              </a:rPr>
              <a:t>Dans le monde aujourd’hui:</a:t>
            </a:r>
            <a:br>
              <a:rPr lang="fr-FR" sz="2800" b="1" strike="noStrike" spc="-1" dirty="0">
                <a:solidFill>
                  <a:srgbClr val="000000"/>
                </a:solidFill>
                <a:latin typeface="Calibri"/>
              </a:rPr>
            </a:br>
            <a:r>
              <a:rPr lang="fr-FR" sz="2800" b="1" strike="noStrike" spc="-1" dirty="0">
                <a:solidFill>
                  <a:srgbClr val="000000"/>
                </a:solidFill>
                <a:latin typeface="Calibri"/>
              </a:rPr>
              <a:t>protéines 80g/j/habitant (&lt;50g protéines végétales,</a:t>
            </a:r>
            <a:br>
              <a:rPr sz="2800" dirty="0"/>
            </a:br>
            <a:r>
              <a:rPr lang="fr-FR" sz="2800" b="1" strike="noStrike" spc="-1" dirty="0">
                <a:solidFill>
                  <a:srgbClr val="000000"/>
                </a:solidFill>
                <a:latin typeface="Calibri"/>
              </a:rPr>
              <a:t> &gt;30g protéines animales)</a:t>
            </a:r>
            <a:br>
              <a:rPr sz="2800" dirty="0"/>
            </a:br>
            <a:br>
              <a:rPr sz="2800" dirty="0"/>
            </a:br>
            <a:r>
              <a:rPr lang="fr-FR" sz="2800" b="1" strike="noStrike" spc="-1" dirty="0">
                <a:solidFill>
                  <a:srgbClr val="000000"/>
                </a:solidFill>
                <a:latin typeface="Calibri"/>
              </a:rPr>
              <a:t>Augmentation consommation en 50 ans: </a:t>
            </a:r>
            <a:br>
              <a:rPr sz="2800" dirty="0"/>
            </a:br>
            <a:r>
              <a:rPr lang="fr-FR" sz="2800" b="1" strike="noStrike" spc="-1" dirty="0">
                <a:solidFill>
                  <a:srgbClr val="000000"/>
                </a:solidFill>
                <a:latin typeface="Calibri"/>
              </a:rPr>
              <a:t>16% protéines végétales, 62% protéines  animales</a:t>
            </a:r>
            <a:br>
              <a:rPr sz="2800" dirty="0"/>
            </a:br>
            <a:br>
              <a:rPr sz="2800" dirty="0"/>
            </a:br>
            <a:r>
              <a:rPr lang="fr-FR" sz="2800" b="1" strike="noStrike" spc="-1" dirty="0">
                <a:solidFill>
                  <a:srgbClr val="000000"/>
                </a:solidFill>
                <a:latin typeface="Calibri"/>
              </a:rPr>
              <a:t>UE:   Protéines animales.</a:t>
            </a:r>
            <a:br>
              <a:rPr sz="2800" dirty="0"/>
            </a:br>
            <a:r>
              <a:rPr lang="fr-FR" sz="2800" b="1" strike="noStrike" spc="-1" dirty="0">
                <a:solidFill>
                  <a:srgbClr val="000000"/>
                </a:solidFill>
                <a:latin typeface="Calibri"/>
              </a:rPr>
              <a:t>1991: presque 2,5 fois  moyenne mondiale</a:t>
            </a:r>
            <a:br>
              <a:rPr sz="2800" dirty="0"/>
            </a:br>
            <a:r>
              <a:rPr lang="fr-FR" sz="2800" b="1" strike="noStrike" spc="-1" dirty="0">
                <a:solidFill>
                  <a:srgbClr val="000000"/>
                </a:solidFill>
                <a:latin typeface="Calibri"/>
              </a:rPr>
              <a:t>2019: moins de 2fois moyenne mondiale</a:t>
            </a:r>
            <a:br>
              <a:rPr sz="2800" dirty="0"/>
            </a:br>
            <a:r>
              <a:rPr lang="fr-FR" sz="2800" b="1" strike="noStrike" spc="-1" dirty="0">
                <a:solidFill>
                  <a:srgbClr val="000000"/>
                </a:solidFill>
                <a:latin typeface="Calibri"/>
              </a:rPr>
              <a:t>Europe:↘</a:t>
            </a:r>
            <a:br>
              <a:rPr sz="2800" dirty="0"/>
            </a:br>
            <a:r>
              <a:rPr lang="fr-FR" sz="2800" b="1" strike="noStrike" spc="-1" dirty="0">
                <a:solidFill>
                  <a:srgbClr val="000000"/>
                </a:solidFill>
                <a:latin typeface="Calibri"/>
              </a:rPr>
              <a:t>Asie +Amérique du Sud: ↗</a:t>
            </a:r>
            <a:endParaRPr lang="fr-FR" sz="2800" b="0" strike="noStrike" spc="-1" dirty="0">
              <a:latin typeface="Arial"/>
            </a:endParaRPr>
          </a:p>
        </p:txBody>
      </p:sp>
      <p:sp>
        <p:nvSpPr>
          <p:cNvPr id="3" name="PlaceHolder 2"/>
          <p:cNvSpPr>
            <a:spLocks noGrp="1"/>
          </p:cNvSpPr>
          <p:nvPr>
            <p:ph type="ftr" idx="22"/>
          </p:nvPr>
        </p:nvSpPr>
        <p:spPr/>
        <p:txBody>
          <a:bodyPr/>
          <a:lstStyle/>
          <a:p>
            <a:r>
              <a:t>Michel BAUSSIER        23 02 2023          UTB Autun</a:t>
            </a:r>
          </a:p>
        </p:txBody>
      </p:sp>
      <p:sp>
        <p:nvSpPr>
          <p:cNvPr id="4" name="PlaceHolder 3"/>
          <p:cNvSpPr>
            <a:spLocks noGrp="1"/>
          </p:cNvSpPr>
          <p:nvPr>
            <p:ph type="sldNum" idx="23"/>
          </p:nvPr>
        </p:nvSpPr>
        <p:spPr/>
        <p:txBody>
          <a:bodyPr/>
          <a:lstStyle/>
          <a:p>
            <a:fld id="{6C90F550-2464-444F-ABF3-2EA243AEF2C7}" type="slidenum">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DEBATS:  L’élevage (intensif) (4)</a:t>
            </a:r>
            <a:endParaRPr lang="fr-FR" sz="2800" b="0" strike="noStrike" spc="-1">
              <a:latin typeface="Arial"/>
            </a:endParaRPr>
          </a:p>
        </p:txBody>
      </p:sp>
      <p:sp>
        <p:nvSpPr>
          <p:cNvPr id="593"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lnSpcReduction="10000"/>
          </a:bodyPr>
          <a:lstStyle/>
          <a:p>
            <a:pPr>
              <a:lnSpc>
                <a:spcPct val="100000"/>
              </a:lnSpc>
              <a:spcBef>
                <a:spcPts val="360"/>
              </a:spcBef>
              <a:buNone/>
            </a:pPr>
            <a:endParaRPr lang="fr-FR" sz="1800" b="0" strike="noStrike" spc="-1">
              <a:latin typeface="Arial"/>
            </a:endParaRPr>
          </a:p>
          <a:p>
            <a:pPr marL="285840" indent="-285840">
              <a:lnSpc>
                <a:spcPct val="100000"/>
              </a:lnSpc>
              <a:spcBef>
                <a:spcPts val="360"/>
              </a:spcBef>
              <a:buClr>
                <a:srgbClr val="000000"/>
              </a:buClr>
              <a:buFont typeface="Arial"/>
              <a:buChar char="•"/>
            </a:pPr>
            <a:r>
              <a:rPr lang="fr-FR" sz="1800" b="1" strike="noStrike" spc="-1">
                <a:solidFill>
                  <a:srgbClr val="000000"/>
                </a:solidFill>
                <a:latin typeface="Calibri"/>
              </a:rPr>
              <a:t>Productions spécifiques (foie gras, fourrures)</a:t>
            </a:r>
            <a:endParaRPr lang="fr-FR" sz="1800" b="0" strike="noStrike" spc="-1">
              <a:latin typeface="Arial"/>
            </a:endParaRPr>
          </a:p>
          <a:p>
            <a:pPr marL="285840" indent="-285840">
              <a:lnSpc>
                <a:spcPct val="100000"/>
              </a:lnSpc>
              <a:spcBef>
                <a:spcPts val="360"/>
              </a:spcBef>
              <a:buClr>
                <a:srgbClr val="000000"/>
              </a:buClr>
              <a:buFont typeface="Arial"/>
              <a:buChar char="•"/>
            </a:pPr>
            <a:r>
              <a:rPr lang="fr-FR" sz="1800" b="1" strike="noStrike" spc="-1">
                <a:solidFill>
                  <a:srgbClr val="000000"/>
                </a:solidFill>
                <a:latin typeface="Calibri"/>
              </a:rPr>
              <a:t>Pratiques douloureuses ou cruelles</a:t>
            </a:r>
            <a:endParaRPr lang="fr-FR" sz="1800" b="0" strike="noStrike" spc="-1">
              <a:latin typeface="Arial"/>
            </a:endParaRPr>
          </a:p>
          <a:p>
            <a:pPr marL="285840" indent="-285840">
              <a:lnSpc>
                <a:spcPct val="100000"/>
              </a:lnSpc>
              <a:spcBef>
                <a:spcPts val="360"/>
              </a:spcBef>
              <a:buClr>
                <a:srgbClr val="000000"/>
              </a:buClr>
              <a:buFont typeface="Arial"/>
              <a:buChar char="•"/>
            </a:pPr>
            <a:r>
              <a:rPr lang="fr-FR" sz="1800" b="1" strike="noStrike" spc="-1">
                <a:solidFill>
                  <a:srgbClr val="000000"/>
                </a:solidFill>
                <a:latin typeface="Calibri"/>
              </a:rPr>
              <a:t>Pêche industrielle</a:t>
            </a:r>
            <a:endParaRPr lang="fr-FR" sz="1800" b="0" strike="noStrike" spc="-1">
              <a:latin typeface="Arial"/>
            </a:endParaRPr>
          </a:p>
          <a:p>
            <a:pPr marL="285840" indent="-285840">
              <a:lnSpc>
                <a:spcPct val="100000"/>
              </a:lnSpc>
              <a:spcBef>
                <a:spcPts val="360"/>
              </a:spcBef>
              <a:buClr>
                <a:srgbClr val="000000"/>
              </a:buClr>
              <a:buFont typeface="Arial"/>
              <a:buChar char="•"/>
            </a:pPr>
            <a:r>
              <a:rPr lang="fr-FR" sz="1800" b="1" strike="noStrike" spc="-1">
                <a:solidFill>
                  <a:srgbClr val="000000"/>
                </a:solidFill>
                <a:latin typeface="Calibri"/>
              </a:rPr>
              <a:t>Autres débats/élevage:</a:t>
            </a:r>
            <a:endParaRPr lang="fr-FR" sz="1800" b="0" strike="noStrike" spc="-1">
              <a:latin typeface="Arial"/>
            </a:endParaRPr>
          </a:p>
          <a:p>
            <a:pPr marL="743040" lvl="1" indent="-285840">
              <a:lnSpc>
                <a:spcPct val="100000"/>
              </a:lnSpc>
              <a:spcBef>
                <a:spcPts val="320"/>
              </a:spcBef>
              <a:buClr>
                <a:srgbClr val="000000"/>
              </a:buClr>
              <a:buFont typeface="Arial"/>
              <a:buChar char="•"/>
            </a:pPr>
            <a:r>
              <a:rPr lang="fr-FR" sz="1600" b="1" strike="noStrike" spc="-1">
                <a:solidFill>
                  <a:srgbClr val="000000"/>
                </a:solidFill>
                <a:latin typeface="Calibri"/>
              </a:rPr>
              <a:t>Alimentation et santé (la question des protéines…)</a:t>
            </a:r>
            <a:endParaRPr lang="fr-FR" sz="1600" b="0" strike="noStrike" spc="-1">
              <a:latin typeface="Arial"/>
            </a:endParaRPr>
          </a:p>
          <a:p>
            <a:pPr marL="743040" lvl="1" indent="-285840">
              <a:lnSpc>
                <a:spcPct val="100000"/>
              </a:lnSpc>
              <a:spcBef>
                <a:spcPts val="320"/>
              </a:spcBef>
              <a:buClr>
                <a:srgbClr val="000000"/>
              </a:buClr>
              <a:buFont typeface="Arial"/>
              <a:buChar char="•"/>
            </a:pPr>
            <a:r>
              <a:rPr lang="fr-FR" sz="1600" b="1" strike="noStrike" spc="-1">
                <a:solidFill>
                  <a:srgbClr val="000000"/>
                </a:solidFill>
                <a:latin typeface="Calibri"/>
              </a:rPr>
              <a:t>Elevage/environnement:</a:t>
            </a:r>
            <a:endParaRPr lang="fr-FR" sz="1600" b="0" strike="noStrike" spc="-1">
              <a:latin typeface="Arial"/>
            </a:endParaRPr>
          </a:p>
          <a:p>
            <a:pPr marL="457200">
              <a:lnSpc>
                <a:spcPct val="100000"/>
              </a:lnSpc>
              <a:spcBef>
                <a:spcPts val="320"/>
              </a:spcBef>
              <a:buNone/>
              <a:tabLst>
                <a:tab pos="0" algn="l"/>
              </a:tabLst>
            </a:pPr>
            <a:r>
              <a:rPr lang="fr-FR" sz="1600" b="1" strike="noStrike" spc="-1">
                <a:solidFill>
                  <a:srgbClr val="000000"/>
                </a:solidFill>
                <a:latin typeface="Calibri"/>
              </a:rPr>
              <a:t>Espace, ressources, rejets, GES, prairies</a:t>
            </a:r>
            <a:endParaRPr lang="fr-FR" sz="1600" b="0" strike="noStrike" spc="-1">
              <a:latin typeface="Arial"/>
            </a:endParaRPr>
          </a:p>
          <a:p>
            <a:pPr marL="457200">
              <a:lnSpc>
                <a:spcPct val="100000"/>
              </a:lnSpc>
              <a:spcBef>
                <a:spcPts val="320"/>
              </a:spcBef>
              <a:buNone/>
              <a:tabLst>
                <a:tab pos="0" algn="l"/>
              </a:tabLst>
            </a:pPr>
            <a:r>
              <a:rPr lang="fr-FR" sz="1600" b="1" strike="noStrike" spc="-1">
                <a:solidFill>
                  <a:srgbClr val="000000"/>
                </a:solidFill>
                <a:latin typeface="Calibri"/>
              </a:rPr>
              <a:t>Pesticides, antibiotiques</a:t>
            </a:r>
            <a:endParaRPr lang="fr-FR" sz="1600" b="0" strike="noStrike" spc="-1">
              <a:latin typeface="Arial"/>
            </a:endParaRPr>
          </a:p>
          <a:p>
            <a:pPr marL="457200">
              <a:lnSpc>
                <a:spcPct val="100000"/>
              </a:lnSpc>
              <a:buNone/>
              <a:tabLst>
                <a:tab pos="0" algn="l"/>
              </a:tabLst>
            </a:pPr>
            <a:endParaRPr lang="fr-FR" sz="1600" b="0" strike="noStrike" spc="-1">
              <a:latin typeface="Arial"/>
            </a:endParaRPr>
          </a:p>
          <a:p>
            <a:pPr marL="457200">
              <a:lnSpc>
                <a:spcPct val="100000"/>
              </a:lnSpc>
              <a:spcBef>
                <a:spcPts val="320"/>
              </a:spcBef>
              <a:buNone/>
              <a:tabLst>
                <a:tab pos="0" algn="l"/>
              </a:tabLst>
            </a:pPr>
            <a:r>
              <a:rPr lang="fr-FR" sz="1600" b="1" strike="noStrike" spc="-1">
                <a:solidFill>
                  <a:srgbClr val="000000"/>
                </a:solidFill>
                <a:latin typeface="Calibri"/>
              </a:rPr>
              <a:t>Trois débats!</a:t>
            </a:r>
            <a:endParaRPr lang="fr-FR" sz="1600" b="0" strike="noStrike" spc="-1">
              <a:latin typeface="Arial"/>
            </a:endParaRPr>
          </a:p>
        </p:txBody>
      </p:sp>
      <p:sp>
        <p:nvSpPr>
          <p:cNvPr id="594" name="PlaceHolder 3"/>
          <p:cNvSpPr>
            <a:spLocks noGrp="1"/>
          </p:cNvSpPr>
          <p:nvPr>
            <p:ph type="sldNum" idx="37"/>
          </p:nvPr>
        </p:nvSpPr>
        <p:spPr>
          <a:xfrm>
            <a:off x="6553080" y="6309360"/>
            <a:ext cx="2133000" cy="411480"/>
          </a:xfrm>
          <a:prstGeom prst="rect">
            <a:avLst/>
          </a:prstGeom>
          <a:noFill/>
          <a:ln w="0">
            <a:noFill/>
          </a:ln>
        </p:spPr>
        <p:txBody>
          <a:bodyPr lIns="90000" tIns="45000" rIns="90000" bIns="45000" anchor="ctr">
            <a:noAutofit/>
          </a:bodyPr>
          <a:lstStyle>
            <a:lvl1pPr algn="r">
              <a:lnSpc>
                <a:spcPct val="100000"/>
              </a:lnSpc>
              <a:buNone/>
              <a:defRPr lang="fr-FR" sz="1200" b="0" strike="noStrike" spc="-1">
                <a:solidFill>
                  <a:srgbClr val="8B8B8B"/>
                </a:solidFill>
                <a:latin typeface="Calibri"/>
              </a:defRPr>
            </a:lvl1pPr>
          </a:lstStyle>
          <a:p>
            <a:pPr algn="r">
              <a:lnSpc>
                <a:spcPct val="100000"/>
              </a:lnSpc>
              <a:buNone/>
            </a:pPr>
            <a:fld id="{9B318A33-0DF1-40AA-8D86-977255BF13C6}" type="slidenum">
              <a:rPr lang="fr-FR" sz="1200" b="0" strike="noStrike" spc="-1">
                <a:solidFill>
                  <a:srgbClr val="8B8B8B"/>
                </a:solidFill>
                <a:latin typeface="Calibri"/>
              </a:rPr>
              <a:t>38</a:t>
            </a:fld>
            <a:endParaRPr lang="fr-FR" sz="1200" b="0" strike="noStrike" spc="-1">
              <a:latin typeface="Times New Roman"/>
            </a:endParaRPr>
          </a:p>
        </p:txBody>
      </p:sp>
      <p:pic>
        <p:nvPicPr>
          <p:cNvPr id="595" name="Picture 3" descr="C:\Users\Michel\AppData\Local\Microsoft\Windows\INetCache\IE\LCXJ12TC\Gavage_industriel_des_canards_à_foie_gras_en_cages_collectives,_France_2012_(2)[1].jpg"/>
          <p:cNvPicPr/>
          <p:nvPr/>
        </p:nvPicPr>
        <p:blipFill>
          <a:blip r:embed="rId3"/>
          <a:stretch/>
        </p:blipFill>
        <p:spPr>
          <a:xfrm>
            <a:off x="4356000" y="189000"/>
            <a:ext cx="4715280" cy="3143160"/>
          </a:xfrm>
          <a:prstGeom prst="rect">
            <a:avLst/>
          </a:prstGeom>
          <a:ln w="0">
            <a:noFill/>
          </a:ln>
        </p:spPr>
      </p:pic>
      <p:pic>
        <p:nvPicPr>
          <p:cNvPr id="596" name="Picture 4" descr="C:\Users\Michel\AppData\Local\Microsoft\Windows\INetCache\IE\JSDCWCOL\jfp2[1].jpg"/>
          <p:cNvPicPr/>
          <p:nvPr/>
        </p:nvPicPr>
        <p:blipFill>
          <a:blip r:embed="rId4"/>
          <a:stretch/>
        </p:blipFill>
        <p:spPr>
          <a:xfrm>
            <a:off x="4393800" y="3599280"/>
            <a:ext cx="3129840" cy="1756800"/>
          </a:xfrm>
          <a:prstGeom prst="rect">
            <a:avLst/>
          </a:prstGeom>
          <a:ln w="0">
            <a:noFill/>
          </a:ln>
        </p:spPr>
      </p:pic>
      <p:pic>
        <p:nvPicPr>
          <p:cNvPr id="597" name="Picture 5" descr="C:\Users\Michel\AppData\Local\Microsoft\Windows\INetCache\IE\LCXJ12TC\fruit_et_legumes1[1].jpg"/>
          <p:cNvPicPr/>
          <p:nvPr/>
        </p:nvPicPr>
        <p:blipFill>
          <a:blip r:embed="rId5"/>
          <a:stretch/>
        </p:blipFill>
        <p:spPr>
          <a:xfrm>
            <a:off x="7555320" y="3596760"/>
            <a:ext cx="1526400" cy="1758960"/>
          </a:xfrm>
          <a:prstGeom prst="rect">
            <a:avLst/>
          </a:prstGeom>
          <a:ln w="0">
            <a:noFill/>
          </a:ln>
        </p:spPr>
      </p:pic>
      <p:pic>
        <p:nvPicPr>
          <p:cNvPr id="598" name="Picture 6" descr="C:\Users\Michel\AppData\Local\Microsoft\Windows\INetCache\IE\D3TFE46F\boulevard-p-riph-rique-l-8217-leveur-normand-miGLItR0x0M-845x475[1].jpg"/>
          <p:cNvPicPr/>
          <p:nvPr/>
        </p:nvPicPr>
        <p:blipFill>
          <a:blip r:embed="rId6"/>
          <a:stretch/>
        </p:blipFill>
        <p:spPr>
          <a:xfrm>
            <a:off x="4399560" y="5467320"/>
            <a:ext cx="2519640" cy="1415880"/>
          </a:xfrm>
          <a:prstGeom prst="rect">
            <a:avLst/>
          </a:prstGeom>
          <a:ln w="0">
            <a:noFill/>
          </a:ln>
        </p:spPr>
      </p:pic>
      <p:pic>
        <p:nvPicPr>
          <p:cNvPr id="599" name="Picture 11" descr="C:\Users\Michel\AppData\Local\Microsoft\Windows\INetCache\IE\WVLSNJJF\220px-Cattle_and_sheep[1].jpg"/>
          <p:cNvPicPr/>
          <p:nvPr/>
        </p:nvPicPr>
        <p:blipFill>
          <a:blip r:embed="rId7"/>
          <a:stretch/>
        </p:blipFill>
        <p:spPr>
          <a:xfrm>
            <a:off x="6942600" y="5398920"/>
            <a:ext cx="2128680" cy="140256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99D649C0-D1BD-4FB5-82FA-2C07D1A1D2FF}" type="slidenum">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200" b="1" strike="noStrike" spc="-1">
                <a:solidFill>
                  <a:srgbClr val="558ED5"/>
                </a:solidFill>
                <a:latin typeface="Calibri"/>
              </a:rPr>
              <a:t>DEBATS: l’animal et la nature</a:t>
            </a:r>
            <a:endParaRPr lang="fr-FR" sz="3200" b="0" strike="noStrike" spc="-1">
              <a:latin typeface="Arial"/>
            </a:endParaRPr>
          </a:p>
        </p:txBody>
      </p:sp>
      <p:sp>
        <p:nvSpPr>
          <p:cNvPr id="601"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lnSpcReduction="10000"/>
          </a:bodyPr>
          <a:lstStyle/>
          <a:p>
            <a:pPr marL="343080" indent="-343080">
              <a:lnSpc>
                <a:spcPct val="100000"/>
              </a:lnSpc>
              <a:spcBef>
                <a:spcPts val="360"/>
              </a:spcBef>
              <a:buClr>
                <a:srgbClr val="000000"/>
              </a:buClr>
              <a:buFont typeface="Arial"/>
              <a:buChar char="•"/>
            </a:pPr>
            <a:r>
              <a:rPr lang="fr-FR" sz="1800" b="1" strike="noStrike" spc="-1">
                <a:solidFill>
                  <a:srgbClr val="000000"/>
                </a:solidFill>
                <a:latin typeface="Calibri"/>
              </a:rPr>
              <a:t>Remises en cause globales, écologiques:</a:t>
            </a: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réchauffement  climatique, appauvrissement ressources, de la biodiversité, intrants, pesticides</a:t>
            </a:r>
            <a:endParaRPr lang="fr-FR" sz="1800" b="0" strike="noStrike" spc="-1">
              <a:latin typeface="Arial"/>
            </a:endParaRPr>
          </a:p>
          <a:p>
            <a:pPr>
              <a:lnSpc>
                <a:spcPct val="100000"/>
              </a:lnSpc>
              <a:spcBef>
                <a:spcPts val="360"/>
              </a:spcBef>
              <a:buNone/>
              <a:tabLst>
                <a:tab pos="0" algn="l"/>
              </a:tabLst>
            </a:pPr>
            <a:endParaRPr lang="fr-FR" sz="1800" b="0" strike="noStrike" spc="-1">
              <a:latin typeface="Arial"/>
            </a:endParaRPr>
          </a:p>
          <a:p>
            <a:pPr>
              <a:lnSpc>
                <a:spcPct val="100000"/>
              </a:lnSpc>
              <a:spcBef>
                <a:spcPts val="360"/>
              </a:spcBef>
              <a:buNone/>
              <a:tabLst>
                <a:tab pos="0" algn="l"/>
              </a:tabLst>
            </a:pPr>
            <a:r>
              <a:rPr lang="fr-FR" sz="1800" b="1" strike="noStrike" spc="-1">
                <a:solidFill>
                  <a:srgbClr val="000000"/>
                </a:solidFill>
                <a:latin typeface="Calibri"/>
              </a:rPr>
              <a:t>Biodiversité: effondrement espèces, 6</a:t>
            </a:r>
            <a:r>
              <a:rPr lang="fr-FR" sz="1800" b="1" strike="noStrike" spc="-1" baseline="30000">
                <a:solidFill>
                  <a:srgbClr val="000000"/>
                </a:solidFill>
                <a:latin typeface="Calibri"/>
              </a:rPr>
              <a:t>ème</a:t>
            </a:r>
            <a:r>
              <a:rPr lang="fr-FR" sz="1800" b="1" strike="noStrike" spc="-1">
                <a:solidFill>
                  <a:srgbClr val="000000"/>
                </a:solidFill>
                <a:latin typeface="Calibri"/>
              </a:rPr>
              <a:t> extinction: des exemples, surdéveloppement des espèces domestiques</a:t>
            </a:r>
            <a:endParaRPr lang="fr-FR" sz="1800" b="0" strike="noStrike" spc="-1">
              <a:latin typeface="Arial"/>
            </a:endParaRPr>
          </a:p>
          <a:p>
            <a:pPr>
              <a:lnSpc>
                <a:spcPct val="100000"/>
              </a:lnSpc>
              <a:spcBef>
                <a:spcPts val="360"/>
              </a:spcBef>
              <a:buNone/>
              <a:tabLst>
                <a:tab pos="0" algn="l"/>
              </a:tabLst>
            </a:pPr>
            <a:endParaRPr lang="fr-FR" sz="1800" b="0" strike="noStrike" spc="-1">
              <a:latin typeface="Arial"/>
            </a:endParaRPr>
          </a:p>
          <a:p>
            <a:pPr marL="343080" indent="-343080">
              <a:lnSpc>
                <a:spcPct val="100000"/>
              </a:lnSpc>
              <a:spcBef>
                <a:spcPts val="360"/>
              </a:spcBef>
              <a:buClr>
                <a:srgbClr val="000000"/>
              </a:buClr>
              <a:buFont typeface="Arial"/>
              <a:buChar char="•"/>
              <a:tabLst>
                <a:tab pos="0" algn="l"/>
              </a:tabLst>
            </a:pPr>
            <a:r>
              <a:rPr lang="fr-FR" sz="1800" b="1" strike="noStrike" spc="-1">
                <a:solidFill>
                  <a:srgbClr val="000000"/>
                </a:solidFill>
                <a:latin typeface="Calibri"/>
              </a:rPr>
              <a:t>Coexistence avec élevage: pastoralisme et prédateurs</a:t>
            </a:r>
            <a:endParaRPr lang="fr-FR" sz="1800" b="0" strike="noStrike" spc="-1">
              <a:latin typeface="Arial"/>
            </a:endParaRPr>
          </a:p>
        </p:txBody>
      </p:sp>
      <p:pic>
        <p:nvPicPr>
          <p:cNvPr id="602" name="Picture 2" descr="C:\Users\Michel\AppData\Local\Microsoft\Windows\INetCache\IE\LCXJ12TC\global-warming-1494965_960_720[1].jpg"/>
          <p:cNvPicPr/>
          <p:nvPr/>
        </p:nvPicPr>
        <p:blipFill>
          <a:blip r:embed="rId3"/>
          <a:stretch/>
        </p:blipFill>
        <p:spPr>
          <a:xfrm>
            <a:off x="5436000" y="332640"/>
            <a:ext cx="2925360" cy="1992600"/>
          </a:xfrm>
          <a:prstGeom prst="rect">
            <a:avLst/>
          </a:prstGeom>
          <a:ln w="0">
            <a:noFill/>
          </a:ln>
        </p:spPr>
      </p:pic>
      <p:pic>
        <p:nvPicPr>
          <p:cNvPr id="603" name="Picture 4" descr="C:\Users\Michel\AppData\Local\Microsoft\Windows\INetCache\IE\LCXJ12TC\1200px-Poissons_du_lagon_de_la_Réunion[1].jpg"/>
          <p:cNvPicPr/>
          <p:nvPr/>
        </p:nvPicPr>
        <p:blipFill>
          <a:blip r:embed="rId4"/>
          <a:stretch/>
        </p:blipFill>
        <p:spPr>
          <a:xfrm>
            <a:off x="4932000" y="2781000"/>
            <a:ext cx="1745280" cy="1334880"/>
          </a:xfrm>
          <a:prstGeom prst="rect">
            <a:avLst/>
          </a:prstGeom>
          <a:ln w="0">
            <a:noFill/>
          </a:ln>
        </p:spPr>
      </p:pic>
      <p:pic>
        <p:nvPicPr>
          <p:cNvPr id="604" name="Picture 5" descr="C:\Users\Michel\AppData\Local\Microsoft\Windows\INetCache\IE\JSDCWCOL\Image1-300x300[1].jpg"/>
          <p:cNvPicPr/>
          <p:nvPr/>
        </p:nvPicPr>
        <p:blipFill>
          <a:blip r:embed="rId5"/>
          <a:stretch/>
        </p:blipFill>
        <p:spPr>
          <a:xfrm>
            <a:off x="6840360" y="2553480"/>
            <a:ext cx="2303640" cy="2303640"/>
          </a:xfrm>
          <a:prstGeom prst="rect">
            <a:avLst/>
          </a:prstGeom>
          <a:ln w="0">
            <a:noFill/>
          </a:ln>
        </p:spPr>
      </p:pic>
      <p:pic>
        <p:nvPicPr>
          <p:cNvPr id="605" name="Picture 6" descr="C:\Users\Michel\AppData\Local\Microsoft\Windows\INetCache\IE\D3TFE46F\image-20141203-3613-1jalmqj[1].jpg"/>
          <p:cNvPicPr/>
          <p:nvPr/>
        </p:nvPicPr>
        <p:blipFill>
          <a:blip r:embed="rId6"/>
          <a:stretch/>
        </p:blipFill>
        <p:spPr>
          <a:xfrm flipH="1">
            <a:off x="5928840" y="5085360"/>
            <a:ext cx="2386080" cy="156420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DBA32475-3A9A-45C0-A486-678BF28E1A66}" type="slidenum">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gn="ctr">
              <a:lnSpc>
                <a:spcPct val="100000"/>
              </a:lnSpc>
              <a:buNone/>
            </a:pPr>
            <a:r>
              <a:rPr lang="fr-FR" sz="3200" b="1" strike="noStrike" spc="-1">
                <a:solidFill>
                  <a:srgbClr val="558ED5"/>
                </a:solidFill>
                <a:latin typeface="Calibri"/>
              </a:rPr>
              <a:t>La vie avant l’homme (1)</a:t>
            </a:r>
            <a:br>
              <a:rPr sz="3200"/>
            </a:br>
            <a:endParaRPr lang="fr-FR" sz="3200" b="0" strike="noStrike" spc="-1">
              <a:latin typeface="Arial"/>
            </a:endParaRPr>
          </a:p>
        </p:txBody>
      </p:sp>
      <p:sp>
        <p:nvSpPr>
          <p:cNvPr id="424" name="PlaceHolder 2"/>
          <p:cNvSpPr>
            <a:spLocks noGrp="1"/>
          </p:cNvSpPr>
          <p:nvPr>
            <p:ph/>
          </p:nvPr>
        </p:nvSpPr>
        <p:spPr>
          <a:xfrm>
            <a:off x="3575160" y="272880"/>
            <a:ext cx="5110920" cy="6395760"/>
          </a:xfrm>
          <a:prstGeom prst="rect">
            <a:avLst/>
          </a:prstGeom>
          <a:noFill/>
          <a:ln w="0">
            <a:noFill/>
          </a:ln>
        </p:spPr>
        <p:txBody>
          <a:bodyPr lIns="90000" tIns="45000" rIns="90000" bIns="45000" anchor="t">
            <a:normAutofit/>
          </a:bodyPr>
          <a:lstStyle/>
          <a:p>
            <a:pPr>
              <a:lnSpc>
                <a:spcPct val="100000"/>
              </a:lnSpc>
              <a:spcBef>
                <a:spcPts val="360"/>
              </a:spcBef>
              <a:buNone/>
            </a:pPr>
            <a:endParaRPr lang="fr-FR" sz="1800" b="0" strike="noStrike" spc="-1">
              <a:latin typeface="Arial"/>
            </a:endParaRPr>
          </a:p>
          <a:p>
            <a:pPr>
              <a:lnSpc>
                <a:spcPct val="100000"/>
              </a:lnSpc>
              <a:spcBef>
                <a:spcPts val="360"/>
              </a:spcBef>
              <a:buNone/>
            </a:pP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Il y a 4 milliards d’années, la vie apparaît</a:t>
            </a:r>
            <a:endParaRPr lang="fr-FR" sz="2000" b="0" strike="noStrike" spc="-1">
              <a:latin typeface="Arial"/>
            </a:endParaRPr>
          </a:p>
          <a:p>
            <a:pPr>
              <a:lnSpc>
                <a:spcPct val="100000"/>
              </a:lnSpc>
              <a:spcBef>
                <a:spcPts val="400"/>
              </a:spcBef>
              <a:buNone/>
            </a:pP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Essentiellement dans l’eau  pendant  3 milliards d’années</a:t>
            </a:r>
            <a:endParaRPr lang="fr-FR" sz="2000" b="0" strike="noStrike" spc="-1">
              <a:latin typeface="Arial"/>
            </a:endParaRPr>
          </a:p>
          <a:p>
            <a:pPr>
              <a:lnSpc>
                <a:spcPct val="100000"/>
              </a:lnSpc>
              <a:spcBef>
                <a:spcPts val="400"/>
              </a:spcBef>
              <a:buNone/>
            </a:pP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343080" indent="-34308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D’abord et pendant longtemps  des êtres  unicellulaires</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343080" indent="-34308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Il y a 400 millions d’années, la vie animale apparaît sur terre à l’air libre</a:t>
            </a:r>
            <a:endParaRPr lang="fr-FR" sz="20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	des végétaux</a:t>
            </a:r>
            <a:endParaRPr lang="fr-FR" sz="20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	des animaux</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spcBef>
                <a:spcPts val="360"/>
              </a:spcBef>
              <a:buNone/>
              <a:tabLst>
                <a:tab pos="0" algn="l"/>
              </a:tabLst>
            </a:pPr>
            <a:endParaRPr lang="fr-FR" sz="1800" b="0" strike="noStrike" spc="-1">
              <a:latin typeface="Arial"/>
            </a:endParaRPr>
          </a:p>
          <a:p>
            <a:pPr>
              <a:lnSpc>
                <a:spcPct val="100000"/>
              </a:lnSpc>
              <a:spcBef>
                <a:spcPts val="360"/>
              </a:spcBef>
              <a:buNone/>
              <a:tabLst>
                <a:tab pos="0" algn="l"/>
              </a:tabLst>
            </a:pPr>
            <a:endParaRPr lang="fr-FR" sz="1800" b="0" strike="noStrike" spc="-1">
              <a:latin typeface="Arial"/>
            </a:endParaRPr>
          </a:p>
          <a:p>
            <a:pPr>
              <a:lnSpc>
                <a:spcPct val="100000"/>
              </a:lnSpc>
              <a:spcBef>
                <a:spcPts val="360"/>
              </a:spcBef>
              <a:buNone/>
              <a:tabLst>
                <a:tab pos="0" algn="l"/>
              </a:tabLst>
            </a:pPr>
            <a:endParaRPr lang="fr-FR" sz="18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p:txBody>
      </p:sp>
      <p:sp>
        <p:nvSpPr>
          <p:cNvPr id="425" name="PlaceHolder 3"/>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343080" indent="-343080">
              <a:lnSpc>
                <a:spcPct val="100000"/>
              </a:lnSpc>
              <a:spcBef>
                <a:spcPts val="561"/>
              </a:spcBef>
              <a:buClr>
                <a:srgbClr val="000000"/>
              </a:buClr>
              <a:buFont typeface="Arial"/>
              <a:buChar char="•"/>
            </a:pPr>
            <a:r>
              <a:rPr lang="fr-FR" sz="2800" b="1" strike="noStrike" spc="-1">
                <a:solidFill>
                  <a:srgbClr val="000000"/>
                </a:solidFill>
                <a:latin typeface="Calibri"/>
              </a:rPr>
              <a:t>Pour relativiser</a:t>
            </a:r>
            <a:endParaRPr lang="fr-FR" sz="2800" b="0" strike="noStrike" spc="-1">
              <a:latin typeface="Arial"/>
            </a:endParaRPr>
          </a:p>
          <a:p>
            <a:pPr>
              <a:lnSpc>
                <a:spcPct val="100000"/>
              </a:lnSpc>
              <a:spcBef>
                <a:spcPts val="561"/>
              </a:spcBef>
              <a:buNone/>
              <a:tabLst>
                <a:tab pos="0" algn="l"/>
              </a:tabLst>
            </a:pP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Le big bang</a:t>
            </a:r>
            <a:endParaRPr lang="fr-FR" sz="2800" b="0" strike="noStrike" spc="-1">
              <a:latin typeface="Arial"/>
            </a:endParaRPr>
          </a:p>
          <a:p>
            <a:pPr>
              <a:lnSpc>
                <a:spcPct val="100000"/>
              </a:lnSpc>
              <a:spcBef>
                <a:spcPts val="561"/>
              </a:spcBef>
              <a:buNone/>
              <a:tabLst>
                <a:tab pos="0" algn="l"/>
              </a:tabLst>
            </a:pP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La Terre</a:t>
            </a:r>
            <a:endParaRPr lang="fr-FR" sz="2800" b="0" strike="noStrike" spc="-1">
              <a:latin typeface="Arial"/>
            </a:endParaRPr>
          </a:p>
          <a:p>
            <a:pPr>
              <a:lnSpc>
                <a:spcPct val="100000"/>
              </a:lnSpc>
              <a:spcBef>
                <a:spcPts val="561"/>
              </a:spcBef>
              <a:buNone/>
              <a:tabLst>
                <a:tab pos="0" algn="l"/>
              </a:tabLst>
            </a:pP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La vie </a:t>
            </a:r>
            <a:endParaRPr lang="fr-FR" sz="2800" b="0" strike="noStrike" spc="-1">
              <a:latin typeface="Arial"/>
            </a:endParaRPr>
          </a:p>
          <a:p>
            <a:pPr>
              <a:lnSpc>
                <a:spcPct val="100000"/>
              </a:lnSpc>
              <a:spcBef>
                <a:spcPts val="561"/>
              </a:spcBef>
              <a:buNone/>
              <a:tabLst>
                <a:tab pos="0" algn="l"/>
              </a:tabLst>
            </a:pPr>
            <a:endParaRPr lang="fr-FR" sz="2800" b="0" strike="noStrike" spc="-1">
              <a:latin typeface="Arial"/>
            </a:endParaRPr>
          </a:p>
          <a:p>
            <a:pPr>
              <a:lnSpc>
                <a:spcPct val="100000"/>
              </a:lnSpc>
              <a:spcBef>
                <a:spcPts val="400"/>
              </a:spcBef>
              <a:buNone/>
              <a:tabLst>
                <a:tab pos="0" algn="l"/>
              </a:tabLst>
            </a:pPr>
            <a:endParaRPr lang="fr-FR" sz="2000" b="0" strike="noStrike" spc="-1">
              <a:latin typeface="Arial"/>
            </a:endParaRPr>
          </a:p>
        </p:txBody>
      </p:sp>
      <p:pic>
        <p:nvPicPr>
          <p:cNvPr id="426" name="Picture 3" descr="C:\Users\Michel\AppData\Local\Microsoft\Windows\INetCache\IE\LCXJ12TC\Rendre-aux-bactéries-leur-vulnérabiblité-aux-antibiotiques[1].jpg"/>
          <p:cNvPicPr/>
          <p:nvPr/>
        </p:nvPicPr>
        <p:blipFill>
          <a:blip r:embed="rId3"/>
          <a:stretch/>
        </p:blipFill>
        <p:spPr>
          <a:xfrm>
            <a:off x="7086600" y="2277000"/>
            <a:ext cx="1467360" cy="719640"/>
          </a:xfrm>
          <a:prstGeom prst="rect">
            <a:avLst/>
          </a:prstGeom>
          <a:ln w="0">
            <a:noFill/>
          </a:ln>
        </p:spPr>
      </p:pic>
      <p:pic>
        <p:nvPicPr>
          <p:cNvPr id="427" name="Picture 2" descr="C:\Users\Michel\AppData\Local\Microsoft\Windows\INetCache\IE\LCXJ12TC\290px-Lithobius_forficatus[1].jpg"/>
          <p:cNvPicPr/>
          <p:nvPr/>
        </p:nvPicPr>
        <p:blipFill>
          <a:blip r:embed="rId4"/>
          <a:stretch/>
        </p:blipFill>
        <p:spPr>
          <a:xfrm>
            <a:off x="7180560" y="5735160"/>
            <a:ext cx="1439640" cy="957960"/>
          </a:xfrm>
          <a:prstGeom prst="rect">
            <a:avLst/>
          </a:prstGeom>
          <a:ln w="0">
            <a:noFill/>
          </a:ln>
        </p:spPr>
      </p:pic>
      <p:pic>
        <p:nvPicPr>
          <p:cNvPr id="428" name="Picture 2" descr="C:\Users\Michel\AppData\Local\Microsoft\Windows\INetCache\IE\D3TFE46F\Funaria_hygrometrica[1].jpg"/>
          <p:cNvPicPr/>
          <p:nvPr/>
        </p:nvPicPr>
        <p:blipFill>
          <a:blip r:embed="rId5"/>
          <a:stretch/>
        </p:blipFill>
        <p:spPr>
          <a:xfrm>
            <a:off x="7200000" y="4660200"/>
            <a:ext cx="1619640" cy="919440"/>
          </a:xfrm>
          <a:prstGeom prst="rect">
            <a:avLst/>
          </a:prstGeom>
          <a:ln w="0">
            <a:noFill/>
          </a:ln>
        </p:spPr>
      </p:pic>
      <p:sp>
        <p:nvSpPr>
          <p:cNvPr id="5" name="PlaceHolder 4"/>
          <p:cNvSpPr>
            <a:spLocks noGrp="1"/>
          </p:cNvSpPr>
          <p:nvPr>
            <p:ph type="ftr" idx="13"/>
          </p:nvPr>
        </p:nvSpPr>
        <p:spPr/>
        <p:txBody>
          <a:bodyPr/>
          <a:lstStyle/>
          <a:p>
            <a:r>
              <a:t>Michel BAUSSIER        23 02 2023          UTB Autun</a:t>
            </a:r>
          </a:p>
        </p:txBody>
      </p:sp>
      <p:sp>
        <p:nvSpPr>
          <p:cNvPr id="6" name="PlaceHolder 5"/>
          <p:cNvSpPr>
            <a:spLocks noGrp="1"/>
          </p:cNvSpPr>
          <p:nvPr>
            <p:ph type="sldNum" idx="14"/>
          </p:nvPr>
        </p:nvSpPr>
        <p:spPr/>
        <p:txBody>
          <a:bodyPr/>
          <a:lstStyle/>
          <a:p>
            <a:fld id="{1FEFC60E-FC96-4DC0-A72D-8974CD570DE7}" type="slidenum">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457200" y="274680"/>
            <a:ext cx="8228880" cy="1142280"/>
          </a:xfrm>
          <a:prstGeom prst="rect">
            <a:avLst/>
          </a:prstGeom>
          <a:noFill/>
          <a:ln w="0">
            <a:noFill/>
          </a:ln>
        </p:spPr>
        <p:txBody>
          <a:bodyPr lIns="0" tIns="0" rIns="0" bIns="0" anchor="ctr">
            <a:normAutofit fontScale="90000"/>
          </a:bodyPr>
          <a:lstStyle/>
          <a:p>
            <a:pPr algn="ctr">
              <a:lnSpc>
                <a:spcPct val="100000"/>
              </a:lnSpc>
              <a:buNone/>
            </a:pPr>
            <a:r>
              <a:rPr lang="fr-FR" sz="4400" b="1" strike="noStrike" spc="-1">
                <a:solidFill>
                  <a:srgbClr val="558ED5"/>
                </a:solidFill>
                <a:latin typeface="Calibri"/>
              </a:rPr>
              <a:t>DEBATS: l’animal et la nature</a:t>
            </a:r>
            <a:br>
              <a:rPr sz="4400"/>
            </a:br>
            <a:r>
              <a:rPr lang="fr-FR" sz="4400" b="1" strike="noStrike" spc="-1">
                <a:solidFill>
                  <a:srgbClr val="558ED5"/>
                </a:solidFill>
                <a:latin typeface="Calibri"/>
              </a:rPr>
              <a:t>Les ratios du vivant</a:t>
            </a:r>
            <a:endParaRPr lang="fr-FR" sz="4400" b="0" strike="noStrike" spc="-1">
              <a:latin typeface="Arial"/>
            </a:endParaRPr>
          </a:p>
        </p:txBody>
      </p:sp>
      <p:pic>
        <p:nvPicPr>
          <p:cNvPr id="607" name="Image 1"/>
          <p:cNvPicPr/>
          <p:nvPr/>
        </p:nvPicPr>
        <p:blipFill>
          <a:blip r:embed="rId3"/>
          <a:stretch/>
        </p:blipFill>
        <p:spPr>
          <a:xfrm>
            <a:off x="1043640" y="920520"/>
            <a:ext cx="2951640" cy="4151160"/>
          </a:xfrm>
          <a:prstGeom prst="rect">
            <a:avLst/>
          </a:prstGeom>
          <a:ln w="0">
            <a:noFill/>
          </a:ln>
          <a:scene3d>
            <a:camera prst="orthographicFront">
              <a:rot lat="0" lon="0" rev="5400000"/>
            </a:camera>
            <a:lightRig rig="threePt" dir="t"/>
          </a:scene3d>
        </p:spPr>
      </p:pic>
      <p:pic>
        <p:nvPicPr>
          <p:cNvPr id="608" name="Image 2"/>
          <p:cNvPicPr/>
          <p:nvPr/>
        </p:nvPicPr>
        <p:blipFill>
          <a:blip r:embed="rId4"/>
          <a:stretch/>
        </p:blipFill>
        <p:spPr>
          <a:xfrm>
            <a:off x="5407200" y="3357720"/>
            <a:ext cx="2852640" cy="4006080"/>
          </a:xfrm>
          <a:prstGeom prst="rect">
            <a:avLst/>
          </a:prstGeom>
          <a:ln w="0">
            <a:noFill/>
          </a:ln>
          <a:scene3d>
            <a:camera prst="orthographicFront">
              <a:rot lat="0" lon="0" rev="5400000"/>
            </a:camera>
            <a:lightRig rig="threePt" dir="t"/>
          </a:scene3d>
        </p:spPr>
      </p:pic>
      <p:sp>
        <p:nvSpPr>
          <p:cNvPr id="3" name="PlaceHolder 2"/>
          <p:cNvSpPr>
            <a:spLocks noGrp="1"/>
          </p:cNvSpPr>
          <p:nvPr>
            <p:ph type="ftr" idx="25"/>
          </p:nvPr>
        </p:nvSpPr>
        <p:spPr/>
        <p:txBody>
          <a:bodyPr/>
          <a:lstStyle/>
          <a:p>
            <a:r>
              <a:t>Michel BAUSSIER        23 02 2023          UTB Autun</a:t>
            </a:r>
          </a:p>
        </p:txBody>
      </p:sp>
      <p:sp>
        <p:nvSpPr>
          <p:cNvPr id="4" name="PlaceHolder 3"/>
          <p:cNvSpPr>
            <a:spLocks noGrp="1"/>
          </p:cNvSpPr>
          <p:nvPr>
            <p:ph type="sldNum" idx="26"/>
          </p:nvPr>
        </p:nvSpPr>
        <p:spPr/>
        <p:txBody>
          <a:bodyPr/>
          <a:lstStyle/>
          <a:p>
            <a:fld id="{4813698A-6C86-4A09-B66B-A4DD03F8CC2C}" type="slidenum">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p:cNvSpPr>
          <p:nvPr>
            <p:ph type="title"/>
          </p:nvPr>
        </p:nvSpPr>
        <p:spPr>
          <a:xfrm>
            <a:off x="457200" y="274680"/>
            <a:ext cx="8228880" cy="639396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pic>
        <p:nvPicPr>
          <p:cNvPr id="610" name="Image 3"/>
          <p:cNvPicPr/>
          <p:nvPr/>
        </p:nvPicPr>
        <p:blipFill>
          <a:blip r:embed="rId3"/>
          <a:srcRect l="15238" t="24764" r="3810" b="16191"/>
          <a:stretch/>
        </p:blipFill>
        <p:spPr>
          <a:xfrm>
            <a:off x="608400" y="908640"/>
            <a:ext cx="8186400" cy="4838040"/>
          </a:xfrm>
          <a:prstGeom prst="rect">
            <a:avLst/>
          </a:prstGeom>
          <a:ln w="0">
            <a:noFill/>
          </a:ln>
        </p:spPr>
      </p:pic>
      <p:sp>
        <p:nvSpPr>
          <p:cNvPr id="3" name="PlaceHolder 2"/>
          <p:cNvSpPr>
            <a:spLocks noGrp="1"/>
          </p:cNvSpPr>
          <p:nvPr>
            <p:ph type="ftr" idx="25"/>
          </p:nvPr>
        </p:nvSpPr>
        <p:spPr/>
        <p:txBody>
          <a:bodyPr/>
          <a:lstStyle/>
          <a:p>
            <a:r>
              <a:t>Michel BAUSSIER        23 02 2023          UTB Autun</a:t>
            </a:r>
          </a:p>
        </p:txBody>
      </p:sp>
      <p:sp>
        <p:nvSpPr>
          <p:cNvPr id="4" name="PlaceHolder 3"/>
          <p:cNvSpPr>
            <a:spLocks noGrp="1"/>
          </p:cNvSpPr>
          <p:nvPr>
            <p:ph type="sldNum" idx="26"/>
          </p:nvPr>
        </p:nvSpPr>
        <p:spPr/>
        <p:txBody>
          <a:bodyPr/>
          <a:lstStyle/>
          <a:p>
            <a:fld id="{15CC07A8-A093-45E8-AA09-C4584A546F30}" type="slidenum">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p:cNvSpPr>
          <p:nvPr>
            <p:ph type="title"/>
          </p:nvPr>
        </p:nvSpPr>
        <p:spPr>
          <a:xfrm>
            <a:off x="457200" y="274680"/>
            <a:ext cx="8228880" cy="639396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pic>
        <p:nvPicPr>
          <p:cNvPr id="612" name="Image 4"/>
          <p:cNvPicPr/>
          <p:nvPr/>
        </p:nvPicPr>
        <p:blipFill>
          <a:blip r:embed="rId3"/>
          <a:srcRect l="12618" t="30796" r="16666" b="19363"/>
          <a:stretch/>
        </p:blipFill>
        <p:spPr>
          <a:xfrm rot="10800000">
            <a:off x="731520" y="909000"/>
            <a:ext cx="7899840" cy="4175640"/>
          </a:xfrm>
          <a:prstGeom prst="rect">
            <a:avLst/>
          </a:prstGeom>
          <a:ln w="0">
            <a:noFill/>
          </a:ln>
        </p:spPr>
      </p:pic>
      <p:sp>
        <p:nvSpPr>
          <p:cNvPr id="3" name="PlaceHolder 2"/>
          <p:cNvSpPr>
            <a:spLocks noGrp="1"/>
          </p:cNvSpPr>
          <p:nvPr>
            <p:ph type="ftr" idx="25"/>
          </p:nvPr>
        </p:nvSpPr>
        <p:spPr/>
        <p:txBody>
          <a:bodyPr/>
          <a:lstStyle/>
          <a:p>
            <a:r>
              <a:t>Michel BAUSSIER        23 02 2023          UTB Autun</a:t>
            </a:r>
          </a:p>
        </p:txBody>
      </p:sp>
      <p:sp>
        <p:nvSpPr>
          <p:cNvPr id="4" name="PlaceHolder 3"/>
          <p:cNvSpPr>
            <a:spLocks noGrp="1"/>
          </p:cNvSpPr>
          <p:nvPr>
            <p:ph type="sldNum" idx="26"/>
          </p:nvPr>
        </p:nvSpPr>
        <p:spPr/>
        <p:txBody>
          <a:bodyPr/>
          <a:lstStyle/>
          <a:p>
            <a:fld id="{D94C4A76-19D5-4FE6-8DCC-724B5D2EE076}" type="slidenum">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AUTRES DEBATS:</a:t>
            </a:r>
            <a:endParaRPr lang="fr-FR" sz="3600" b="0" strike="noStrike" spc="-1">
              <a:latin typeface="Arial"/>
            </a:endParaRPr>
          </a:p>
        </p:txBody>
      </p:sp>
      <p:sp>
        <p:nvSpPr>
          <p:cNvPr id="614"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85500"/>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Expérimentation animale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Chasse</a:t>
            </a:r>
            <a:endParaRPr lang="fr-FR" sz="2000" b="0" strike="noStrike" spc="-1">
              <a:latin typeface="Arial"/>
            </a:endParaRPr>
          </a:p>
          <a:p>
            <a:pPr marL="800280" lvl="1" indent="-343080">
              <a:lnSpc>
                <a:spcPct val="100000"/>
              </a:lnSpc>
              <a:spcBef>
                <a:spcPts val="360"/>
              </a:spcBef>
              <a:buClr>
                <a:srgbClr val="000000"/>
              </a:buClr>
              <a:buFont typeface="Wingdings" charset="2"/>
              <a:buChar char=""/>
            </a:pPr>
            <a:r>
              <a:rPr lang="fr-FR" sz="1800" b="1" strike="noStrike" spc="-1">
                <a:solidFill>
                  <a:srgbClr val="000000"/>
                </a:solidFill>
                <a:latin typeface="Calibri"/>
              </a:rPr>
              <a:t>Les chasses cruelles</a:t>
            </a: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Pêche de loisir</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Corrida</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Animaux sauvages dans les cirques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Zoos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Certains sports équestres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Animaux de compagnie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NAC</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Médiation animale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Sensibilité et intelligence végétales!</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p:txBody>
      </p:sp>
      <p:pic>
        <p:nvPicPr>
          <p:cNvPr id="615" name="Picture 2" descr="C:\Users\Michel\AppData\Local\Microsoft\Windows\INetCache\IE\WVLSNJJF\Chasse_a_courre[1].jpg"/>
          <p:cNvPicPr/>
          <p:nvPr/>
        </p:nvPicPr>
        <p:blipFill>
          <a:blip r:embed="rId3"/>
          <a:stretch/>
        </p:blipFill>
        <p:spPr>
          <a:xfrm>
            <a:off x="3780000" y="116640"/>
            <a:ext cx="2410920" cy="1607040"/>
          </a:xfrm>
          <a:prstGeom prst="rect">
            <a:avLst/>
          </a:prstGeom>
          <a:ln w="0">
            <a:noFill/>
          </a:ln>
        </p:spPr>
      </p:pic>
      <p:pic>
        <p:nvPicPr>
          <p:cNvPr id="616" name="Picture 3" descr="C:\Users\Michel\AppData\Local\Microsoft\Windows\INetCache\IE\D3TFE46F\1200px-Velázquez_-_Cabeza_de_venado_(Museo_del_Prado,_1626-28)[1].jpg"/>
          <p:cNvPicPr/>
          <p:nvPr/>
        </p:nvPicPr>
        <p:blipFill>
          <a:blip r:embed="rId4"/>
          <a:stretch/>
        </p:blipFill>
        <p:spPr>
          <a:xfrm>
            <a:off x="7092360" y="116640"/>
            <a:ext cx="1487520" cy="1880640"/>
          </a:xfrm>
          <a:prstGeom prst="rect">
            <a:avLst/>
          </a:prstGeom>
          <a:ln w="0">
            <a:noFill/>
          </a:ln>
        </p:spPr>
      </p:pic>
      <p:pic>
        <p:nvPicPr>
          <p:cNvPr id="617" name="Picture 4" descr="C:\Users\Michel\AppData\Local\Microsoft\Windows\INetCache\IE\JSDCWCOL\Child_fishes_in_stream[1].jpg"/>
          <p:cNvPicPr/>
          <p:nvPr/>
        </p:nvPicPr>
        <p:blipFill>
          <a:blip r:embed="rId5"/>
          <a:stretch/>
        </p:blipFill>
        <p:spPr>
          <a:xfrm>
            <a:off x="3564000" y="1797840"/>
            <a:ext cx="2519640" cy="2101680"/>
          </a:xfrm>
          <a:prstGeom prst="rect">
            <a:avLst/>
          </a:prstGeom>
          <a:ln w="0">
            <a:noFill/>
          </a:ln>
        </p:spPr>
      </p:pic>
      <p:pic>
        <p:nvPicPr>
          <p:cNvPr id="618" name="Picture 5" descr="C:\Users\Michel\AppData\Local\Microsoft\Windows\INetCache\IE\D3TFE46F\1200px-Rafaelillo[1].jpg"/>
          <p:cNvPicPr/>
          <p:nvPr/>
        </p:nvPicPr>
        <p:blipFill>
          <a:blip r:embed="rId6"/>
          <a:stretch/>
        </p:blipFill>
        <p:spPr>
          <a:xfrm>
            <a:off x="6109560" y="2019600"/>
            <a:ext cx="2842920" cy="1658160"/>
          </a:xfrm>
          <a:prstGeom prst="rect">
            <a:avLst/>
          </a:prstGeom>
          <a:ln w="0">
            <a:noFill/>
          </a:ln>
        </p:spPr>
      </p:pic>
      <p:pic>
        <p:nvPicPr>
          <p:cNvPr id="619" name="Picture 6" descr="C:\Users\Michel\AppData\Local\Microsoft\Windows\INetCache\IE\WVLSNJJF\0013-DSC-3562,large.1447925812[1].jpg"/>
          <p:cNvPicPr/>
          <p:nvPr/>
        </p:nvPicPr>
        <p:blipFill>
          <a:blip r:embed="rId7"/>
          <a:stretch/>
        </p:blipFill>
        <p:spPr>
          <a:xfrm>
            <a:off x="3697920" y="3900240"/>
            <a:ext cx="2410920" cy="1607760"/>
          </a:xfrm>
          <a:prstGeom prst="rect">
            <a:avLst/>
          </a:prstGeom>
          <a:ln w="0">
            <a:noFill/>
          </a:ln>
        </p:spPr>
      </p:pic>
      <p:pic>
        <p:nvPicPr>
          <p:cNvPr id="620" name="Picture 8" descr="C:\Users\Michel\AppData\Local\Microsoft\Windows\INetCache\IE\D3TFE46F\Paris_-_Cirque_Pinder_-_Joe_Gartner_-_Les_éléphants_-_027[1].jpg"/>
          <p:cNvPicPr/>
          <p:nvPr/>
        </p:nvPicPr>
        <p:blipFill>
          <a:blip r:embed="rId8"/>
          <a:stretch/>
        </p:blipFill>
        <p:spPr>
          <a:xfrm>
            <a:off x="6142320" y="3737880"/>
            <a:ext cx="1978920" cy="1319040"/>
          </a:xfrm>
          <a:prstGeom prst="rect">
            <a:avLst/>
          </a:prstGeom>
          <a:ln w="0">
            <a:noFill/>
          </a:ln>
        </p:spPr>
      </p:pic>
      <p:pic>
        <p:nvPicPr>
          <p:cNvPr id="621" name="Picture 9" descr="C:\Users\Michel\AppData\Local\Microsoft\Windows\INetCache\IE\WVLSNJJF\Roc_1_copie[1].jpg"/>
          <p:cNvPicPr/>
          <p:nvPr/>
        </p:nvPicPr>
        <p:blipFill>
          <a:blip r:embed="rId9"/>
          <a:stretch/>
        </p:blipFill>
        <p:spPr>
          <a:xfrm>
            <a:off x="7132320" y="5221080"/>
            <a:ext cx="2010960" cy="1636200"/>
          </a:xfrm>
          <a:prstGeom prst="rect">
            <a:avLst/>
          </a:prstGeom>
          <a:ln w="0">
            <a:noFill/>
          </a:ln>
        </p:spPr>
      </p:pic>
      <p:pic>
        <p:nvPicPr>
          <p:cNvPr id="622" name="Picture 10" descr="C:\Users\Michel\AppData\Local\Microsoft\Windows\INetCache\IE\LCXJ12TC\Testudo_hermanni_boettgeri[1].jpg"/>
          <p:cNvPicPr/>
          <p:nvPr/>
        </p:nvPicPr>
        <p:blipFill>
          <a:blip r:embed="rId10"/>
          <a:stretch/>
        </p:blipFill>
        <p:spPr>
          <a:xfrm>
            <a:off x="4572000" y="5540040"/>
            <a:ext cx="2190960" cy="121752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D8A08E0E-4CDF-4792-8D36-34E89AA38571}" type="slidenum">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3600" b="1" strike="noStrike" spc="-1">
                <a:solidFill>
                  <a:srgbClr val="558ED5"/>
                </a:solidFill>
                <a:latin typeface="Calibri"/>
              </a:rPr>
              <a:t>AUTRES DEBATS:</a:t>
            </a:r>
            <a:endParaRPr lang="fr-FR" sz="3600" b="0" strike="noStrike" spc="-1">
              <a:latin typeface="Arial"/>
            </a:endParaRPr>
          </a:p>
        </p:txBody>
      </p:sp>
      <p:sp>
        <p:nvSpPr>
          <p:cNvPr id="624"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97000"/>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Les trafics d’animaux</a:t>
            </a:r>
            <a:endParaRPr lang="fr-FR" sz="20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Cybercriminalité</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Félins de compagnie</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Ivoire</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Eléphants</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Elevages de tigres en Chine</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Rhinocéros</a:t>
            </a:r>
            <a:endParaRPr lang="fr-FR" sz="1800" b="0" strike="noStrike" spc="-1">
              <a:latin typeface="Arial"/>
            </a:endParaRPr>
          </a:p>
          <a:p>
            <a:pPr marL="743040" lvl="1" indent="-285840">
              <a:lnSpc>
                <a:spcPct val="100000"/>
              </a:lnSpc>
              <a:spcBef>
                <a:spcPts val="360"/>
              </a:spcBef>
              <a:buClr>
                <a:srgbClr val="000000"/>
              </a:buClr>
              <a:buFont typeface="Arial"/>
              <a:buChar char="•"/>
            </a:pPr>
            <a:r>
              <a:rPr lang="fr-FR" sz="1800" b="1" strike="noStrike" spc="-1">
                <a:solidFill>
                  <a:srgbClr val="000000"/>
                </a:solidFill>
                <a:latin typeface="Calibri"/>
              </a:rPr>
              <a:t>France, pays de transit: exemple des civelles (Chine)</a:t>
            </a: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CITES, Convention de Washington, 1973</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Les trafics de chiens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Gorilles des montagnes</a:t>
            </a:r>
            <a:endParaRPr lang="fr-FR" sz="2000" b="0" strike="noStrike" spc="-1">
              <a:latin typeface="Arial"/>
            </a:endParaRPr>
          </a:p>
          <a:p>
            <a:pPr>
              <a:lnSpc>
                <a:spcPct val="100000"/>
              </a:lnSpc>
              <a:buNone/>
            </a:pPr>
            <a:endParaRPr lang="fr-FR" sz="1800" b="0" strike="noStrike" spc="-1">
              <a:latin typeface="Arial"/>
            </a:endParaRPr>
          </a:p>
        </p:txBody>
      </p:sp>
      <p:pic>
        <p:nvPicPr>
          <p:cNvPr id="625" name="Picture 9" descr="C:\Users\Michel\AppData\Local\Microsoft\Windows\INetCache\IE\WVLSNJJF\Roc_1_copie[1].jpg"/>
          <p:cNvPicPr/>
          <p:nvPr/>
        </p:nvPicPr>
        <p:blipFill>
          <a:blip r:embed="rId3"/>
          <a:stretch/>
        </p:blipFill>
        <p:spPr>
          <a:xfrm>
            <a:off x="7647120" y="5510520"/>
            <a:ext cx="1655640" cy="1346760"/>
          </a:xfrm>
          <a:prstGeom prst="rect">
            <a:avLst/>
          </a:prstGeom>
          <a:ln w="0">
            <a:noFill/>
          </a:ln>
        </p:spPr>
      </p:pic>
      <p:pic>
        <p:nvPicPr>
          <p:cNvPr id="626" name="Picture 10" descr="C:\Users\Michel\AppData\Local\Microsoft\Windows\INetCache\IE\LCXJ12TC\Testudo_hermanni_boettgeri[1].jpg"/>
          <p:cNvPicPr/>
          <p:nvPr/>
        </p:nvPicPr>
        <p:blipFill>
          <a:blip r:embed="rId4"/>
          <a:stretch/>
        </p:blipFill>
        <p:spPr>
          <a:xfrm>
            <a:off x="5859000" y="5733360"/>
            <a:ext cx="1842840" cy="1024200"/>
          </a:xfrm>
          <a:prstGeom prst="rect">
            <a:avLst/>
          </a:prstGeom>
          <a:ln w="0">
            <a:noFill/>
          </a:ln>
        </p:spPr>
      </p:pic>
      <p:pic>
        <p:nvPicPr>
          <p:cNvPr id="627" name="Picture 2" descr="C:\Users\Michel\AppData\Local\Microsoft\Windows\INetCache\IE\WVLSNJJF\internet-1862309_960_720[1].jpg"/>
          <p:cNvPicPr/>
          <p:nvPr/>
        </p:nvPicPr>
        <p:blipFill>
          <a:blip r:embed="rId5"/>
          <a:stretch/>
        </p:blipFill>
        <p:spPr>
          <a:xfrm>
            <a:off x="3837600" y="260640"/>
            <a:ext cx="2925360" cy="1300680"/>
          </a:xfrm>
          <a:prstGeom prst="rect">
            <a:avLst/>
          </a:prstGeom>
          <a:ln w="0">
            <a:noFill/>
          </a:ln>
        </p:spPr>
      </p:pic>
      <p:pic>
        <p:nvPicPr>
          <p:cNvPr id="628" name="Picture 3" descr="C:\Users\Michel\AppData\Local\Microsoft\Windows\INetCache\IE\LCXJ12TC\Guépard_Bioparc_Doué[1].jpg"/>
          <p:cNvPicPr/>
          <p:nvPr/>
        </p:nvPicPr>
        <p:blipFill>
          <a:blip r:embed="rId6"/>
          <a:stretch/>
        </p:blipFill>
        <p:spPr>
          <a:xfrm>
            <a:off x="6957000" y="392400"/>
            <a:ext cx="2186280" cy="1451880"/>
          </a:xfrm>
          <a:prstGeom prst="rect">
            <a:avLst/>
          </a:prstGeom>
          <a:ln w="0">
            <a:noFill/>
          </a:ln>
        </p:spPr>
      </p:pic>
      <p:pic>
        <p:nvPicPr>
          <p:cNvPr id="629" name="Picture 4" descr="C:\Users\Michel\AppData\Local\Microsoft\Windows\INetCache\IE\JSDCWCOL\Borobudur-Temple-Park_Elephant-cage-01[1].jpg"/>
          <p:cNvPicPr/>
          <p:nvPr/>
        </p:nvPicPr>
        <p:blipFill>
          <a:blip r:embed="rId7"/>
          <a:stretch/>
        </p:blipFill>
        <p:spPr>
          <a:xfrm>
            <a:off x="3943800" y="1562040"/>
            <a:ext cx="3119040" cy="2079000"/>
          </a:xfrm>
          <a:prstGeom prst="rect">
            <a:avLst/>
          </a:prstGeom>
          <a:ln w="0">
            <a:noFill/>
          </a:ln>
        </p:spPr>
      </p:pic>
      <p:pic>
        <p:nvPicPr>
          <p:cNvPr id="630" name="Picture 5" descr="C:\Users\Michel\AppData\Local\Microsoft\Windows\INetCache\IE\D3TFE46F\220px-Tigre_d'Asie_à_robe_blanche[1].jpg"/>
          <p:cNvPicPr/>
          <p:nvPr/>
        </p:nvPicPr>
        <p:blipFill>
          <a:blip r:embed="rId8"/>
          <a:stretch/>
        </p:blipFill>
        <p:spPr>
          <a:xfrm>
            <a:off x="7097040" y="2061000"/>
            <a:ext cx="2046960" cy="1367280"/>
          </a:xfrm>
          <a:prstGeom prst="rect">
            <a:avLst/>
          </a:prstGeom>
          <a:ln w="0">
            <a:noFill/>
          </a:ln>
        </p:spPr>
      </p:pic>
      <p:pic>
        <p:nvPicPr>
          <p:cNvPr id="631" name="Picture 6" descr="C:\Users\Michel\AppData\Local\Microsoft\Windows\INetCache\IE\WVLSNJJF\Diceros_bicornis_-_profile_-_Etosha_2014[1].jpg"/>
          <p:cNvPicPr/>
          <p:nvPr/>
        </p:nvPicPr>
        <p:blipFill>
          <a:blip r:embed="rId9"/>
          <a:stretch/>
        </p:blipFill>
        <p:spPr>
          <a:xfrm>
            <a:off x="3971880" y="3589200"/>
            <a:ext cx="2925360" cy="1950120"/>
          </a:xfrm>
          <a:prstGeom prst="rect">
            <a:avLst/>
          </a:prstGeom>
          <a:ln w="0">
            <a:noFill/>
          </a:ln>
        </p:spPr>
      </p:pic>
      <p:pic>
        <p:nvPicPr>
          <p:cNvPr id="632" name="Picture 7" descr="C:\Users\Michel\AppData\Local\Microsoft\Windows\INetCache\IE\LCXJ12TC\Gulas_con_ajo_y_guindilla_03[1].jpg"/>
          <p:cNvPicPr/>
          <p:nvPr/>
        </p:nvPicPr>
        <p:blipFill>
          <a:blip r:embed="rId10"/>
          <a:stretch/>
        </p:blipFill>
        <p:spPr>
          <a:xfrm>
            <a:off x="7132320" y="3642120"/>
            <a:ext cx="1986840" cy="1490040"/>
          </a:xfrm>
          <a:prstGeom prst="rect">
            <a:avLst/>
          </a:prstGeom>
          <a:ln w="0">
            <a:noFill/>
          </a:ln>
        </p:spPr>
      </p:pic>
      <p:pic>
        <p:nvPicPr>
          <p:cNvPr id="633" name="Picture 8" descr="C:\Users\Michel\AppData\Local\Microsoft\Windows\INetCache\IE\LCXJ12TC\gorilla-clan-06[1].jpg"/>
          <p:cNvPicPr/>
          <p:nvPr/>
        </p:nvPicPr>
        <p:blipFill>
          <a:blip r:embed="rId11"/>
          <a:stretch/>
        </p:blipFill>
        <p:spPr>
          <a:xfrm>
            <a:off x="4025160" y="5009400"/>
            <a:ext cx="1833120" cy="18914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EC78375B-2CBE-4FD7-87A3-C1E9DE2F72AE}" type="slidenum">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000" b="1" strike="noStrike" spc="-1">
                <a:solidFill>
                  <a:srgbClr val="558ED5"/>
                </a:solidFill>
                <a:latin typeface="Calibri"/>
              </a:rPr>
              <a:t>DEBATS: mobilisations associatives,</a:t>
            </a:r>
            <a:br>
              <a:rPr sz="2000"/>
            </a:br>
            <a:r>
              <a:rPr lang="fr-FR" sz="2000" b="1" strike="noStrike" spc="-1">
                <a:solidFill>
                  <a:srgbClr val="558ED5"/>
                </a:solidFill>
                <a:latin typeface="Calibri"/>
              </a:rPr>
              <a:t>l’action politique</a:t>
            </a:r>
            <a:endParaRPr lang="fr-FR" sz="2000" b="0" strike="noStrike" spc="-1">
              <a:latin typeface="Arial"/>
            </a:endParaRPr>
          </a:p>
        </p:txBody>
      </p:sp>
      <p:sp>
        <p:nvSpPr>
          <p:cNvPr id="635"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98000" lnSpcReduction="10000"/>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Grand nombre </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Réformistes et abolitionnistes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 condition animale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Réaction du monde de l’élevage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 protection animale publique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Stratégie globale pour le BEA</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CNR BEA</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L’animal en politique (Parti animaliste)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Pétitions européennes</a:t>
            </a:r>
            <a:endParaRPr lang="fr-FR" sz="2000" b="0" strike="noStrike" spc="-1">
              <a:latin typeface="Arial"/>
            </a:endParaRPr>
          </a:p>
        </p:txBody>
      </p:sp>
      <p:pic>
        <p:nvPicPr>
          <p:cNvPr id="636" name="Picture 2" descr="C:\Users\Michel\AppData\Local\Microsoft\Windows\INetCache\IE\D3TFE46F\Logo_de_la_SPA_(France)[1].png"/>
          <p:cNvPicPr/>
          <p:nvPr/>
        </p:nvPicPr>
        <p:blipFill>
          <a:blip r:embed="rId3"/>
          <a:stretch/>
        </p:blipFill>
        <p:spPr>
          <a:xfrm>
            <a:off x="3636000" y="908640"/>
            <a:ext cx="2015640" cy="2303640"/>
          </a:xfrm>
          <a:prstGeom prst="rect">
            <a:avLst/>
          </a:prstGeom>
          <a:ln w="0">
            <a:noFill/>
          </a:ln>
        </p:spPr>
      </p:pic>
      <p:pic>
        <p:nvPicPr>
          <p:cNvPr id="637" name="Picture 4" descr="C:\Users\Michel\AppData\Local\Microsoft\Windows\INetCache\IE\LCXJ12TC\Logo-L214-fond-blanc-contour-orange-carre-800x845[1].png"/>
          <p:cNvPicPr/>
          <p:nvPr/>
        </p:nvPicPr>
        <p:blipFill>
          <a:blip r:embed="rId4"/>
          <a:stretch/>
        </p:blipFill>
        <p:spPr>
          <a:xfrm>
            <a:off x="4170240" y="3357000"/>
            <a:ext cx="1265040" cy="1151280"/>
          </a:xfrm>
          <a:prstGeom prst="rect">
            <a:avLst/>
          </a:prstGeom>
          <a:ln w="0">
            <a:noFill/>
          </a:ln>
        </p:spPr>
      </p:pic>
      <p:pic>
        <p:nvPicPr>
          <p:cNvPr id="638" name="Picture 5" descr="C:\Users\Michel\AppData\Local\Microsoft\Windows\INetCache\IE\WVLSNJJF\220px-FRAPNA-Logo[1].jpg"/>
          <p:cNvPicPr/>
          <p:nvPr/>
        </p:nvPicPr>
        <p:blipFill>
          <a:blip r:embed="rId5"/>
          <a:stretch/>
        </p:blipFill>
        <p:spPr>
          <a:xfrm>
            <a:off x="6588360" y="829080"/>
            <a:ext cx="1675800" cy="1492920"/>
          </a:xfrm>
          <a:prstGeom prst="rect">
            <a:avLst/>
          </a:prstGeom>
          <a:ln w="0">
            <a:noFill/>
          </a:ln>
        </p:spPr>
      </p:pic>
      <p:pic>
        <p:nvPicPr>
          <p:cNvPr id="639" name="Picture 6" descr="C:\Users\Michel\AppData\Local\Microsoft\Windows\INetCache\IE\LCXJ12TC\Logo_One_voice[1].png"/>
          <p:cNvPicPr/>
          <p:nvPr/>
        </p:nvPicPr>
        <p:blipFill>
          <a:blip r:embed="rId6"/>
          <a:stretch/>
        </p:blipFill>
        <p:spPr>
          <a:xfrm>
            <a:off x="4170240" y="4797000"/>
            <a:ext cx="1409040" cy="1065960"/>
          </a:xfrm>
          <a:prstGeom prst="rect">
            <a:avLst/>
          </a:prstGeom>
          <a:ln w="0">
            <a:noFill/>
          </a:ln>
        </p:spPr>
      </p:pic>
      <p:pic>
        <p:nvPicPr>
          <p:cNvPr id="640" name="Picture 7" descr="C:\Users\Michel\AppData\Local\Microsoft\Windows\INetCache\IE\WVLSNJJF\20131016-lapins-Bordeaux-07[1].jpg"/>
          <p:cNvPicPr/>
          <p:nvPr/>
        </p:nvPicPr>
        <p:blipFill>
          <a:blip r:embed="rId7"/>
          <a:stretch/>
        </p:blipFill>
        <p:spPr>
          <a:xfrm>
            <a:off x="6228360" y="2421000"/>
            <a:ext cx="2504160" cy="37202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C36B7222-A0A0-407C-AF39-0604E23F4A63}" type="slidenum">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p:cNvSpPr>
          <p:nvPr>
            <p:ph type="title"/>
          </p:nvPr>
        </p:nvSpPr>
        <p:spPr>
          <a:xfrm>
            <a:off x="722160" y="4406760"/>
            <a:ext cx="7771680" cy="1361520"/>
          </a:xfrm>
          <a:prstGeom prst="rect">
            <a:avLst/>
          </a:prstGeom>
          <a:noFill/>
          <a:ln w="0">
            <a:noFill/>
          </a:ln>
        </p:spPr>
        <p:txBody>
          <a:bodyPr lIns="90000" tIns="45000" rIns="90000" bIns="45000" anchor="t">
            <a:noAutofit/>
          </a:bodyPr>
          <a:lstStyle/>
          <a:p>
            <a:pPr algn="ctr">
              <a:lnSpc>
                <a:spcPct val="100000"/>
              </a:lnSpc>
              <a:buNone/>
            </a:pPr>
            <a:r>
              <a:rPr lang="fr-FR" sz="4000" b="1" strike="noStrike" cap="all" spc="-1">
                <a:solidFill>
                  <a:srgbClr val="558ED5"/>
                </a:solidFill>
                <a:latin typeface="Calibri"/>
              </a:rPr>
              <a:t>Des droits pour l’animal?</a:t>
            </a:r>
            <a:endParaRPr lang="fr-FR" sz="4000" b="0" strike="noStrike" spc="-1">
              <a:latin typeface="Arial"/>
            </a:endParaRPr>
          </a:p>
        </p:txBody>
      </p:sp>
      <p:sp>
        <p:nvSpPr>
          <p:cNvPr id="642" name="PlaceHolder 2"/>
          <p:cNvSpPr>
            <a:spLocks noGrp="1"/>
          </p:cNvSpPr>
          <p:nvPr>
            <p:ph/>
          </p:nvPr>
        </p:nvSpPr>
        <p:spPr>
          <a:xfrm>
            <a:off x="722160" y="1052640"/>
            <a:ext cx="7771680" cy="2015640"/>
          </a:xfrm>
          <a:prstGeom prst="rect">
            <a:avLst/>
          </a:prstGeom>
          <a:noFill/>
          <a:ln w="0">
            <a:noFill/>
          </a:ln>
        </p:spPr>
        <p:txBody>
          <a:bodyPr lIns="90000" tIns="45000" rIns="90000" bIns="45000" anchor="b">
            <a:normAutofit/>
          </a:bodyPr>
          <a:lstStyle/>
          <a:p>
            <a:pPr algn="ctr">
              <a:lnSpc>
                <a:spcPct val="100000"/>
              </a:lnSpc>
              <a:spcBef>
                <a:spcPts val="641"/>
              </a:spcBef>
              <a:buNone/>
              <a:tabLst>
                <a:tab pos="0" algn="l"/>
              </a:tabLst>
            </a:pPr>
            <a:r>
              <a:rPr lang="fr-FR" sz="3200" b="1" strike="noStrike" spc="-1">
                <a:solidFill>
                  <a:srgbClr val="558ED5"/>
                </a:solidFill>
                <a:latin typeface="Calibri"/>
              </a:rPr>
              <a:t>LE DROIT ET L’ANIMAL</a:t>
            </a:r>
            <a:endParaRPr lang="fr-FR" sz="3200" b="0" strike="noStrike" spc="-1">
              <a:latin typeface="Arial"/>
            </a:endParaRPr>
          </a:p>
          <a:p>
            <a:pPr algn="ctr">
              <a:lnSpc>
                <a:spcPct val="100000"/>
              </a:lnSpc>
              <a:spcBef>
                <a:spcPts val="641"/>
              </a:spcBef>
              <a:buNone/>
              <a:tabLst>
                <a:tab pos="0" algn="l"/>
              </a:tabLst>
            </a:pPr>
            <a:r>
              <a:rPr lang="fr-FR" sz="3200" b="1" strike="noStrike" spc="-1">
                <a:solidFill>
                  <a:srgbClr val="558ED5"/>
                </a:solidFill>
                <a:latin typeface="Calibri"/>
              </a:rPr>
              <a:t>L’ANIMAL DANS LE DROIT </a:t>
            </a:r>
            <a:endParaRPr lang="fr-FR" sz="3200" b="0" strike="noStrike" spc="-1">
              <a:latin typeface="Arial"/>
            </a:endParaRPr>
          </a:p>
        </p:txBody>
      </p:sp>
      <p:sp>
        <p:nvSpPr>
          <p:cNvPr id="4" name="PlaceHolder 3"/>
          <p:cNvSpPr>
            <a:spLocks noGrp="1"/>
          </p:cNvSpPr>
          <p:nvPr>
            <p:ph type="ftr" idx="19"/>
          </p:nvPr>
        </p:nvSpPr>
        <p:spPr/>
        <p:txBody>
          <a:bodyPr/>
          <a:lstStyle/>
          <a:p>
            <a:r>
              <a:t>Michel BAUSSIER        23 02 2023          UTB Autun</a:t>
            </a:r>
          </a:p>
        </p:txBody>
      </p:sp>
      <p:sp>
        <p:nvSpPr>
          <p:cNvPr id="5" name="PlaceHolder 4"/>
          <p:cNvSpPr>
            <a:spLocks noGrp="1"/>
          </p:cNvSpPr>
          <p:nvPr>
            <p:ph type="sldNum" idx="20"/>
          </p:nvPr>
        </p:nvSpPr>
        <p:spPr/>
        <p:txBody>
          <a:bodyPr/>
          <a:lstStyle/>
          <a:p>
            <a:fld id="{00A22D01-3800-4DF8-B3FD-3D9D52229419}" type="slidenum">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L’évolution du droit et de la réglementation</a:t>
            </a:r>
            <a:endParaRPr lang="fr-FR" sz="2800" b="0" strike="noStrike" spc="-1">
              <a:latin typeface="Arial"/>
            </a:endParaRPr>
          </a:p>
        </p:txBody>
      </p:sp>
      <p:sp>
        <p:nvSpPr>
          <p:cNvPr id="644"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94000" lnSpcReduction="10000"/>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Angleterre, 1822, Martin’s act, RSPCA</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France:</a:t>
            </a:r>
            <a:endParaRPr lang="fr-FR" sz="20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1850</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1959</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1976 et L.214-1</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2015</a:t>
            </a: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Europe</a:t>
            </a:r>
            <a:endParaRPr lang="fr-FR" sz="20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Conseil de l’Europe</a:t>
            </a:r>
            <a:endParaRPr lang="fr-FR" sz="1800" b="0" strike="noStrike" spc="-1">
              <a:latin typeface="Arial"/>
            </a:endParaRPr>
          </a:p>
          <a:p>
            <a:pPr marL="800280" lvl="1" indent="-343080">
              <a:lnSpc>
                <a:spcPct val="100000"/>
              </a:lnSpc>
              <a:spcBef>
                <a:spcPts val="360"/>
              </a:spcBef>
              <a:buClr>
                <a:srgbClr val="000000"/>
              </a:buClr>
              <a:buFont typeface="Arial"/>
              <a:buChar char="•"/>
            </a:pPr>
            <a:r>
              <a:rPr lang="fr-FR" sz="1800" b="1" strike="noStrike" spc="-1">
                <a:solidFill>
                  <a:srgbClr val="000000"/>
                </a:solidFill>
                <a:latin typeface="Calibri"/>
              </a:rPr>
              <a:t>L’UE et les normes</a:t>
            </a:r>
            <a:endParaRPr lang="fr-FR" sz="18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Commerce international</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Engagements volontaires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Droits de l’animal ou devoirs de l’homme?</a:t>
            </a:r>
            <a:endParaRPr lang="fr-FR" sz="2000" b="0" strike="noStrike" spc="-1">
              <a:latin typeface="Arial"/>
            </a:endParaRPr>
          </a:p>
        </p:txBody>
      </p:sp>
      <p:pic>
        <p:nvPicPr>
          <p:cNvPr id="645" name="Picture 2" descr="C:\Users\Michel\AppData\Local\Microsoft\Windows\INetCache\IE\LCXJ12TC\hammer-1278402_960_720[1].png"/>
          <p:cNvPicPr/>
          <p:nvPr/>
        </p:nvPicPr>
        <p:blipFill>
          <a:blip r:embed="rId3"/>
          <a:stretch/>
        </p:blipFill>
        <p:spPr>
          <a:xfrm>
            <a:off x="3780000" y="3861000"/>
            <a:ext cx="2716200" cy="1871640"/>
          </a:xfrm>
          <a:prstGeom prst="rect">
            <a:avLst/>
          </a:prstGeom>
          <a:ln w="0">
            <a:noFill/>
          </a:ln>
        </p:spPr>
      </p:pic>
      <p:pic>
        <p:nvPicPr>
          <p:cNvPr id="646" name="Picture 6" descr="C:\Users\Michel\AppData\Local\Microsoft\Windows\INetCache\IE\D3TFE46F\déclaration-des-droits-de-lhomme-et-du-citoyen-2[1].jpg"/>
          <p:cNvPicPr/>
          <p:nvPr/>
        </p:nvPicPr>
        <p:blipFill>
          <a:blip r:embed="rId4"/>
          <a:stretch/>
        </p:blipFill>
        <p:spPr>
          <a:xfrm>
            <a:off x="5728680" y="2637000"/>
            <a:ext cx="3239640" cy="2213280"/>
          </a:xfrm>
          <a:prstGeom prst="rect">
            <a:avLst/>
          </a:prstGeom>
          <a:ln w="0">
            <a:noFill/>
          </a:ln>
        </p:spPr>
      </p:pic>
      <p:pic>
        <p:nvPicPr>
          <p:cNvPr id="647" name="Picture 11" descr="C:\Users\Michel\AppData\Local\Microsoft\Windows\INetCache\IE\JSDCWCOL\Drapeau_UE_042005[1].jpg"/>
          <p:cNvPicPr/>
          <p:nvPr/>
        </p:nvPicPr>
        <p:blipFill>
          <a:blip r:embed="rId5"/>
          <a:stretch/>
        </p:blipFill>
        <p:spPr>
          <a:xfrm>
            <a:off x="6588360" y="260640"/>
            <a:ext cx="2554920" cy="1943640"/>
          </a:xfrm>
          <a:prstGeom prst="rect">
            <a:avLst/>
          </a:prstGeom>
          <a:ln w="0">
            <a:noFill/>
          </a:ln>
        </p:spPr>
      </p:pic>
      <p:pic>
        <p:nvPicPr>
          <p:cNvPr id="648" name="Picture 12" descr="C:\Users\Michel\AppData\Local\Microsoft\Windows\INetCache\IE\JSDCWCOL\master_contentieux_europeen[1].png"/>
          <p:cNvPicPr/>
          <p:nvPr/>
        </p:nvPicPr>
        <p:blipFill>
          <a:blip r:embed="rId6"/>
          <a:stretch/>
        </p:blipFill>
        <p:spPr>
          <a:xfrm>
            <a:off x="3492000" y="332640"/>
            <a:ext cx="2807640" cy="20876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EF40B7F4-BA0B-46FD-9D5A-8609463F3A99}" type="slidenum">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PlaceHolder 1"/>
          <p:cNvSpPr>
            <a:spLocks noGrp="1"/>
          </p:cNvSpPr>
          <p:nvPr>
            <p:ph type="title"/>
          </p:nvPr>
        </p:nvSpPr>
        <p:spPr>
          <a:xfrm>
            <a:off x="457200" y="274680"/>
            <a:ext cx="8228880" cy="1142280"/>
          </a:xfrm>
          <a:prstGeom prst="rect">
            <a:avLst/>
          </a:prstGeom>
          <a:noFill/>
          <a:ln w="0">
            <a:noFill/>
          </a:ln>
        </p:spPr>
        <p:txBody>
          <a:bodyPr lIns="90000" tIns="45000" rIns="90000" bIns="45000" anchor="ctr">
            <a:normAutofit/>
          </a:bodyPr>
          <a:lstStyle/>
          <a:p>
            <a:pPr algn="ctr">
              <a:lnSpc>
                <a:spcPct val="100000"/>
              </a:lnSpc>
              <a:buNone/>
            </a:pPr>
            <a:r>
              <a:rPr lang="fr-FR" sz="6000" b="1" strike="noStrike" spc="-1" dirty="0">
                <a:solidFill>
                  <a:srgbClr val="558ED5"/>
                </a:solidFill>
                <a:latin typeface="Calibri"/>
              </a:rPr>
              <a:t>En conclusion….</a:t>
            </a:r>
            <a:endParaRPr lang="fr-FR" sz="6000" b="0" strike="noStrike" spc="-1" dirty="0">
              <a:latin typeface="Arial"/>
            </a:endParaRPr>
          </a:p>
        </p:txBody>
      </p:sp>
      <p:sp>
        <p:nvSpPr>
          <p:cNvPr id="650" name="PlaceHolder 2"/>
          <p:cNvSpPr>
            <a:spLocks noGrp="1"/>
          </p:cNvSpPr>
          <p:nvPr>
            <p:ph/>
          </p:nvPr>
        </p:nvSpPr>
        <p:spPr>
          <a:xfrm>
            <a:off x="457200" y="1600200"/>
            <a:ext cx="8228880" cy="4525200"/>
          </a:xfrm>
          <a:prstGeom prst="rect">
            <a:avLst/>
          </a:prstGeom>
          <a:noFill/>
          <a:ln w="0">
            <a:noFill/>
          </a:ln>
        </p:spPr>
        <p:txBody>
          <a:bodyPr lIns="90000" tIns="45000" rIns="90000" bIns="45000" anchor="t">
            <a:normAutofit fontScale="90000" lnSpcReduction="20000"/>
          </a:bodyPr>
          <a:lstStyle/>
          <a:p>
            <a:pPr marL="343080" indent="-343080">
              <a:lnSpc>
                <a:spcPct val="100000"/>
              </a:lnSpc>
              <a:spcBef>
                <a:spcPts val="561"/>
              </a:spcBef>
              <a:buClr>
                <a:srgbClr val="558ED5"/>
              </a:buClr>
              <a:buFont typeface="Arial"/>
              <a:buChar char="•"/>
            </a:pPr>
            <a:r>
              <a:rPr lang="fr-FR" sz="2800" b="1" strike="noStrike" spc="-1" dirty="0">
                <a:solidFill>
                  <a:srgbClr val="558ED5"/>
                </a:solidFill>
                <a:latin typeface="Calibri"/>
              </a:rPr>
              <a:t>Revue de l’évolution des rapports entre l’Homme et les (autres) animaux</a:t>
            </a:r>
          </a:p>
          <a:p>
            <a:pPr marL="343080" indent="-343080">
              <a:lnSpc>
                <a:spcPct val="100000"/>
              </a:lnSpc>
              <a:spcBef>
                <a:spcPts val="561"/>
              </a:spcBef>
              <a:buClr>
                <a:srgbClr val="558ED5"/>
              </a:buClr>
              <a:buFont typeface="Arial"/>
              <a:buChar char="•"/>
            </a:pPr>
            <a:r>
              <a:rPr lang="fr-FR" sz="2800" b="1" strike="noStrike" spc="-1" dirty="0">
                <a:solidFill>
                  <a:srgbClr val="558ED5"/>
                </a:solidFill>
                <a:latin typeface="Calibri"/>
              </a:rPr>
              <a:t>La science confirme les intuitions empathiques: sensibilité, conscience</a:t>
            </a:r>
          </a:p>
          <a:p>
            <a:pPr marL="343080" indent="-343080">
              <a:lnSpc>
                <a:spcPct val="100000"/>
              </a:lnSpc>
              <a:spcBef>
                <a:spcPts val="561"/>
              </a:spcBef>
              <a:buClr>
                <a:srgbClr val="558ED5"/>
              </a:buClr>
              <a:buFont typeface="Arial"/>
              <a:buChar char="•"/>
            </a:pPr>
            <a:r>
              <a:rPr lang="fr-FR" sz="2800" b="1" strike="noStrike" spc="-1" dirty="0">
                <a:solidFill>
                  <a:srgbClr val="558ED5"/>
                </a:solidFill>
                <a:latin typeface="Calibri"/>
              </a:rPr>
              <a:t>Bien-être animal</a:t>
            </a:r>
          </a:p>
          <a:p>
            <a:pPr marL="343080" indent="-343080">
              <a:lnSpc>
                <a:spcPct val="100000"/>
              </a:lnSpc>
              <a:spcBef>
                <a:spcPts val="561"/>
              </a:spcBef>
              <a:buClr>
                <a:srgbClr val="558ED5"/>
              </a:buClr>
              <a:buFont typeface="Arial"/>
              <a:buChar char="•"/>
            </a:pPr>
            <a:r>
              <a:rPr lang="fr-FR" sz="2800" b="1" strike="noStrike" spc="-1" dirty="0">
                <a:solidFill>
                  <a:srgbClr val="558ED5"/>
                </a:solidFill>
                <a:latin typeface="Calibri"/>
              </a:rPr>
              <a:t>Equilibre, mesure et responsabilité</a:t>
            </a:r>
            <a:endParaRPr lang="fr-FR" sz="2800" b="0" strike="noStrike" spc="-1" dirty="0">
              <a:latin typeface="Arial"/>
            </a:endParaRPr>
          </a:p>
          <a:p>
            <a:pPr>
              <a:lnSpc>
                <a:spcPct val="100000"/>
              </a:lnSpc>
              <a:spcBef>
                <a:spcPts val="561"/>
              </a:spcBef>
              <a:buNone/>
              <a:tabLst>
                <a:tab pos="0" algn="l"/>
              </a:tabLst>
            </a:pPr>
            <a:endParaRPr lang="fr-FR" sz="2800" b="0" strike="noStrike" spc="-1" dirty="0">
              <a:latin typeface="Arial"/>
            </a:endParaRPr>
          </a:p>
          <a:p>
            <a:pPr marL="343080" indent="-343080">
              <a:lnSpc>
                <a:spcPct val="100000"/>
              </a:lnSpc>
              <a:spcBef>
                <a:spcPts val="720"/>
              </a:spcBef>
              <a:buClr>
                <a:srgbClr val="558ED5"/>
              </a:buClr>
              <a:buFont typeface="Arial"/>
              <a:buChar char="•"/>
              <a:tabLst>
                <a:tab pos="0" algn="l"/>
              </a:tabLst>
            </a:pPr>
            <a:r>
              <a:rPr lang="fr-FR" sz="3600" b="1" strike="noStrike" spc="-1" dirty="0">
                <a:solidFill>
                  <a:srgbClr val="558ED5"/>
                </a:solidFill>
                <a:latin typeface="Calibri"/>
              </a:rPr>
              <a:t>Pour un nouvel humanisme!</a:t>
            </a:r>
            <a:endParaRPr lang="fr-FR" sz="3600" b="0" strike="noStrike" spc="-1" dirty="0">
              <a:latin typeface="Arial"/>
            </a:endParaRPr>
          </a:p>
          <a:p>
            <a:pPr marL="743040" lvl="1" indent="-285840">
              <a:lnSpc>
                <a:spcPct val="100000"/>
              </a:lnSpc>
              <a:spcBef>
                <a:spcPts val="720"/>
              </a:spcBef>
              <a:buClr>
                <a:srgbClr val="558ED5"/>
              </a:buClr>
              <a:buFont typeface="Arial"/>
              <a:buChar char="–"/>
              <a:tabLst>
                <a:tab pos="0" algn="l"/>
              </a:tabLst>
            </a:pPr>
            <a:r>
              <a:rPr lang="fr-FR" sz="3600" b="1" strike="noStrike" spc="-1" dirty="0">
                <a:solidFill>
                  <a:srgbClr val="558ED5"/>
                </a:solidFill>
                <a:latin typeface="Calibri"/>
              </a:rPr>
              <a:t>Ouvert à la vie,</a:t>
            </a:r>
            <a:endParaRPr lang="fr-FR" sz="3600" b="0" strike="noStrike" spc="-1" dirty="0">
              <a:latin typeface="Arial"/>
            </a:endParaRPr>
          </a:p>
          <a:p>
            <a:pPr marL="743040" lvl="1" indent="-285840">
              <a:lnSpc>
                <a:spcPct val="100000"/>
              </a:lnSpc>
              <a:spcBef>
                <a:spcPts val="720"/>
              </a:spcBef>
              <a:buClr>
                <a:srgbClr val="558ED5"/>
              </a:buClr>
              <a:buFont typeface="Arial"/>
              <a:buChar char="–"/>
              <a:tabLst>
                <a:tab pos="0" algn="l"/>
              </a:tabLst>
            </a:pPr>
            <a:r>
              <a:rPr lang="fr-FR" sz="3600" b="1" strike="noStrike" spc="-1" dirty="0">
                <a:solidFill>
                  <a:srgbClr val="558ED5"/>
                </a:solidFill>
                <a:latin typeface="Calibri"/>
              </a:rPr>
              <a:t>Ouvert aux autres espèces animales,</a:t>
            </a:r>
            <a:endParaRPr lang="fr-FR" sz="3600" b="0" strike="noStrike" spc="-1" dirty="0">
              <a:latin typeface="Arial"/>
            </a:endParaRPr>
          </a:p>
          <a:p>
            <a:pPr marL="743040" lvl="1" indent="-285840">
              <a:lnSpc>
                <a:spcPct val="100000"/>
              </a:lnSpc>
              <a:spcBef>
                <a:spcPts val="720"/>
              </a:spcBef>
              <a:buClr>
                <a:srgbClr val="558ED5"/>
              </a:buClr>
              <a:buFont typeface="Arial"/>
              <a:buChar char="–"/>
              <a:tabLst>
                <a:tab pos="0" algn="l"/>
              </a:tabLst>
            </a:pPr>
            <a:r>
              <a:rPr lang="fr-FR" sz="3600" b="1" strike="noStrike" spc="-1" dirty="0">
                <a:solidFill>
                  <a:srgbClr val="558ED5"/>
                </a:solidFill>
                <a:latin typeface="Calibri"/>
              </a:rPr>
              <a:t>Ouvert aux autres!</a:t>
            </a:r>
            <a:endParaRPr lang="fr-FR" sz="3600" b="0" strike="noStrike" spc="-1" dirty="0">
              <a:latin typeface="Arial"/>
            </a:endParaRPr>
          </a:p>
        </p:txBody>
      </p:sp>
      <p:sp>
        <p:nvSpPr>
          <p:cNvPr id="4" name="PlaceHolder 3"/>
          <p:cNvSpPr>
            <a:spLocks noGrp="1"/>
          </p:cNvSpPr>
          <p:nvPr>
            <p:ph type="ftr" idx="28"/>
          </p:nvPr>
        </p:nvSpPr>
        <p:spPr/>
        <p:txBody>
          <a:bodyPr/>
          <a:lstStyle/>
          <a:p>
            <a:r>
              <a:t>Michel BAUSSIER        23 02 2023          UTB Autun</a:t>
            </a:r>
          </a:p>
        </p:txBody>
      </p:sp>
      <p:sp>
        <p:nvSpPr>
          <p:cNvPr id="5" name="PlaceHolder 4"/>
          <p:cNvSpPr>
            <a:spLocks noGrp="1"/>
          </p:cNvSpPr>
          <p:nvPr>
            <p:ph type="sldNum" idx="29"/>
          </p:nvPr>
        </p:nvSpPr>
        <p:spPr/>
        <p:txBody>
          <a:bodyPr/>
          <a:lstStyle/>
          <a:p>
            <a:fld id="{39CF4E1A-1A20-4F28-9631-204DFAADBE3D}" type="slidenum">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0">
                                            <p:txEl>
                                              <p:pRg st="0" end="0"/>
                                            </p:txEl>
                                          </p:spTgt>
                                        </p:tgtEl>
                                        <p:attrNameLst>
                                          <p:attrName>style.visibility</p:attrName>
                                        </p:attrNameLst>
                                      </p:cBhvr>
                                      <p:to>
                                        <p:strVal val="visible"/>
                                      </p:to>
                                    </p:set>
                                    <p:animEffect transition="in" filter="barn(inVertical)">
                                      <p:cBhvr>
                                        <p:cTn id="7" dur="500"/>
                                        <p:tgtEl>
                                          <p:spTgt spid="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50">
                                            <p:txEl>
                                              <p:pRg st="1" end="1"/>
                                            </p:txEl>
                                          </p:spTgt>
                                        </p:tgtEl>
                                        <p:attrNameLst>
                                          <p:attrName>style.visibility</p:attrName>
                                        </p:attrNameLst>
                                      </p:cBhvr>
                                      <p:to>
                                        <p:strVal val="visible"/>
                                      </p:to>
                                    </p:set>
                                    <p:animEffect transition="in" filter="barn(inVertical)">
                                      <p:cBhvr>
                                        <p:cTn id="12" dur="500"/>
                                        <p:tgtEl>
                                          <p:spTgt spid="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50">
                                            <p:txEl>
                                              <p:pRg st="2" end="2"/>
                                            </p:txEl>
                                          </p:spTgt>
                                        </p:tgtEl>
                                        <p:attrNameLst>
                                          <p:attrName>style.visibility</p:attrName>
                                        </p:attrNameLst>
                                      </p:cBhvr>
                                      <p:to>
                                        <p:strVal val="visible"/>
                                      </p:to>
                                    </p:set>
                                    <p:animEffect transition="in" filter="barn(inVertical)">
                                      <p:cBhvr>
                                        <p:cTn id="17" dur="500"/>
                                        <p:tgtEl>
                                          <p:spTgt spid="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50">
                                            <p:txEl>
                                              <p:pRg st="3" end="3"/>
                                            </p:txEl>
                                          </p:spTgt>
                                        </p:tgtEl>
                                        <p:attrNameLst>
                                          <p:attrName>style.visibility</p:attrName>
                                        </p:attrNameLst>
                                      </p:cBhvr>
                                      <p:to>
                                        <p:strVal val="visible"/>
                                      </p:to>
                                    </p:set>
                                    <p:animEffect transition="in" filter="barn(inVertical)">
                                      <p:cBhvr>
                                        <p:cTn id="22" dur="500"/>
                                        <p:tgtEl>
                                          <p:spTgt spid="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50">
                                            <p:txEl>
                                              <p:pRg st="5" end="5"/>
                                            </p:txEl>
                                          </p:spTgt>
                                        </p:tgtEl>
                                        <p:attrNameLst>
                                          <p:attrName>style.visibility</p:attrName>
                                        </p:attrNameLst>
                                      </p:cBhvr>
                                      <p:to>
                                        <p:strVal val="visible"/>
                                      </p:to>
                                    </p:set>
                                    <p:animEffect transition="in" filter="barn(inVertical)">
                                      <p:cBhvr>
                                        <p:cTn id="27" dur="500"/>
                                        <p:tgtEl>
                                          <p:spTgt spid="650">
                                            <p:txEl>
                                              <p:pRg st="5" end="5"/>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50">
                                            <p:txEl>
                                              <p:pRg st="6" end="6"/>
                                            </p:txEl>
                                          </p:spTgt>
                                        </p:tgtEl>
                                        <p:attrNameLst>
                                          <p:attrName>style.visibility</p:attrName>
                                        </p:attrNameLst>
                                      </p:cBhvr>
                                      <p:to>
                                        <p:strVal val="visible"/>
                                      </p:to>
                                    </p:set>
                                    <p:animEffect transition="in" filter="barn(inVertical)">
                                      <p:cBhvr>
                                        <p:cTn id="30" dur="500"/>
                                        <p:tgtEl>
                                          <p:spTgt spid="650">
                                            <p:txEl>
                                              <p:pRg st="6" end="6"/>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50">
                                            <p:txEl>
                                              <p:pRg st="7" end="7"/>
                                            </p:txEl>
                                          </p:spTgt>
                                        </p:tgtEl>
                                        <p:attrNameLst>
                                          <p:attrName>style.visibility</p:attrName>
                                        </p:attrNameLst>
                                      </p:cBhvr>
                                      <p:to>
                                        <p:strVal val="visible"/>
                                      </p:to>
                                    </p:set>
                                    <p:animEffect transition="in" filter="barn(inVertical)">
                                      <p:cBhvr>
                                        <p:cTn id="33" dur="500"/>
                                        <p:tgtEl>
                                          <p:spTgt spid="650">
                                            <p:txEl>
                                              <p:pRg st="7" end="7"/>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0">
                                            <p:txEl>
                                              <p:pRg st="8" end="8"/>
                                            </p:txEl>
                                          </p:spTgt>
                                        </p:tgtEl>
                                        <p:attrNameLst>
                                          <p:attrName>style.visibility</p:attrName>
                                        </p:attrNameLst>
                                      </p:cBhvr>
                                      <p:to>
                                        <p:strVal val="visible"/>
                                      </p:to>
                                    </p:set>
                                    <p:animEffect transition="in" filter="barn(inVertical)">
                                      <p:cBhvr>
                                        <p:cTn id="36" dur="500"/>
                                        <p:tgtEl>
                                          <p:spTgt spid="6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PlaceHolder 1"/>
          <p:cNvSpPr>
            <a:spLocks noGrp="1"/>
          </p:cNvSpPr>
          <p:nvPr>
            <p:ph/>
          </p:nvPr>
        </p:nvSpPr>
        <p:spPr>
          <a:xfrm>
            <a:off x="457200" y="1600200"/>
            <a:ext cx="8228880" cy="4525200"/>
          </a:xfrm>
          <a:prstGeom prst="rect">
            <a:avLst/>
          </a:prstGeom>
          <a:noFill/>
          <a:ln w="0">
            <a:noFill/>
          </a:ln>
        </p:spPr>
        <p:txBody>
          <a:bodyPr lIns="90000" tIns="45000" rIns="90000" bIns="45000" anchor="t">
            <a:normAutofit fontScale="87500" lnSpcReduction="10000"/>
          </a:bodyPr>
          <a:lstStyle/>
          <a:p>
            <a:pPr algn="ctr">
              <a:lnSpc>
                <a:spcPct val="100000"/>
              </a:lnSpc>
              <a:spcBef>
                <a:spcPts val="3319"/>
              </a:spcBef>
              <a:buNone/>
              <a:tabLst>
                <a:tab pos="0" algn="l"/>
              </a:tabLst>
            </a:pPr>
            <a:endParaRPr lang="fr-FR" sz="16600" b="0" strike="noStrike" spc="-1">
              <a:latin typeface="Arial"/>
            </a:endParaRPr>
          </a:p>
          <a:p>
            <a:pPr algn="ctr">
              <a:lnSpc>
                <a:spcPct val="100000"/>
              </a:lnSpc>
              <a:spcBef>
                <a:spcPts val="3319"/>
              </a:spcBef>
              <a:buNone/>
              <a:tabLst>
                <a:tab pos="0" algn="l"/>
              </a:tabLst>
            </a:pPr>
            <a:r>
              <a:rPr lang="fr-FR" sz="16600" b="1" strike="noStrike" spc="-1">
                <a:solidFill>
                  <a:srgbClr val="558ED5"/>
                </a:solidFill>
                <a:latin typeface="Calibri"/>
              </a:rPr>
              <a:t>MERCI!</a:t>
            </a:r>
            <a:endParaRPr lang="fr-FR" sz="16600" b="0" strike="noStrike" spc="-1">
              <a:latin typeface="Arial"/>
            </a:endParaRPr>
          </a:p>
        </p:txBody>
      </p:sp>
      <p:pic>
        <p:nvPicPr>
          <p:cNvPr id="652" name="Picture 2" descr="C:\Users\Michel\AppData\Local\Microsoft\Windows\INetCache\IE\D3TFE46F\A_series_of_lithographic_drawings_Wellcome_L0010068[1].jpg"/>
          <p:cNvPicPr/>
          <p:nvPr/>
        </p:nvPicPr>
        <p:blipFill>
          <a:blip r:embed="rId3"/>
          <a:stretch/>
        </p:blipFill>
        <p:spPr>
          <a:xfrm>
            <a:off x="2831400" y="548640"/>
            <a:ext cx="3312720" cy="3216960"/>
          </a:xfrm>
          <a:prstGeom prst="rect">
            <a:avLst/>
          </a:prstGeom>
          <a:ln w="0">
            <a:noFill/>
          </a:ln>
        </p:spPr>
      </p:pic>
      <p:sp>
        <p:nvSpPr>
          <p:cNvPr id="653" name="Titre 4"/>
          <p:cNvSpPr/>
          <p:nvPr/>
        </p:nvSpPr>
        <p:spPr>
          <a:xfrm>
            <a:off x="373320" y="260640"/>
            <a:ext cx="8228880" cy="1142280"/>
          </a:xfrm>
          <a:prstGeom prst="rect">
            <a:avLst/>
          </a:prstGeom>
          <a:noFill/>
          <a:ln w="0">
            <a:noFill/>
          </a:ln>
        </p:spPr>
        <p:style>
          <a:lnRef idx="0">
            <a:scrgbClr r="0" g="0" b="0"/>
          </a:lnRef>
          <a:fillRef idx="0">
            <a:scrgbClr r="0" g="0" b="0"/>
          </a:fillRef>
          <a:effectRef idx="0">
            <a:scrgbClr r="0" g="0" b="0"/>
          </a:effectRef>
          <a:fontRef idx="minor"/>
        </p:style>
      </p:sp>
      <p:sp>
        <p:nvSpPr>
          <p:cNvPr id="3" name="PlaceHolder 2"/>
          <p:cNvSpPr>
            <a:spLocks noGrp="1"/>
          </p:cNvSpPr>
          <p:nvPr>
            <p:ph type="ftr" idx="28"/>
          </p:nvPr>
        </p:nvSpPr>
        <p:spPr/>
        <p:txBody>
          <a:bodyPr/>
          <a:lstStyle/>
          <a:p>
            <a:r>
              <a:t>Michel BAUSSIER        23 02 2023          UTB Autun</a:t>
            </a:r>
          </a:p>
        </p:txBody>
      </p:sp>
      <p:sp>
        <p:nvSpPr>
          <p:cNvPr id="4" name="PlaceHolder 3"/>
          <p:cNvSpPr>
            <a:spLocks noGrp="1"/>
          </p:cNvSpPr>
          <p:nvPr>
            <p:ph type="sldNum" idx="29"/>
          </p:nvPr>
        </p:nvSpPr>
        <p:spPr/>
        <p:txBody>
          <a:bodyPr/>
          <a:lstStyle/>
          <a:p>
            <a:fld id="{3E32ACA4-ADE6-41E1-89FB-052DC3BA3097}" type="slidenum">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gn="ctr">
              <a:lnSpc>
                <a:spcPct val="100000"/>
              </a:lnSpc>
              <a:buNone/>
            </a:pPr>
            <a:r>
              <a:rPr lang="fr-FR" sz="3200" b="1" strike="noStrike" spc="-1">
                <a:solidFill>
                  <a:srgbClr val="558ED5"/>
                </a:solidFill>
                <a:latin typeface="Calibri"/>
              </a:rPr>
              <a:t>La vie avant l’homme (2)</a:t>
            </a:r>
            <a:br>
              <a:rPr sz="3200"/>
            </a:br>
            <a:endParaRPr lang="fr-FR" sz="3200" b="0" strike="noStrike" spc="-1">
              <a:latin typeface="Arial"/>
            </a:endParaRPr>
          </a:p>
        </p:txBody>
      </p:sp>
      <p:sp>
        <p:nvSpPr>
          <p:cNvPr id="430" name="PlaceHolder 2"/>
          <p:cNvSpPr>
            <a:spLocks noGrp="1"/>
          </p:cNvSpPr>
          <p:nvPr>
            <p:ph/>
          </p:nvPr>
        </p:nvSpPr>
        <p:spPr>
          <a:xfrm>
            <a:off x="3575160" y="272880"/>
            <a:ext cx="5110920" cy="6395760"/>
          </a:xfrm>
          <a:prstGeom prst="rect">
            <a:avLst/>
          </a:prstGeom>
          <a:noFill/>
          <a:ln w="0">
            <a:noFill/>
          </a:ln>
        </p:spPr>
        <p:txBody>
          <a:bodyPr lIns="90000" tIns="45000" rIns="90000" bIns="45000" anchor="t">
            <a:noAutofit/>
          </a:bodyPr>
          <a:lstStyle/>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Il a 350 millions d’années, les premiers vertébrés sur terre</a:t>
            </a: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marL="343080" indent="-343080">
              <a:lnSpc>
                <a:spcPct val="100000"/>
              </a:lnSpc>
              <a:spcBef>
                <a:spcPts val="479"/>
              </a:spcBef>
              <a:buClr>
                <a:srgbClr val="000000"/>
              </a:buClr>
              <a:buFont typeface="Arial"/>
              <a:buChar char="•"/>
              <a:tabLst>
                <a:tab pos="0" algn="l"/>
              </a:tabLst>
            </a:pPr>
            <a:r>
              <a:rPr lang="fr-FR" sz="2400" b="1" strike="noStrike" spc="-1">
                <a:solidFill>
                  <a:srgbClr val="000000"/>
                </a:solidFill>
                <a:latin typeface="Calibri"/>
              </a:rPr>
              <a:t>Il y a 150 millions d’années, premiers oiseaux et mammifères</a:t>
            </a: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479"/>
              </a:spcBef>
              <a:buNone/>
              <a:tabLst>
                <a:tab pos="0" algn="l"/>
              </a:tabLst>
            </a:pPr>
            <a:endParaRPr lang="fr-FR" sz="2400" b="0" strike="noStrike" spc="-1">
              <a:latin typeface="Arial"/>
            </a:endParaRPr>
          </a:p>
          <a:p>
            <a:pPr marL="343080" indent="-343080">
              <a:lnSpc>
                <a:spcPct val="100000"/>
              </a:lnSpc>
              <a:spcBef>
                <a:spcPts val="479"/>
              </a:spcBef>
              <a:buClr>
                <a:srgbClr val="000000"/>
              </a:buClr>
              <a:buFont typeface="Arial"/>
              <a:buChar char="•"/>
              <a:tabLst>
                <a:tab pos="0" algn="l"/>
              </a:tabLst>
            </a:pPr>
            <a:r>
              <a:rPr lang="fr-FR" sz="2400" b="1" strike="noStrike" spc="-1">
                <a:solidFill>
                  <a:srgbClr val="000000"/>
                </a:solidFill>
                <a:latin typeface="Calibri"/>
              </a:rPr>
              <a:t>Il y a 30 millions d’années les premiers singes  </a:t>
            </a:r>
            <a:endParaRPr lang="fr-FR" sz="24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641"/>
              </a:spcBef>
              <a:buNone/>
              <a:tabLst>
                <a:tab pos="0" algn="l"/>
              </a:tabLst>
            </a:pPr>
            <a:endParaRPr lang="fr-FR" sz="3200" b="0" strike="noStrike" spc="-1">
              <a:latin typeface="Arial"/>
            </a:endParaRPr>
          </a:p>
        </p:txBody>
      </p:sp>
      <p:sp>
        <p:nvSpPr>
          <p:cNvPr id="431" name="PlaceHolder 3"/>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a:lnSpc>
                <a:spcPct val="100000"/>
              </a:lnSpc>
              <a:spcBef>
                <a:spcPts val="400"/>
              </a:spcBef>
              <a:buNone/>
              <a:tabLst>
                <a:tab pos="0" algn="l"/>
              </a:tabLst>
            </a:pPr>
            <a:endParaRPr lang="fr-FR" sz="2000" b="0" strike="noStrike" spc="-1">
              <a:latin typeface="Arial"/>
            </a:endParaRPr>
          </a:p>
          <a:p>
            <a:pPr marL="343080" indent="-343080">
              <a:lnSpc>
                <a:spcPct val="100000"/>
              </a:lnSpc>
              <a:spcBef>
                <a:spcPts val="641"/>
              </a:spcBef>
              <a:buClr>
                <a:srgbClr val="000000"/>
              </a:buClr>
              <a:buFont typeface="Arial"/>
              <a:buChar char="•"/>
              <a:tabLst>
                <a:tab pos="0" algn="l"/>
              </a:tabLst>
            </a:pPr>
            <a:r>
              <a:rPr lang="fr-FR" sz="3200" b="1" strike="noStrike" spc="-1">
                <a:solidFill>
                  <a:srgbClr val="000000"/>
                </a:solidFill>
                <a:latin typeface="Calibri"/>
              </a:rPr>
              <a:t>Les animaux</a:t>
            </a:r>
            <a:endParaRPr lang="fr-FR" sz="32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Il y a 700 millions d’années</a:t>
            </a:r>
            <a:endParaRPr lang="fr-FR" sz="2000" b="0" strike="noStrike" spc="-1">
              <a:latin typeface="Arial"/>
            </a:endParaRPr>
          </a:p>
          <a:p>
            <a:pPr>
              <a:lnSpc>
                <a:spcPct val="100000"/>
              </a:lnSpc>
              <a:spcBef>
                <a:spcPts val="641"/>
              </a:spcBef>
              <a:buNone/>
              <a:tabLst>
                <a:tab pos="0" algn="l"/>
              </a:tabLst>
            </a:pPr>
            <a:endParaRPr lang="fr-FR" sz="3200" b="0" strike="noStrike" spc="-1">
              <a:latin typeface="Arial"/>
            </a:endParaRPr>
          </a:p>
          <a:p>
            <a:pPr>
              <a:lnSpc>
                <a:spcPct val="100000"/>
              </a:lnSpc>
              <a:spcBef>
                <a:spcPts val="479"/>
              </a:spcBef>
              <a:buNone/>
              <a:tabLst>
                <a:tab pos="0" algn="l"/>
              </a:tabLst>
            </a:pPr>
            <a:endParaRPr lang="fr-FR" sz="2400" b="0" strike="noStrike" spc="-1">
              <a:latin typeface="Arial"/>
            </a:endParaRPr>
          </a:p>
          <a:p>
            <a:pPr>
              <a:lnSpc>
                <a:spcPct val="100000"/>
              </a:lnSpc>
              <a:spcBef>
                <a:spcPts val="641"/>
              </a:spcBef>
              <a:buNone/>
              <a:tabLst>
                <a:tab pos="0" algn="l"/>
              </a:tabLst>
            </a:pPr>
            <a:endParaRPr lang="fr-FR" sz="3200" b="0" strike="noStrike" spc="-1">
              <a:latin typeface="Arial"/>
            </a:endParaRPr>
          </a:p>
          <a:p>
            <a:pPr marL="343080" indent="-343080">
              <a:lnSpc>
                <a:spcPct val="100000"/>
              </a:lnSpc>
              <a:spcBef>
                <a:spcPts val="641"/>
              </a:spcBef>
              <a:buClr>
                <a:srgbClr val="000000"/>
              </a:buClr>
              <a:buFont typeface="Arial"/>
              <a:buChar char="•"/>
              <a:tabLst>
                <a:tab pos="0" algn="l"/>
              </a:tabLst>
            </a:pPr>
            <a:r>
              <a:rPr lang="fr-FR" sz="3200" b="1" strike="noStrike" spc="-1">
                <a:solidFill>
                  <a:srgbClr val="000000"/>
                </a:solidFill>
                <a:latin typeface="Calibri"/>
              </a:rPr>
              <a:t>Les primates</a:t>
            </a:r>
            <a:endParaRPr lang="fr-FR" sz="3200" b="0" strike="noStrike" spc="-1">
              <a:latin typeface="Arial"/>
            </a:endParaRPr>
          </a:p>
          <a:p>
            <a:pPr>
              <a:lnSpc>
                <a:spcPct val="100000"/>
              </a:lnSpc>
              <a:spcBef>
                <a:spcPts val="400"/>
              </a:spcBef>
              <a:buNone/>
              <a:tabLst>
                <a:tab pos="0" algn="l"/>
              </a:tabLst>
            </a:pPr>
            <a:r>
              <a:rPr lang="fr-FR" sz="2000" b="1" strike="noStrike" spc="-1">
                <a:solidFill>
                  <a:srgbClr val="000000"/>
                </a:solidFill>
                <a:latin typeface="Calibri"/>
              </a:rPr>
              <a:t>Il y a 80 millions  d’années</a:t>
            </a:r>
            <a:endParaRPr lang="fr-FR" sz="2000" b="0" strike="noStrike" spc="-1">
              <a:latin typeface="Arial"/>
            </a:endParaRPr>
          </a:p>
        </p:txBody>
      </p:sp>
      <p:pic>
        <p:nvPicPr>
          <p:cNvPr id="432" name="Picture 7" descr="C:\Users\Michel\AppData\Local\Microsoft\Windows\INetCache\IE\LCXJ12TC\Archaeopteryx_EF[1].jpg"/>
          <p:cNvPicPr/>
          <p:nvPr/>
        </p:nvPicPr>
        <p:blipFill>
          <a:blip r:embed="rId3"/>
          <a:stretch/>
        </p:blipFill>
        <p:spPr>
          <a:xfrm>
            <a:off x="4068000" y="2946600"/>
            <a:ext cx="935280" cy="726840"/>
          </a:xfrm>
          <a:prstGeom prst="rect">
            <a:avLst/>
          </a:prstGeom>
          <a:ln w="0">
            <a:noFill/>
          </a:ln>
        </p:spPr>
      </p:pic>
      <p:pic>
        <p:nvPicPr>
          <p:cNvPr id="433" name="Picture 8" descr="C:\Users\Michel\AppData\Local\Microsoft\Windows\INetCache\IE\WVLSNJJF\Ekaltadeta_ima[1].jpg"/>
          <p:cNvPicPr/>
          <p:nvPr/>
        </p:nvPicPr>
        <p:blipFill>
          <a:blip r:embed="rId4"/>
          <a:stretch/>
        </p:blipFill>
        <p:spPr>
          <a:xfrm>
            <a:off x="6519960" y="2946600"/>
            <a:ext cx="1295280" cy="791280"/>
          </a:xfrm>
          <a:prstGeom prst="rect">
            <a:avLst/>
          </a:prstGeom>
          <a:ln w="0">
            <a:noFill/>
          </a:ln>
        </p:spPr>
      </p:pic>
      <p:pic>
        <p:nvPicPr>
          <p:cNvPr id="434" name="Picture 9" descr="C:\Users\Michel\AppData\Local\Microsoft\Windows\INetCache\IE\LCXJ12TC\Cacops_BW[1].jpg"/>
          <p:cNvPicPr/>
          <p:nvPr/>
        </p:nvPicPr>
        <p:blipFill>
          <a:blip r:embed="rId5"/>
          <a:stretch/>
        </p:blipFill>
        <p:spPr>
          <a:xfrm>
            <a:off x="5946840" y="1196640"/>
            <a:ext cx="2087640" cy="575280"/>
          </a:xfrm>
          <a:prstGeom prst="rect">
            <a:avLst/>
          </a:prstGeom>
          <a:ln w="0">
            <a:noFill/>
          </a:ln>
        </p:spPr>
      </p:pic>
      <p:pic>
        <p:nvPicPr>
          <p:cNvPr id="435" name="Picture 10" descr="C:\Users\Michel\AppData\Local\Microsoft\Windows\INetCache\IE\D3TFE46F\120px-Proconsul[1].jpg"/>
          <p:cNvPicPr/>
          <p:nvPr/>
        </p:nvPicPr>
        <p:blipFill>
          <a:blip r:embed="rId6"/>
          <a:stretch/>
        </p:blipFill>
        <p:spPr>
          <a:xfrm>
            <a:off x="6375960" y="4676400"/>
            <a:ext cx="1583280" cy="984240"/>
          </a:xfrm>
          <a:prstGeom prst="rect">
            <a:avLst/>
          </a:prstGeom>
          <a:ln w="0">
            <a:noFill/>
          </a:ln>
        </p:spPr>
      </p:pic>
      <p:sp>
        <p:nvSpPr>
          <p:cNvPr id="5" name="PlaceHolder 4"/>
          <p:cNvSpPr>
            <a:spLocks noGrp="1"/>
          </p:cNvSpPr>
          <p:nvPr>
            <p:ph type="ftr" idx="13"/>
          </p:nvPr>
        </p:nvSpPr>
        <p:spPr/>
        <p:txBody>
          <a:bodyPr/>
          <a:lstStyle/>
          <a:p>
            <a:r>
              <a:t>Michel BAUSSIER        23 02 2023          UTB Autun</a:t>
            </a:r>
          </a:p>
        </p:txBody>
      </p:sp>
      <p:sp>
        <p:nvSpPr>
          <p:cNvPr id="6" name="PlaceHolder 5"/>
          <p:cNvSpPr>
            <a:spLocks noGrp="1"/>
          </p:cNvSpPr>
          <p:nvPr>
            <p:ph type="sldNum" idx="14"/>
          </p:nvPr>
        </p:nvSpPr>
        <p:spPr/>
        <p:txBody>
          <a:bodyPr/>
          <a:lstStyle/>
          <a:p>
            <a:fld id="{4DA8D1CD-3958-4A9C-93D4-66FB9EE916EB}" type="slidenum">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2800" b="1" strike="noStrike" spc="-1">
                <a:solidFill>
                  <a:srgbClr val="558ED5"/>
                </a:solidFill>
                <a:latin typeface="Calibri"/>
              </a:rPr>
              <a:t>Depuis 2,5  millions d’années</a:t>
            </a:r>
            <a:endParaRPr lang="fr-FR" sz="2800" b="0" strike="noStrike" spc="-1">
              <a:latin typeface="Arial"/>
            </a:endParaRPr>
          </a:p>
        </p:txBody>
      </p:sp>
      <p:sp>
        <p:nvSpPr>
          <p:cNvPr id="437" name="PlaceHolder 2"/>
          <p:cNvSpPr>
            <a:spLocks noGrp="1"/>
          </p:cNvSpPr>
          <p:nvPr>
            <p:ph/>
          </p:nvPr>
        </p:nvSpPr>
        <p:spPr>
          <a:xfrm>
            <a:off x="457200" y="1434960"/>
            <a:ext cx="3007440" cy="4690440"/>
          </a:xfrm>
          <a:prstGeom prst="rect">
            <a:avLst/>
          </a:prstGeom>
          <a:noFill/>
          <a:ln w="0">
            <a:noFill/>
          </a:ln>
        </p:spPr>
        <p:txBody>
          <a:bodyPr lIns="90000" tIns="45000" rIns="90000" bIns="45000" anchor="t">
            <a:no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À partir des australopithèques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Le genre Homo apparaît</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Nombreuses espèces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Se redresse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Est omnivore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Son cerveau</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Homo sapiens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Homo sapiens seul</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Importance culturelle de l’animal</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Langage, culture</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Intelligence collective</a:t>
            </a:r>
            <a:endParaRPr lang="fr-FR" sz="2000" b="0" strike="noStrike" spc="-1">
              <a:latin typeface="Arial"/>
            </a:endParaRPr>
          </a:p>
          <a:p>
            <a:pPr>
              <a:lnSpc>
                <a:spcPct val="100000"/>
              </a:lnSpc>
              <a:spcBef>
                <a:spcPts val="360"/>
              </a:spcBef>
              <a:buNone/>
              <a:tabLst>
                <a:tab pos="0" algn="l"/>
              </a:tabLst>
            </a:pPr>
            <a:endParaRPr lang="fr-FR" sz="1800" b="0" strike="noStrike" spc="-1">
              <a:latin typeface="Arial"/>
            </a:endParaRPr>
          </a:p>
        </p:txBody>
      </p:sp>
      <p:pic>
        <p:nvPicPr>
          <p:cNvPr id="438" name="Picture 2" descr="C:\Users\Michel\AppData\Local\Microsoft\Windows\INetCache\IE\D3TFE46F\evolution-2780651_960_720[1].png"/>
          <p:cNvPicPr/>
          <p:nvPr/>
        </p:nvPicPr>
        <p:blipFill>
          <a:blip r:embed="rId3"/>
          <a:stretch/>
        </p:blipFill>
        <p:spPr>
          <a:xfrm>
            <a:off x="3575160" y="2163240"/>
            <a:ext cx="5110920" cy="21290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EB1B7A20-FB16-4651-B719-E87CFEB3AAE5}"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rmAutofit/>
          </a:bodyPr>
          <a:lstStyle/>
          <a:p>
            <a:pPr>
              <a:lnSpc>
                <a:spcPct val="100000"/>
              </a:lnSpc>
              <a:buNone/>
            </a:pPr>
            <a:r>
              <a:rPr lang="fr-FR" sz="3200" b="1" strike="noStrike" spc="-1">
                <a:solidFill>
                  <a:srgbClr val="558ED5"/>
                </a:solidFill>
                <a:latin typeface="Calibri"/>
              </a:rPr>
              <a:t>La révolution agricole</a:t>
            </a:r>
            <a:endParaRPr lang="fr-FR" sz="3200" b="0" strike="noStrike" spc="-1">
              <a:latin typeface="Arial"/>
            </a:endParaRPr>
          </a:p>
        </p:txBody>
      </p:sp>
      <p:sp>
        <p:nvSpPr>
          <p:cNvPr id="440"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a:bodyPr>
          <a:lstStyle/>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Il y a 12 000 ans</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De cueilleur-chasseur,  devient cultivateur, pasteur puis éleveur</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Sédentarisation</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Regroupement</a:t>
            </a:r>
            <a:endParaRPr lang="fr-FR" sz="2000" b="0" strike="noStrike" spc="-1">
              <a:latin typeface="Arial"/>
            </a:endParaRPr>
          </a:p>
          <a:p>
            <a:pPr marL="343080" indent="-343080">
              <a:lnSpc>
                <a:spcPct val="100000"/>
              </a:lnSpc>
              <a:spcBef>
                <a:spcPts val="400"/>
              </a:spcBef>
              <a:buClr>
                <a:srgbClr val="000000"/>
              </a:buClr>
              <a:buFont typeface="Arial"/>
              <a:buChar char="•"/>
            </a:pPr>
            <a:r>
              <a:rPr lang="fr-FR" sz="2000" b="1" strike="noStrike" spc="-1">
                <a:solidFill>
                  <a:srgbClr val="000000"/>
                </a:solidFill>
                <a:latin typeface="Calibri"/>
              </a:rPr>
              <a:t>urbanisation</a:t>
            </a: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343080" indent="-34308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Domestication</a:t>
            </a:r>
            <a:endParaRPr lang="fr-FR" sz="2000" b="0" strike="noStrike" spc="-1">
              <a:latin typeface="Arial"/>
            </a:endParaRPr>
          </a:p>
          <a:p>
            <a:pPr marL="800280" lvl="1" indent="-343080">
              <a:lnSpc>
                <a:spcPct val="100000"/>
              </a:lnSpc>
              <a:spcBef>
                <a:spcPts val="320"/>
              </a:spcBef>
              <a:buClr>
                <a:srgbClr val="000000"/>
              </a:buClr>
              <a:buFont typeface="Arial"/>
              <a:buChar char="•"/>
              <a:tabLst>
                <a:tab pos="0" algn="l"/>
              </a:tabLst>
            </a:pPr>
            <a:r>
              <a:rPr lang="fr-FR" sz="1600" b="1" strike="noStrike" spc="-1">
                <a:solidFill>
                  <a:srgbClr val="000000"/>
                </a:solidFill>
                <a:latin typeface="Calibri"/>
              </a:rPr>
              <a:t>Le chien déjà domestiqué</a:t>
            </a:r>
            <a:endParaRPr lang="fr-FR" sz="1600" b="0" strike="noStrike" spc="-1">
              <a:latin typeface="Arial"/>
            </a:endParaRPr>
          </a:p>
          <a:p>
            <a:pPr marL="457200">
              <a:lnSpc>
                <a:spcPct val="100000"/>
              </a:lnSpc>
              <a:spcBef>
                <a:spcPts val="320"/>
              </a:spcBef>
              <a:buNone/>
              <a:tabLst>
                <a:tab pos="0" algn="l"/>
              </a:tabLst>
            </a:pPr>
            <a:endParaRPr lang="fr-FR" sz="1600" b="0" strike="noStrike" spc="-1">
              <a:latin typeface="Arial"/>
            </a:endParaRPr>
          </a:p>
          <a:p>
            <a:pPr marL="343080" indent="-343080">
              <a:lnSpc>
                <a:spcPct val="100000"/>
              </a:lnSpc>
              <a:spcBef>
                <a:spcPts val="400"/>
              </a:spcBef>
              <a:buClr>
                <a:srgbClr val="000000"/>
              </a:buClr>
              <a:buFont typeface="Arial"/>
              <a:buChar char="•"/>
              <a:tabLst>
                <a:tab pos="0" algn="l"/>
              </a:tabLst>
            </a:pPr>
            <a:r>
              <a:rPr lang="fr-FR" sz="2000" b="1" strike="noStrike" spc="-1">
                <a:solidFill>
                  <a:srgbClr val="000000"/>
                </a:solidFill>
                <a:latin typeface="Calibri"/>
              </a:rPr>
              <a:t>L’élevage naît</a:t>
            </a:r>
            <a:endParaRPr lang="fr-FR" sz="2000" b="0" strike="noStrike" spc="-1">
              <a:latin typeface="Arial"/>
            </a:endParaRPr>
          </a:p>
        </p:txBody>
      </p:sp>
      <p:pic>
        <p:nvPicPr>
          <p:cNvPr id="441" name="Picture 5" descr="C:\Users\Michel\AppData\Local\Microsoft\Windows\INetCache\IE\WVLSNJJF\280px-SMWM_-_Jungsteinzeitliches_Dorf_1[1].jpg"/>
          <p:cNvPicPr/>
          <p:nvPr/>
        </p:nvPicPr>
        <p:blipFill>
          <a:blip r:embed="rId3"/>
          <a:stretch/>
        </p:blipFill>
        <p:spPr>
          <a:xfrm>
            <a:off x="3636000" y="332640"/>
            <a:ext cx="5040000" cy="2951640"/>
          </a:xfrm>
          <a:prstGeom prst="rect">
            <a:avLst/>
          </a:prstGeom>
          <a:ln w="0">
            <a:noFill/>
          </a:ln>
        </p:spPr>
      </p:pic>
      <p:sp>
        <p:nvSpPr>
          <p:cNvPr id="442" name="PlaceHolder 3"/>
          <p:cNvSpPr>
            <a:spLocks noGrp="1"/>
          </p:cNvSpPr>
          <p:nvPr>
            <p:ph/>
          </p:nvPr>
        </p:nvSpPr>
        <p:spPr>
          <a:xfrm>
            <a:off x="3575160" y="312120"/>
            <a:ext cx="5110920" cy="5852520"/>
          </a:xfrm>
          <a:prstGeom prst="rect">
            <a:avLst/>
          </a:prstGeom>
          <a:noFill/>
          <a:ln w="0">
            <a:noFill/>
          </a:ln>
        </p:spPr>
        <p:txBody>
          <a:bodyPr lIns="90000" tIns="45000" rIns="90000" bIns="45000" anchor="t">
            <a:noAutofit/>
          </a:bodyPr>
          <a:lstStyle/>
          <a:p>
            <a:pPr marL="343080" indent="-343080">
              <a:lnSpc>
                <a:spcPct val="100000"/>
              </a:lnSpc>
              <a:spcBef>
                <a:spcPts val="641"/>
              </a:spcBef>
              <a:buClr>
                <a:srgbClr val="000000"/>
              </a:buClr>
              <a:buFont typeface="Arial"/>
              <a:buChar char="•"/>
            </a:pPr>
            <a:r>
              <a:rPr lang="fr-FR" sz="3200" b="0" strike="noStrike" spc="-1">
                <a:solidFill>
                  <a:srgbClr val="000000"/>
                </a:solidFill>
                <a:latin typeface="Calibri"/>
              </a:rPr>
              <a:t>Sédentarisation</a:t>
            </a:r>
            <a:endParaRPr lang="fr-FR" sz="3200" b="0" strike="noStrike" spc="-1">
              <a:latin typeface="Arial"/>
            </a:endParaRPr>
          </a:p>
        </p:txBody>
      </p:sp>
      <p:pic>
        <p:nvPicPr>
          <p:cNvPr id="443" name="Picture 3" descr="C:\Users\Michel\AppData\Local\Microsoft\Windows\INetCache\IE\JSDCWCOL\330px-Long_horned_european_wild_ox[1].jpg"/>
          <p:cNvPicPr/>
          <p:nvPr/>
        </p:nvPicPr>
        <p:blipFill>
          <a:blip r:embed="rId4"/>
          <a:stretch/>
        </p:blipFill>
        <p:spPr>
          <a:xfrm>
            <a:off x="3655440" y="3789000"/>
            <a:ext cx="2356200" cy="2087640"/>
          </a:xfrm>
          <a:prstGeom prst="rect">
            <a:avLst/>
          </a:prstGeom>
          <a:ln w="0">
            <a:noFill/>
          </a:ln>
        </p:spPr>
      </p:pic>
      <p:pic>
        <p:nvPicPr>
          <p:cNvPr id="444" name="Picture 4" descr="C:\Users\Michel\AppData\Local\Microsoft\Windows\INetCache\IE\LCXJ12TC\012018-92-Dogs-Animals-History[1].jpg"/>
          <p:cNvPicPr/>
          <p:nvPr/>
        </p:nvPicPr>
        <p:blipFill>
          <a:blip r:embed="rId5"/>
          <a:stretch/>
        </p:blipFill>
        <p:spPr>
          <a:xfrm>
            <a:off x="6516360" y="3429000"/>
            <a:ext cx="1943640" cy="2735640"/>
          </a:xfrm>
          <a:prstGeom prst="rect">
            <a:avLst/>
          </a:prstGeom>
          <a:ln w="0">
            <a:noFill/>
          </a:ln>
        </p:spPr>
      </p:pic>
      <p:sp>
        <p:nvSpPr>
          <p:cNvPr id="5" name="PlaceHolder 4"/>
          <p:cNvSpPr>
            <a:spLocks noGrp="1"/>
          </p:cNvSpPr>
          <p:nvPr>
            <p:ph type="ftr" idx="16"/>
          </p:nvPr>
        </p:nvSpPr>
        <p:spPr/>
        <p:txBody>
          <a:bodyPr/>
          <a:lstStyle/>
          <a:p>
            <a:r>
              <a:t>Michel BAUSSIER        23 02 2023          UTB Autun</a:t>
            </a:r>
          </a:p>
        </p:txBody>
      </p:sp>
      <p:sp>
        <p:nvSpPr>
          <p:cNvPr id="6" name="PlaceHolder 5"/>
          <p:cNvSpPr>
            <a:spLocks noGrp="1"/>
          </p:cNvSpPr>
          <p:nvPr>
            <p:ph type="sldNum" idx="17"/>
          </p:nvPr>
        </p:nvSpPr>
        <p:spPr/>
        <p:txBody>
          <a:bodyPr/>
          <a:lstStyle/>
          <a:p>
            <a:fld id="{A9E8A346-0FC5-4778-A05A-605D75B9CEB8}" type="slidenum">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400" b="1" strike="noStrike" spc="-1">
                <a:solidFill>
                  <a:srgbClr val="558ED5"/>
                </a:solidFill>
                <a:latin typeface="Calibri"/>
              </a:rPr>
              <a:t>L’élevage depuis  la préhistoire,  à travers l’histoire</a:t>
            </a:r>
            <a:endParaRPr lang="fr-FR" sz="2400" b="0" strike="noStrike" spc="-1">
              <a:latin typeface="Arial"/>
            </a:endParaRPr>
          </a:p>
        </p:txBody>
      </p:sp>
      <p:sp>
        <p:nvSpPr>
          <p:cNvPr id="446"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74000" lnSpcReduction="20000"/>
          </a:bodyPr>
          <a:lstStyle/>
          <a:p>
            <a:pPr>
              <a:lnSpc>
                <a:spcPct val="100000"/>
              </a:lnSpc>
              <a:spcBef>
                <a:spcPts val="400"/>
              </a:spcBef>
              <a:buNone/>
              <a:tabLst>
                <a:tab pos="0" algn="l"/>
              </a:tabLst>
            </a:pPr>
            <a:endParaRPr lang="fr-FR" sz="2000" b="0" strike="noStrike" spc="-1">
              <a:latin typeface="Arial"/>
            </a:endParaRPr>
          </a:p>
          <a:p>
            <a:pPr>
              <a:lnSpc>
                <a:spcPct val="100000"/>
              </a:lnSpc>
              <a:spcBef>
                <a:spcPts val="400"/>
              </a:spcBef>
              <a:buNone/>
              <a:tabLst>
                <a:tab pos="0" algn="l"/>
              </a:tabLst>
            </a:pPr>
            <a:endParaRPr lang="fr-FR" sz="20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Elevage à taille humaine</a:t>
            </a:r>
            <a:endParaRPr lang="fr-FR" sz="2800" b="0" strike="noStrike" spc="-1">
              <a:latin typeface="Arial"/>
            </a:endParaRPr>
          </a:p>
          <a:p>
            <a:pPr>
              <a:lnSpc>
                <a:spcPct val="100000"/>
              </a:lnSpc>
              <a:spcBef>
                <a:spcPts val="561"/>
              </a:spcBef>
              <a:buNone/>
              <a:tabLst>
                <a:tab pos="0" algn="l"/>
              </a:tabLst>
            </a:pP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Animaux</a:t>
            </a:r>
            <a:endParaRPr lang="fr-FR" sz="2800" b="0" strike="noStrike" spc="-1">
              <a:latin typeface="Arial"/>
            </a:endParaRPr>
          </a:p>
          <a:p>
            <a:pPr marL="800280" lvl="1" indent="-343080">
              <a:lnSpc>
                <a:spcPct val="100000"/>
              </a:lnSpc>
              <a:spcBef>
                <a:spcPts val="479"/>
              </a:spcBef>
              <a:buClr>
                <a:srgbClr val="000000"/>
              </a:buClr>
              <a:buFont typeface="Arial"/>
              <a:buChar char="•"/>
              <a:tabLst>
                <a:tab pos="0" algn="l"/>
              </a:tabLst>
            </a:pPr>
            <a:r>
              <a:rPr lang="fr-FR" sz="2400" b="1" strike="noStrike" spc="-1">
                <a:solidFill>
                  <a:srgbClr val="000000"/>
                </a:solidFill>
                <a:latin typeface="Calibri"/>
              </a:rPr>
              <a:t>utiles</a:t>
            </a:r>
            <a:endParaRPr lang="fr-FR" sz="2400" b="0" strike="noStrike" spc="-1">
              <a:latin typeface="Arial"/>
            </a:endParaRPr>
          </a:p>
          <a:p>
            <a:pPr marL="800280" lvl="1" indent="-343080">
              <a:lnSpc>
                <a:spcPct val="100000"/>
              </a:lnSpc>
              <a:spcBef>
                <a:spcPts val="479"/>
              </a:spcBef>
              <a:buClr>
                <a:srgbClr val="000000"/>
              </a:buClr>
              <a:buFont typeface="Arial"/>
              <a:buChar char="•"/>
              <a:tabLst>
                <a:tab pos="0" algn="l"/>
              </a:tabLst>
            </a:pPr>
            <a:r>
              <a:rPr lang="fr-FR" sz="2400" b="1" strike="noStrike" spc="-1">
                <a:solidFill>
                  <a:srgbClr val="000000"/>
                </a:solidFill>
                <a:latin typeface="Calibri"/>
              </a:rPr>
              <a:t>compagnons</a:t>
            </a:r>
            <a:endParaRPr lang="fr-FR" sz="2400" b="0" strike="noStrike" spc="-1">
              <a:latin typeface="Arial"/>
            </a:endParaRPr>
          </a:p>
          <a:p>
            <a:pPr marL="800280" lvl="1" indent="-343080">
              <a:lnSpc>
                <a:spcPct val="100000"/>
              </a:lnSpc>
              <a:spcBef>
                <a:spcPts val="479"/>
              </a:spcBef>
              <a:buClr>
                <a:srgbClr val="000000"/>
              </a:buClr>
              <a:buFont typeface="Arial"/>
              <a:buChar char="•"/>
              <a:tabLst>
                <a:tab pos="0" algn="l"/>
              </a:tabLst>
            </a:pPr>
            <a:r>
              <a:rPr lang="fr-FR" sz="2400" b="1" strike="noStrike" spc="-1">
                <a:solidFill>
                  <a:srgbClr val="000000"/>
                </a:solidFill>
                <a:latin typeface="Calibri"/>
              </a:rPr>
              <a:t>dépendants</a:t>
            </a:r>
            <a:endParaRPr lang="fr-FR" sz="2400" b="0" strike="noStrike" spc="-1">
              <a:latin typeface="Arial"/>
            </a:endParaRPr>
          </a:p>
          <a:p>
            <a:pPr>
              <a:lnSpc>
                <a:spcPct val="100000"/>
              </a:lnSpc>
              <a:spcBef>
                <a:spcPts val="561"/>
              </a:spcBef>
              <a:buNone/>
              <a:tabLst>
                <a:tab pos="0" algn="l"/>
              </a:tabLst>
            </a:pP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Evolution lente</a:t>
            </a:r>
            <a:endParaRPr lang="fr-FR" sz="2800" b="0" strike="noStrike" spc="-1">
              <a:latin typeface="Arial"/>
            </a:endParaRPr>
          </a:p>
          <a:p>
            <a:pPr marL="343080" indent="-343080">
              <a:lnSpc>
                <a:spcPct val="100000"/>
              </a:lnSpc>
              <a:spcBef>
                <a:spcPts val="561"/>
              </a:spcBef>
              <a:buClr>
                <a:srgbClr val="000000"/>
              </a:buClr>
              <a:buFont typeface="Arial"/>
              <a:buChar char="•"/>
              <a:tabLst>
                <a:tab pos="0" algn="l"/>
              </a:tabLst>
            </a:pPr>
            <a:r>
              <a:rPr lang="fr-FR" sz="2800" b="1" strike="noStrike" spc="-1">
                <a:solidFill>
                  <a:srgbClr val="000000"/>
                </a:solidFill>
                <a:latin typeface="Calibri"/>
              </a:rPr>
              <a:t>Stade d’évolution actuel dans une grande  partie du monde</a:t>
            </a:r>
            <a:endParaRPr lang="fr-FR" sz="2800" b="0" strike="noStrike" spc="-1">
              <a:latin typeface="Arial"/>
            </a:endParaRPr>
          </a:p>
          <a:p>
            <a:pPr>
              <a:lnSpc>
                <a:spcPct val="100000"/>
              </a:lnSpc>
              <a:spcBef>
                <a:spcPts val="400"/>
              </a:spcBef>
              <a:buNone/>
              <a:tabLst>
                <a:tab pos="0" algn="l"/>
              </a:tabLst>
            </a:pPr>
            <a:endParaRPr lang="fr-FR" sz="2000" b="0" strike="noStrike" spc="-1">
              <a:latin typeface="Arial"/>
            </a:endParaRPr>
          </a:p>
          <a:p>
            <a:pPr>
              <a:lnSpc>
                <a:spcPct val="100000"/>
              </a:lnSpc>
              <a:buNone/>
              <a:tabLst>
                <a:tab pos="0" algn="l"/>
              </a:tabLst>
            </a:pPr>
            <a:endParaRPr lang="fr-FR" sz="1800" b="0" strike="noStrike" spc="-1">
              <a:latin typeface="Arial"/>
            </a:endParaRPr>
          </a:p>
          <a:p>
            <a:pPr>
              <a:lnSpc>
                <a:spcPct val="100000"/>
              </a:lnSpc>
              <a:buNone/>
              <a:tabLst>
                <a:tab pos="0" algn="l"/>
              </a:tabLst>
            </a:pPr>
            <a:endParaRPr lang="fr-FR" sz="1800" b="0" strike="noStrike" spc="-1">
              <a:latin typeface="Arial"/>
            </a:endParaRPr>
          </a:p>
          <a:p>
            <a:pPr>
              <a:lnSpc>
                <a:spcPct val="100000"/>
              </a:lnSpc>
              <a:buNone/>
              <a:tabLst>
                <a:tab pos="0" algn="l"/>
              </a:tabLst>
            </a:pPr>
            <a:endParaRPr lang="fr-FR" sz="1800" b="0" strike="noStrike" spc="-1">
              <a:latin typeface="Arial"/>
            </a:endParaRPr>
          </a:p>
          <a:p>
            <a:pPr marL="457200">
              <a:lnSpc>
                <a:spcPct val="100000"/>
              </a:lnSpc>
              <a:spcBef>
                <a:spcPts val="360"/>
              </a:spcBef>
              <a:buNone/>
              <a:tabLst>
                <a:tab pos="0" algn="l"/>
              </a:tabLst>
            </a:pPr>
            <a:endParaRPr lang="fr-FR" sz="1800" b="0" strike="noStrike" spc="-1">
              <a:latin typeface="Arial"/>
            </a:endParaRPr>
          </a:p>
          <a:p>
            <a:pPr marL="457200">
              <a:lnSpc>
                <a:spcPct val="100000"/>
              </a:lnSpc>
              <a:spcBef>
                <a:spcPts val="400"/>
              </a:spcBef>
              <a:buNone/>
              <a:tabLst>
                <a:tab pos="0" algn="l"/>
              </a:tabLst>
            </a:pPr>
            <a:endParaRPr lang="fr-FR" sz="2000" b="0" strike="noStrike" spc="-1">
              <a:latin typeface="Arial"/>
            </a:endParaRPr>
          </a:p>
          <a:p>
            <a:pPr marL="457200">
              <a:lnSpc>
                <a:spcPct val="100000"/>
              </a:lnSpc>
              <a:spcBef>
                <a:spcPts val="400"/>
              </a:spcBef>
              <a:buNone/>
              <a:tabLst>
                <a:tab pos="0" algn="l"/>
              </a:tabLst>
            </a:pPr>
            <a:endParaRPr lang="fr-FR" sz="2000" b="0" strike="noStrike" spc="-1">
              <a:latin typeface="Arial"/>
            </a:endParaRPr>
          </a:p>
          <a:p>
            <a:pPr marL="457200">
              <a:lnSpc>
                <a:spcPct val="100000"/>
              </a:lnSpc>
              <a:spcBef>
                <a:spcPts val="400"/>
              </a:spcBef>
              <a:buNone/>
              <a:tabLst>
                <a:tab pos="0" algn="l"/>
              </a:tabLst>
            </a:pPr>
            <a:endParaRPr lang="fr-FR" sz="2000" b="0" strike="noStrike" spc="-1">
              <a:latin typeface="Arial"/>
            </a:endParaRPr>
          </a:p>
        </p:txBody>
      </p:sp>
      <p:pic>
        <p:nvPicPr>
          <p:cNvPr id="447" name="Picture 2" descr="C:\Users\Michel\AppData\Local\Microsoft\Windows\INetCache\IE\LCXJ12TC\300px-Maler_der_Grabkammer_des_Sennudem_001[1].jpg"/>
          <p:cNvPicPr/>
          <p:nvPr/>
        </p:nvPicPr>
        <p:blipFill>
          <a:blip r:embed="rId3"/>
          <a:stretch/>
        </p:blipFill>
        <p:spPr>
          <a:xfrm>
            <a:off x="3492000" y="332640"/>
            <a:ext cx="3125880" cy="1871640"/>
          </a:xfrm>
          <a:prstGeom prst="rect">
            <a:avLst/>
          </a:prstGeom>
          <a:ln w="0">
            <a:noFill/>
          </a:ln>
        </p:spPr>
      </p:pic>
      <p:pic>
        <p:nvPicPr>
          <p:cNvPr id="448" name="Picture 3" descr="C:\Users\Michel\AppData\Local\Microsoft\Windows\INetCache\IE\D3TFE46F\220px-Egyptian_Domesticated_Animals[1].jpg"/>
          <p:cNvPicPr/>
          <p:nvPr/>
        </p:nvPicPr>
        <p:blipFill>
          <a:blip r:embed="rId4"/>
          <a:stretch/>
        </p:blipFill>
        <p:spPr>
          <a:xfrm>
            <a:off x="6836760" y="1412640"/>
            <a:ext cx="2087640" cy="1583280"/>
          </a:xfrm>
          <a:prstGeom prst="rect">
            <a:avLst/>
          </a:prstGeom>
          <a:ln w="0">
            <a:noFill/>
          </a:ln>
        </p:spPr>
      </p:pic>
      <p:pic>
        <p:nvPicPr>
          <p:cNvPr id="449" name="Picture 8" descr="C:\Users\Michel\AppData\Local\Microsoft\Windows\INetCache\IE\D3TFE46F\Fotothek_df_tg_0007727_Landwirtschaft_^_Nutztierhaltung_^_Geflügel[1].jpg"/>
          <p:cNvPicPr/>
          <p:nvPr/>
        </p:nvPicPr>
        <p:blipFill>
          <a:blip r:embed="rId5"/>
          <a:stretch/>
        </p:blipFill>
        <p:spPr>
          <a:xfrm>
            <a:off x="6077880" y="4149000"/>
            <a:ext cx="2879640" cy="2253600"/>
          </a:xfrm>
          <a:prstGeom prst="rect">
            <a:avLst/>
          </a:prstGeom>
          <a:ln w="0">
            <a:noFill/>
          </a:ln>
        </p:spPr>
      </p:pic>
      <p:pic>
        <p:nvPicPr>
          <p:cNvPr id="450" name="Picture 2" descr="https://upload.wikimedia.org/wikipedia/commons/thumb/b/bf/Meister_des_Vergilius_Romanus_001.jpg/300px-Meister_des_Vergilius_Romanus_001.jpg"/>
          <p:cNvPicPr/>
          <p:nvPr/>
        </p:nvPicPr>
        <p:blipFill>
          <a:blip r:embed="rId6"/>
          <a:stretch/>
        </p:blipFill>
        <p:spPr>
          <a:xfrm>
            <a:off x="3492000" y="2349000"/>
            <a:ext cx="2412000" cy="236376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DE2FEDF9-93BF-47C1-AB15-B6ECCA1C3102}" type="slidenum">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2880"/>
            <a:ext cx="3007440" cy="1161360"/>
          </a:xfrm>
          <a:prstGeom prst="rect">
            <a:avLst/>
          </a:prstGeom>
          <a:noFill/>
          <a:ln w="0">
            <a:noFill/>
          </a:ln>
        </p:spPr>
        <p:txBody>
          <a:bodyPr lIns="90000" tIns="45000" rIns="90000" bIns="45000" anchor="b">
            <a:noAutofit/>
          </a:bodyPr>
          <a:lstStyle/>
          <a:p>
            <a:pPr>
              <a:lnSpc>
                <a:spcPct val="100000"/>
              </a:lnSpc>
              <a:buNone/>
            </a:pPr>
            <a:r>
              <a:rPr lang="fr-FR" sz="2800" b="1" strike="noStrike" spc="-1">
                <a:solidFill>
                  <a:srgbClr val="558ED5"/>
                </a:solidFill>
                <a:latin typeface="Calibri"/>
              </a:rPr>
              <a:t>L’essor de la zootechnie au XIX</a:t>
            </a:r>
            <a:r>
              <a:rPr lang="fr-FR" sz="1600" b="1" strike="noStrike" spc="-1">
                <a:solidFill>
                  <a:srgbClr val="558ED5"/>
                </a:solidFill>
                <a:latin typeface="Calibri"/>
              </a:rPr>
              <a:t>ème</a:t>
            </a:r>
            <a:r>
              <a:rPr lang="fr-FR" sz="2800" b="1" strike="noStrike" spc="-1">
                <a:solidFill>
                  <a:srgbClr val="558ED5"/>
                </a:solidFill>
                <a:latin typeface="Calibri"/>
              </a:rPr>
              <a:t> siècle </a:t>
            </a:r>
            <a:endParaRPr lang="fr-FR" sz="2800" b="0" strike="noStrike" spc="-1">
              <a:latin typeface="Arial"/>
            </a:endParaRPr>
          </a:p>
        </p:txBody>
      </p:sp>
      <p:sp>
        <p:nvSpPr>
          <p:cNvPr id="452" name="PlaceHolder 2"/>
          <p:cNvSpPr>
            <a:spLocks noGrp="1"/>
          </p:cNvSpPr>
          <p:nvPr>
            <p:ph/>
          </p:nvPr>
        </p:nvSpPr>
        <p:spPr>
          <a:xfrm>
            <a:off x="457200" y="1434960"/>
            <a:ext cx="3007440" cy="4690440"/>
          </a:xfrm>
          <a:prstGeom prst="rect">
            <a:avLst/>
          </a:prstGeom>
          <a:noFill/>
          <a:ln w="0">
            <a:noFill/>
          </a:ln>
        </p:spPr>
        <p:txBody>
          <a:bodyPr lIns="90000" tIns="45000" rIns="90000" bIns="45000" anchor="t">
            <a:normAutofit fontScale="78500" lnSpcReduction="20000"/>
          </a:bodyPr>
          <a:lstStyle/>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Après le siècle des Lumières, la révolution industrielle</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Sélection (races)</a:t>
            </a:r>
            <a:endParaRPr lang="fr-FR" sz="2400" b="0" strike="noStrike" spc="-1">
              <a:latin typeface="Arial"/>
            </a:endParaRPr>
          </a:p>
          <a:p>
            <a:pPr>
              <a:lnSpc>
                <a:spcPct val="100000"/>
              </a:lnSpc>
              <a:spcBef>
                <a:spcPts val="479"/>
              </a:spcBef>
              <a:buNone/>
            </a:pP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Culture du progrès, rationalisation</a:t>
            </a:r>
            <a:endParaRPr lang="fr-FR" sz="2400" b="0" strike="noStrike" spc="-1">
              <a:latin typeface="Arial"/>
            </a:endParaRPr>
          </a:p>
          <a:p>
            <a:pPr>
              <a:lnSpc>
                <a:spcPct val="100000"/>
              </a:lnSpc>
              <a:spcBef>
                <a:spcPts val="479"/>
              </a:spcBef>
              <a:buNone/>
            </a:pP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Angleterre, France: les zootechniciens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Les races animales</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Spécialisation</a:t>
            </a: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Animal=machine à produire</a:t>
            </a:r>
            <a:endParaRPr lang="fr-FR" sz="2400" b="0" strike="noStrike" spc="-1">
              <a:latin typeface="Arial"/>
            </a:endParaRPr>
          </a:p>
          <a:p>
            <a:pPr>
              <a:lnSpc>
                <a:spcPct val="100000"/>
              </a:lnSpc>
              <a:spcBef>
                <a:spcPts val="479"/>
              </a:spcBef>
              <a:buNone/>
            </a:pPr>
            <a:endParaRPr lang="fr-FR" sz="2400" b="0" strike="noStrike" spc="-1">
              <a:latin typeface="Arial"/>
            </a:endParaRPr>
          </a:p>
          <a:p>
            <a:pPr marL="343080" indent="-343080">
              <a:lnSpc>
                <a:spcPct val="100000"/>
              </a:lnSpc>
              <a:spcBef>
                <a:spcPts val="479"/>
              </a:spcBef>
              <a:buClr>
                <a:srgbClr val="000000"/>
              </a:buClr>
              <a:buFont typeface="Arial"/>
              <a:buChar char="•"/>
            </a:pPr>
            <a:r>
              <a:rPr lang="fr-FR" sz="2400" b="1" strike="noStrike" spc="-1">
                <a:solidFill>
                  <a:srgbClr val="000000"/>
                </a:solidFill>
                <a:latin typeface="Calibri"/>
              </a:rPr>
              <a:t>Nb: les 1ères APA et réglementations</a:t>
            </a:r>
            <a:endParaRPr lang="fr-FR" sz="2400" b="0" strike="noStrike" spc="-1">
              <a:latin typeface="Arial"/>
            </a:endParaRPr>
          </a:p>
          <a:p>
            <a:pPr>
              <a:lnSpc>
                <a:spcPct val="100000"/>
              </a:lnSpc>
              <a:spcBef>
                <a:spcPts val="479"/>
              </a:spcBef>
              <a:buNone/>
            </a:pPr>
            <a:endParaRPr lang="fr-FR" sz="2400" b="0" strike="noStrike" spc="-1">
              <a:latin typeface="Arial"/>
            </a:endParaRPr>
          </a:p>
          <a:p>
            <a:pPr>
              <a:lnSpc>
                <a:spcPct val="100000"/>
              </a:lnSpc>
              <a:spcBef>
                <a:spcPts val="400"/>
              </a:spcBef>
              <a:buNone/>
            </a:pPr>
            <a:endParaRPr lang="fr-FR" sz="2000" b="0" strike="noStrike" spc="-1">
              <a:latin typeface="Arial"/>
            </a:endParaRPr>
          </a:p>
        </p:txBody>
      </p:sp>
      <p:pic>
        <p:nvPicPr>
          <p:cNvPr id="453" name="Picture 2" descr="C:\Users\Michel\AppData\Local\Microsoft\Windows\INetCache\IE\LCXJ12TC\220px-Boeufchar[1].jpg"/>
          <p:cNvPicPr/>
          <p:nvPr/>
        </p:nvPicPr>
        <p:blipFill>
          <a:blip r:embed="rId3"/>
          <a:stretch/>
        </p:blipFill>
        <p:spPr>
          <a:xfrm>
            <a:off x="3492000" y="1340640"/>
            <a:ext cx="5651280" cy="4175640"/>
          </a:xfrm>
          <a:prstGeom prst="rect">
            <a:avLst/>
          </a:prstGeom>
          <a:ln w="0">
            <a:noFill/>
          </a:ln>
        </p:spPr>
      </p:pic>
      <p:sp>
        <p:nvSpPr>
          <p:cNvPr id="4" name="PlaceHolder 3"/>
          <p:cNvSpPr>
            <a:spLocks noGrp="1"/>
          </p:cNvSpPr>
          <p:nvPr>
            <p:ph type="ftr" idx="16"/>
          </p:nvPr>
        </p:nvSpPr>
        <p:spPr/>
        <p:txBody>
          <a:bodyPr/>
          <a:lstStyle/>
          <a:p>
            <a:r>
              <a:t>Michel BAUSSIER        23 02 2023          UTB Autun</a:t>
            </a:r>
          </a:p>
        </p:txBody>
      </p:sp>
      <p:sp>
        <p:nvSpPr>
          <p:cNvPr id="5" name="PlaceHolder 4"/>
          <p:cNvSpPr>
            <a:spLocks noGrp="1"/>
          </p:cNvSpPr>
          <p:nvPr>
            <p:ph type="sldNum" idx="17"/>
          </p:nvPr>
        </p:nvSpPr>
        <p:spPr/>
        <p:txBody>
          <a:bodyPr/>
          <a:lstStyle/>
          <a:p>
            <a:fld id="{CA6E099C-A6D9-4260-B0E4-2323387FE0DE}" type="slidenum">
              <a:t>9</a:t>
            </a:f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6603</TotalTime>
  <Words>10000</Words>
  <Application>Microsoft Office PowerPoint</Application>
  <PresentationFormat>Affichage à l'écran (4:3)</PresentationFormat>
  <Paragraphs>981</Paragraphs>
  <Slides>49</Slides>
  <Notes>49</Notes>
  <HiddenSlides>0</HiddenSlides>
  <MMClips>0</MMClips>
  <ScaleCrop>false</ScaleCrop>
  <HeadingPairs>
    <vt:vector size="6" baseType="variant">
      <vt:variant>
        <vt:lpstr>Polices utilisées</vt:lpstr>
      </vt:variant>
      <vt:variant>
        <vt:i4>5</vt:i4>
      </vt:variant>
      <vt:variant>
        <vt:lpstr>Thème</vt:lpstr>
      </vt:variant>
      <vt:variant>
        <vt:i4>10</vt:i4>
      </vt:variant>
      <vt:variant>
        <vt:lpstr>Titres des diapositives</vt:lpstr>
      </vt:variant>
      <vt:variant>
        <vt:i4>49</vt:i4>
      </vt:variant>
    </vt:vector>
  </HeadingPairs>
  <TitlesOfParts>
    <vt:vector size="64" baseType="lpstr">
      <vt:lpstr>Arial</vt:lpstr>
      <vt:lpstr>Calibri</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La relation homme animal</vt:lpstr>
      <vt:lpstr>Historique et état des lieux </vt:lpstr>
      <vt:lpstr>Paléontologie et histoire</vt:lpstr>
      <vt:lpstr>La vie avant l’homme (1) </vt:lpstr>
      <vt:lpstr>La vie avant l’homme (2) </vt:lpstr>
      <vt:lpstr>Depuis 2,5  millions d’années</vt:lpstr>
      <vt:lpstr>La révolution agricole</vt:lpstr>
      <vt:lpstr>L’élevage depuis  la préhistoire,  à travers l’histoire</vt:lpstr>
      <vt:lpstr>L’essor de la zootechnie au XIXème siècle </vt:lpstr>
      <vt:lpstr>Le XXème siècle et l’agriculture productiviste</vt:lpstr>
      <vt:lpstr>Le XXème siècle:  pêche et aquaculture</vt:lpstr>
      <vt:lpstr>LE XX ème siècle et l’animal de compagnie</vt:lpstr>
      <vt:lpstr>Art et littérature, MYTHOLOGIE et RELIGIONS, philosophie, sciences, sociologie, droit</vt:lpstr>
      <vt:lpstr>Sculpture, peinture, musique, spectacle vivant, cinéma, littérature (poésie) …</vt:lpstr>
      <vt:lpstr>L’homme et l’animal il y a 36 000 ans</vt:lpstr>
      <vt:lpstr>Le peintre et l’animal (1)</vt:lpstr>
      <vt:lpstr>Le peintre et l’animal (2)</vt:lpstr>
      <vt:lpstr>Le peintre et l’animal (3)</vt:lpstr>
      <vt:lpstr>L’animal dans l’architecture</vt:lpstr>
      <vt:lpstr>Le sculpteur et L’animal </vt:lpstr>
      <vt:lpstr>De la science à l’art</vt:lpstr>
      <vt:lpstr>L’animal dans la musique</vt:lpstr>
      <vt:lpstr>L’animal dans la littérature</vt:lpstr>
      <vt:lpstr>Les religions  et l’animal</vt:lpstr>
      <vt:lpstr>MYTHES ET RELIGIONS</vt:lpstr>
      <vt:lpstr>L’influence des religions</vt:lpstr>
      <vt:lpstr>L’animal a travers les philosophies</vt:lpstr>
      <vt:lpstr>Les philosophes et l’animal (1)</vt:lpstr>
      <vt:lpstr>Les philosophes  et l’animal (2)</vt:lpstr>
      <vt:lpstr>L’animal à travers les sciences</vt:lpstr>
      <vt:lpstr>Que dit la science? </vt:lpstr>
      <vt:lpstr>Que dit la science? </vt:lpstr>
      <vt:lpstr>Les débats de société</vt:lpstr>
      <vt:lpstr>DEBATS:  L’élevage (intensif) (1)</vt:lpstr>
      <vt:lpstr>« Le bien-être d’un animal est l’état mental et physique positif lié à la satisfaction de ses besoins physiologiques et comportementaux ainsi que de ses attentes. Cet état varie en fonction de la perception de la situation par l’animal. » (Définition de l’ANSES)  « Il ne saurait y avoir de bien-être des animaux de production sans des conditions de vie et de travail satisfaisantes pour les êtres humains en charge de leur élevage, transport et abattage. Elles constituent un prérequis fondamental en s’intégrant dans le concept du « One welfare » qui comprend aussi la préservation de l’environnement » (Ajout du CESE). </vt:lpstr>
      <vt:lpstr>DEBATS sur  L’élevage (intensif) et la viande (2). Des chiffres:  Viande consommée  dans le monde : 320 millions de tonnes  47% en Asie (dont 27% en Chine)   2% en Inde 19% UE+Russie   13% Amérique du Nord 15% Amérique du sud    6% en Afrique    Prévisions FAO pour 2050: 500 millions de tonnes de viande   </vt:lpstr>
      <vt:lpstr>DEBATS sur  L’élevage (intensif)  (3) Les protéines animales, des chiffres: Dans le monde aujourd’hui: protéines 80g/j/habitant (&lt;50g protéines végétales,  &gt;30g protéines animales)  Augmentation consommation en 50 ans:  16% protéines végétales, 62% protéines  animales  UE:   Protéines animales. 1991: presque 2,5 fois  moyenne mondiale 2019: moins de 2fois moyenne mondiale Europe:↘ Asie +Amérique du Sud: ↗</vt:lpstr>
      <vt:lpstr>DEBATS:  L’élevage (intensif) (4)</vt:lpstr>
      <vt:lpstr>DEBATS: l’animal et la nature</vt:lpstr>
      <vt:lpstr>DEBATS: l’animal et la nature Les ratios du vivant</vt:lpstr>
      <vt:lpstr>Présentation PowerPoint</vt:lpstr>
      <vt:lpstr>Présentation PowerPoint</vt:lpstr>
      <vt:lpstr>AUTRES DEBATS:</vt:lpstr>
      <vt:lpstr>AUTRES DEBATS:</vt:lpstr>
      <vt:lpstr>DEBATS: mobilisations associatives, l’action politique</vt:lpstr>
      <vt:lpstr>Des droits pour l’animal?</vt:lpstr>
      <vt:lpstr>L’évolution du droit et de la réglementation</vt:lpstr>
      <vt:lpstr>En 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Michel</dc:creator>
  <dc:description/>
  <cp:lastModifiedBy>MICHEL BAUSSIER</cp:lastModifiedBy>
  <cp:revision>402</cp:revision>
  <cp:lastPrinted>2022-11-13T11:43:27Z</cp:lastPrinted>
  <dcterms:created xsi:type="dcterms:W3CDTF">2018-10-30T19:25:31Z</dcterms:created>
  <dcterms:modified xsi:type="dcterms:W3CDTF">2023-02-23T15:23:05Z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50</vt:i4>
  </property>
  <property fmtid="{D5CDD505-2E9C-101B-9397-08002B2CF9AE}" pid="3" name="PresentationFormat">
    <vt:lpwstr>Affichage à l'écran (4:3)</vt:lpwstr>
  </property>
  <property fmtid="{D5CDD505-2E9C-101B-9397-08002B2CF9AE}" pid="4" name="Slides">
    <vt:i4>50</vt:i4>
  </property>
</Properties>
</file>